
<file path=[Content_Types].xml><?xml version="1.0" encoding="utf-8"?>
<Types xmlns="http://schemas.openxmlformats.org/package/2006/content-types">
  <Default Extension="vml" ContentType="application/vnd.openxmlformats-officedocument.vmlDrawing"/>
  <Default Extension="bin" ContentType="application/vnd.openxmlformats-officedocument.oleObject"/>
  <Default Extension="jpeg" ContentType="image/jpeg"/>
  <Default Extension="JPG" ContentType="image/.jpg"/>
  <Default Extension="png" ContentType="image/png"/>
  <Default Extension="gif" ContentType="image/gif"/>
  <Default Extension="wmf" ContentType="image/x-wmf"/>
  <Default Extension="mp4" ContentType="video/mp4"/>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harts/colors1.xml" ContentType="application/vnd.ms-office.chartcolorstyle+xml"/>
  <Override PartName="/ppt/charts/style1.xml" ContentType="application/vnd.ms-office.chartstyle+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bookmarkIdSeed="2">
  <p:sldMasterIdLst>
    <p:sldMasterId id="2147483648" r:id="rId1"/>
  </p:sldMasterIdLst>
  <p:notesMasterIdLst>
    <p:notesMasterId r:id="rId12"/>
  </p:notesMasterIdLst>
  <p:handoutMasterIdLst>
    <p:handoutMasterId r:id="rId37"/>
  </p:handoutMasterIdLst>
  <p:sldIdLst>
    <p:sldId id="457" r:id="rId3"/>
    <p:sldId id="482" r:id="rId4"/>
    <p:sldId id="488" r:id="rId5"/>
    <p:sldId id="494" r:id="rId6"/>
    <p:sldId id="495" r:id="rId7"/>
    <p:sldId id="491" r:id="rId8"/>
    <p:sldId id="484" r:id="rId9"/>
    <p:sldId id="499" r:id="rId10"/>
    <p:sldId id="493" r:id="rId11"/>
    <p:sldId id="472" r:id="rId13"/>
    <p:sldId id="474" r:id="rId14"/>
    <p:sldId id="475" r:id="rId15"/>
    <p:sldId id="476" r:id="rId16"/>
    <p:sldId id="477" r:id="rId17"/>
    <p:sldId id="478" r:id="rId18"/>
    <p:sldId id="426" r:id="rId19"/>
    <p:sldId id="442" r:id="rId20"/>
    <p:sldId id="463" r:id="rId21"/>
    <p:sldId id="443" r:id="rId22"/>
    <p:sldId id="462" r:id="rId23"/>
    <p:sldId id="464" r:id="rId24"/>
    <p:sldId id="460" r:id="rId25"/>
    <p:sldId id="444" r:id="rId26"/>
    <p:sldId id="479" r:id="rId27"/>
    <p:sldId id="465" r:id="rId28"/>
    <p:sldId id="480" r:id="rId29"/>
    <p:sldId id="481" r:id="rId30"/>
    <p:sldId id="452" r:id="rId31"/>
    <p:sldId id="500" r:id="rId32"/>
    <p:sldId id="497" r:id="rId33"/>
    <p:sldId id="501" r:id="rId34"/>
    <p:sldId id="496" r:id="rId35"/>
    <p:sldId id="377" r:id="rId36"/>
  </p:sldIdLst>
  <p:sldSz cx="9144000" cy="6858000" type="screen4x3"/>
  <p:notesSz cx="6858000" cy="9144000"/>
  <p:custDataLst>
    <p:tags r:id="rId42"/>
  </p:custDataLst>
  <p:defaultTex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User" initials="" lastIdx="4"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0000"/>
    <a:srgbClr val="FF3399"/>
    <a:srgbClr val="7030A0"/>
    <a:srgbClr val="000000"/>
    <a:srgbClr val="006666"/>
    <a:srgbClr val="009200"/>
    <a:srgbClr val="0000FF"/>
    <a:srgbClr val="00CC00"/>
    <a:srgbClr val="000066"/>
    <a:srgbClr val="0E302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012" autoAdjust="0"/>
    <p:restoredTop sz="97885" autoAdjust="0"/>
  </p:normalViewPr>
  <p:slideViewPr>
    <p:cSldViewPr snapToObjects="1" showGuides="1">
      <p:cViewPr varScale="1">
        <p:scale>
          <a:sx n="114" d="100"/>
          <a:sy n="114" d="100"/>
        </p:scale>
        <p:origin x="1332" y="10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Objects="1">
      <p:cViewPr varScale="1">
        <p:scale>
          <a:sx n="48" d="100"/>
          <a:sy n="48" d="100"/>
        </p:scale>
        <p:origin x="-1956" y="-9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2" Type="http://schemas.openxmlformats.org/officeDocument/2006/relationships/tags" Target="tags/tag1.xml"/><Relationship Id="rId41" Type="http://schemas.openxmlformats.org/officeDocument/2006/relationships/commentAuthors" Target="commentAuthors.xml"/><Relationship Id="rId40" Type="http://schemas.openxmlformats.org/officeDocument/2006/relationships/tableStyles" Target="tableStyles.xml"/><Relationship Id="rId4" Type="http://schemas.openxmlformats.org/officeDocument/2006/relationships/slide" Target="slides/slide2.xml"/><Relationship Id="rId39" Type="http://schemas.openxmlformats.org/officeDocument/2006/relationships/viewProps" Target="viewProps.xml"/><Relationship Id="rId38" Type="http://schemas.openxmlformats.org/officeDocument/2006/relationships/presProps" Target="presProps.xml"/><Relationship Id="rId37" Type="http://schemas.openxmlformats.org/officeDocument/2006/relationships/handoutMaster" Target="handoutMasters/handoutMaster1.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notesMaster" Target="notesMasters/notesMaster1.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4" Type="http://schemas.microsoft.com/office/2011/relationships/chartColorStyle" Target="colors1.xml"/><Relationship Id="rId3" Type="http://schemas.microsoft.com/office/2011/relationships/chartStyle" Target="style1.xml"/><Relationship Id="rId2" Type="http://schemas.openxmlformats.org/officeDocument/2006/relationships/themeOverride" Target="../theme/themeOverride1.xml"/><Relationship Id="rId1" Type="http://schemas.openxmlformats.org/officeDocument/2006/relationships/oleObject" Target="file:///E:\Untitled.csv"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11027410233515"/>
          <c:y val="0.0306647332822848"/>
          <c:w val="0.768341153232135"/>
          <c:h val="0.803272095943156"/>
        </c:manualLayout>
      </c:layout>
      <c:scatterChart>
        <c:scatterStyle val="smoothMarker"/>
        <c:varyColors val="0"/>
        <c:ser>
          <c:idx val="0"/>
          <c:order val="0"/>
          <c:spPr>
            <a:ln w="19050" cap="rnd">
              <a:solidFill>
                <a:schemeClr val="accent1"/>
              </a:solidFill>
              <a:round/>
            </a:ln>
            <a:effectLst/>
          </c:spPr>
          <c:marker>
            <c:symbol val="none"/>
          </c:marker>
          <c:dLbls>
            <c:delete val="1"/>
          </c:dLbls>
          <c:xVal>
            <c:numRef>
              <c:f>Untitled!$A$1:$A$219</c:f>
              <c:numCache>
                <c:formatCode>General</c:formatCode>
                <c:ptCount val="219"/>
                <c:pt idx="0">
                  <c:v>0</c:v>
                </c:pt>
                <c:pt idx="1">
                  <c:v>0.1</c:v>
                </c:pt>
                <c:pt idx="2">
                  <c:v>0.2</c:v>
                </c:pt>
                <c:pt idx="3">
                  <c:v>0.3</c:v>
                </c:pt>
                <c:pt idx="4">
                  <c:v>0.4</c:v>
                </c:pt>
                <c:pt idx="5">
                  <c:v>0.5</c:v>
                </c:pt>
                <c:pt idx="6">
                  <c:v>0.6</c:v>
                </c:pt>
                <c:pt idx="7">
                  <c:v>0.7</c:v>
                </c:pt>
                <c:pt idx="8">
                  <c:v>0.8</c:v>
                </c:pt>
                <c:pt idx="9">
                  <c:v>0.9</c:v>
                </c:pt>
                <c:pt idx="10">
                  <c:v>1</c:v>
                </c:pt>
                <c:pt idx="11">
                  <c:v>1.1</c:v>
                </c:pt>
                <c:pt idx="12">
                  <c:v>1.2</c:v>
                </c:pt>
                <c:pt idx="13">
                  <c:v>1.3</c:v>
                </c:pt>
                <c:pt idx="14">
                  <c:v>1.4</c:v>
                </c:pt>
                <c:pt idx="15">
                  <c:v>1.5</c:v>
                </c:pt>
                <c:pt idx="16">
                  <c:v>1.6</c:v>
                </c:pt>
                <c:pt idx="17">
                  <c:v>1.7</c:v>
                </c:pt>
                <c:pt idx="18">
                  <c:v>1.8</c:v>
                </c:pt>
                <c:pt idx="19">
                  <c:v>1.9</c:v>
                </c:pt>
                <c:pt idx="20">
                  <c:v>2</c:v>
                </c:pt>
                <c:pt idx="21">
                  <c:v>2.1</c:v>
                </c:pt>
                <c:pt idx="22">
                  <c:v>2.2</c:v>
                </c:pt>
                <c:pt idx="23">
                  <c:v>2.3</c:v>
                </c:pt>
                <c:pt idx="24">
                  <c:v>2.4</c:v>
                </c:pt>
                <c:pt idx="25">
                  <c:v>2.5</c:v>
                </c:pt>
                <c:pt idx="26">
                  <c:v>2.6</c:v>
                </c:pt>
                <c:pt idx="27">
                  <c:v>2.7</c:v>
                </c:pt>
                <c:pt idx="28">
                  <c:v>2.8</c:v>
                </c:pt>
                <c:pt idx="29">
                  <c:v>2.9</c:v>
                </c:pt>
                <c:pt idx="30">
                  <c:v>3</c:v>
                </c:pt>
                <c:pt idx="31">
                  <c:v>3.1</c:v>
                </c:pt>
                <c:pt idx="32">
                  <c:v>3.2</c:v>
                </c:pt>
                <c:pt idx="33">
                  <c:v>3.3</c:v>
                </c:pt>
                <c:pt idx="34">
                  <c:v>3.4</c:v>
                </c:pt>
                <c:pt idx="35">
                  <c:v>3.5</c:v>
                </c:pt>
                <c:pt idx="36">
                  <c:v>3.52</c:v>
                </c:pt>
                <c:pt idx="37">
                  <c:v>3.54</c:v>
                </c:pt>
                <c:pt idx="38">
                  <c:v>3.56</c:v>
                </c:pt>
                <c:pt idx="39">
                  <c:v>3.58</c:v>
                </c:pt>
                <c:pt idx="40">
                  <c:v>3.6</c:v>
                </c:pt>
                <c:pt idx="41">
                  <c:v>3.62</c:v>
                </c:pt>
                <c:pt idx="42">
                  <c:v>3.64</c:v>
                </c:pt>
                <c:pt idx="43">
                  <c:v>3.66</c:v>
                </c:pt>
                <c:pt idx="44">
                  <c:v>3.68</c:v>
                </c:pt>
                <c:pt idx="45">
                  <c:v>3.7</c:v>
                </c:pt>
                <c:pt idx="46">
                  <c:v>3.72</c:v>
                </c:pt>
                <c:pt idx="47">
                  <c:v>3.74</c:v>
                </c:pt>
                <c:pt idx="48">
                  <c:v>3.76</c:v>
                </c:pt>
                <c:pt idx="49">
                  <c:v>3.78</c:v>
                </c:pt>
                <c:pt idx="50">
                  <c:v>3.8</c:v>
                </c:pt>
                <c:pt idx="51">
                  <c:v>3.82</c:v>
                </c:pt>
                <c:pt idx="52">
                  <c:v>3.84</c:v>
                </c:pt>
                <c:pt idx="53">
                  <c:v>3.86</c:v>
                </c:pt>
                <c:pt idx="54">
                  <c:v>3.88</c:v>
                </c:pt>
                <c:pt idx="55">
                  <c:v>3.9</c:v>
                </c:pt>
                <c:pt idx="56">
                  <c:v>3.92</c:v>
                </c:pt>
                <c:pt idx="57">
                  <c:v>3.94</c:v>
                </c:pt>
                <c:pt idx="58">
                  <c:v>3.96</c:v>
                </c:pt>
                <c:pt idx="59">
                  <c:v>3.98</c:v>
                </c:pt>
                <c:pt idx="60">
                  <c:v>4</c:v>
                </c:pt>
                <c:pt idx="61">
                  <c:v>4.02</c:v>
                </c:pt>
                <c:pt idx="62">
                  <c:v>4.04</c:v>
                </c:pt>
                <c:pt idx="63">
                  <c:v>4.06</c:v>
                </c:pt>
                <c:pt idx="64">
                  <c:v>4.08</c:v>
                </c:pt>
                <c:pt idx="65">
                  <c:v>4.1</c:v>
                </c:pt>
                <c:pt idx="66">
                  <c:v>4.12</c:v>
                </c:pt>
                <c:pt idx="67">
                  <c:v>4.14</c:v>
                </c:pt>
                <c:pt idx="68">
                  <c:v>4.16</c:v>
                </c:pt>
                <c:pt idx="69">
                  <c:v>4.18</c:v>
                </c:pt>
                <c:pt idx="70">
                  <c:v>4.2</c:v>
                </c:pt>
                <c:pt idx="71">
                  <c:v>4.22</c:v>
                </c:pt>
                <c:pt idx="72">
                  <c:v>4.24</c:v>
                </c:pt>
                <c:pt idx="73">
                  <c:v>4.26</c:v>
                </c:pt>
                <c:pt idx="74">
                  <c:v>4.28</c:v>
                </c:pt>
                <c:pt idx="75">
                  <c:v>4.3</c:v>
                </c:pt>
                <c:pt idx="76">
                  <c:v>4.32</c:v>
                </c:pt>
                <c:pt idx="77">
                  <c:v>4.34</c:v>
                </c:pt>
                <c:pt idx="78">
                  <c:v>4.36</c:v>
                </c:pt>
                <c:pt idx="79">
                  <c:v>4.38</c:v>
                </c:pt>
                <c:pt idx="80">
                  <c:v>4.4</c:v>
                </c:pt>
                <c:pt idx="81">
                  <c:v>4.42</c:v>
                </c:pt>
                <c:pt idx="82">
                  <c:v>4.44</c:v>
                </c:pt>
                <c:pt idx="83">
                  <c:v>4.46</c:v>
                </c:pt>
                <c:pt idx="84">
                  <c:v>4.48</c:v>
                </c:pt>
                <c:pt idx="85">
                  <c:v>4.5</c:v>
                </c:pt>
                <c:pt idx="86">
                  <c:v>4.52</c:v>
                </c:pt>
                <c:pt idx="87">
                  <c:v>4.54</c:v>
                </c:pt>
                <c:pt idx="88">
                  <c:v>4.56</c:v>
                </c:pt>
                <c:pt idx="89">
                  <c:v>4.58</c:v>
                </c:pt>
                <c:pt idx="90">
                  <c:v>4.6</c:v>
                </c:pt>
                <c:pt idx="91">
                  <c:v>4.62</c:v>
                </c:pt>
                <c:pt idx="92">
                  <c:v>4.64</c:v>
                </c:pt>
                <c:pt idx="93">
                  <c:v>4.66</c:v>
                </c:pt>
                <c:pt idx="94">
                  <c:v>4.68</c:v>
                </c:pt>
                <c:pt idx="95">
                  <c:v>4.7</c:v>
                </c:pt>
                <c:pt idx="96">
                  <c:v>4.72</c:v>
                </c:pt>
                <c:pt idx="97">
                  <c:v>4.74</c:v>
                </c:pt>
                <c:pt idx="98">
                  <c:v>4.76</c:v>
                </c:pt>
                <c:pt idx="99">
                  <c:v>4.78</c:v>
                </c:pt>
                <c:pt idx="100">
                  <c:v>4.8</c:v>
                </c:pt>
                <c:pt idx="101">
                  <c:v>4.82</c:v>
                </c:pt>
                <c:pt idx="102">
                  <c:v>4.84</c:v>
                </c:pt>
                <c:pt idx="103">
                  <c:v>4.86</c:v>
                </c:pt>
                <c:pt idx="104">
                  <c:v>4.88</c:v>
                </c:pt>
                <c:pt idx="105">
                  <c:v>4.9</c:v>
                </c:pt>
                <c:pt idx="106">
                  <c:v>4.92</c:v>
                </c:pt>
                <c:pt idx="107">
                  <c:v>4.93999999999999</c:v>
                </c:pt>
                <c:pt idx="108">
                  <c:v>4.96</c:v>
                </c:pt>
                <c:pt idx="109">
                  <c:v>4.98</c:v>
                </c:pt>
                <c:pt idx="110">
                  <c:v>5</c:v>
                </c:pt>
                <c:pt idx="111">
                  <c:v>5.02</c:v>
                </c:pt>
                <c:pt idx="112">
                  <c:v>5.04</c:v>
                </c:pt>
                <c:pt idx="113">
                  <c:v>5.06</c:v>
                </c:pt>
                <c:pt idx="114">
                  <c:v>5.08</c:v>
                </c:pt>
                <c:pt idx="115">
                  <c:v>5.1</c:v>
                </c:pt>
                <c:pt idx="116">
                  <c:v>5.12</c:v>
                </c:pt>
                <c:pt idx="117">
                  <c:v>5.14</c:v>
                </c:pt>
                <c:pt idx="118">
                  <c:v>5.16</c:v>
                </c:pt>
                <c:pt idx="119">
                  <c:v>5.18</c:v>
                </c:pt>
                <c:pt idx="120">
                  <c:v>5.2</c:v>
                </c:pt>
                <c:pt idx="121">
                  <c:v>5.22</c:v>
                </c:pt>
                <c:pt idx="122">
                  <c:v>5.24</c:v>
                </c:pt>
                <c:pt idx="123">
                  <c:v>5.26</c:v>
                </c:pt>
                <c:pt idx="124">
                  <c:v>5.28</c:v>
                </c:pt>
                <c:pt idx="125">
                  <c:v>5.3</c:v>
                </c:pt>
                <c:pt idx="126">
                  <c:v>5.32</c:v>
                </c:pt>
                <c:pt idx="127">
                  <c:v>5.34</c:v>
                </c:pt>
                <c:pt idx="128">
                  <c:v>5.36</c:v>
                </c:pt>
                <c:pt idx="129">
                  <c:v>5.38</c:v>
                </c:pt>
                <c:pt idx="130">
                  <c:v>5.4</c:v>
                </c:pt>
                <c:pt idx="131">
                  <c:v>5.42</c:v>
                </c:pt>
                <c:pt idx="132">
                  <c:v>5.43999999999999</c:v>
                </c:pt>
                <c:pt idx="133">
                  <c:v>5.46</c:v>
                </c:pt>
                <c:pt idx="134">
                  <c:v>5.48</c:v>
                </c:pt>
                <c:pt idx="135">
                  <c:v>5.5</c:v>
                </c:pt>
                <c:pt idx="136">
                  <c:v>5.52</c:v>
                </c:pt>
                <c:pt idx="137">
                  <c:v>5.54</c:v>
                </c:pt>
                <c:pt idx="138">
                  <c:v>5.56</c:v>
                </c:pt>
                <c:pt idx="139">
                  <c:v>5.58</c:v>
                </c:pt>
                <c:pt idx="140">
                  <c:v>5.6</c:v>
                </c:pt>
                <c:pt idx="141">
                  <c:v>5.62</c:v>
                </c:pt>
                <c:pt idx="142">
                  <c:v>5.64</c:v>
                </c:pt>
                <c:pt idx="143">
                  <c:v>5.66</c:v>
                </c:pt>
                <c:pt idx="144">
                  <c:v>5.68</c:v>
                </c:pt>
                <c:pt idx="145">
                  <c:v>5.7</c:v>
                </c:pt>
                <c:pt idx="146">
                  <c:v>5.72</c:v>
                </c:pt>
                <c:pt idx="147">
                  <c:v>5.74</c:v>
                </c:pt>
                <c:pt idx="148">
                  <c:v>5.76</c:v>
                </c:pt>
                <c:pt idx="149">
                  <c:v>5.78</c:v>
                </c:pt>
                <c:pt idx="150">
                  <c:v>5.8</c:v>
                </c:pt>
                <c:pt idx="151">
                  <c:v>5.82</c:v>
                </c:pt>
                <c:pt idx="152">
                  <c:v>5.84</c:v>
                </c:pt>
                <c:pt idx="153">
                  <c:v>5.85999999999999</c:v>
                </c:pt>
                <c:pt idx="154">
                  <c:v>5.88</c:v>
                </c:pt>
                <c:pt idx="155">
                  <c:v>5.9</c:v>
                </c:pt>
                <c:pt idx="156">
                  <c:v>5.92</c:v>
                </c:pt>
                <c:pt idx="157">
                  <c:v>5.93999999999999</c:v>
                </c:pt>
                <c:pt idx="158">
                  <c:v>5.96</c:v>
                </c:pt>
                <c:pt idx="159">
                  <c:v>5.98</c:v>
                </c:pt>
                <c:pt idx="160">
                  <c:v>6</c:v>
                </c:pt>
                <c:pt idx="161">
                  <c:v>6.02</c:v>
                </c:pt>
                <c:pt idx="162">
                  <c:v>6.04</c:v>
                </c:pt>
                <c:pt idx="163">
                  <c:v>6.06</c:v>
                </c:pt>
                <c:pt idx="164">
                  <c:v>6.08</c:v>
                </c:pt>
                <c:pt idx="165">
                  <c:v>6.1</c:v>
                </c:pt>
                <c:pt idx="166">
                  <c:v>6.12</c:v>
                </c:pt>
                <c:pt idx="167">
                  <c:v>6.14</c:v>
                </c:pt>
                <c:pt idx="168">
                  <c:v>6.16</c:v>
                </c:pt>
                <c:pt idx="169">
                  <c:v>6.18</c:v>
                </c:pt>
                <c:pt idx="170">
                  <c:v>6.2</c:v>
                </c:pt>
                <c:pt idx="171">
                  <c:v>6.22</c:v>
                </c:pt>
                <c:pt idx="172">
                  <c:v>6.24</c:v>
                </c:pt>
                <c:pt idx="173">
                  <c:v>6.26</c:v>
                </c:pt>
                <c:pt idx="174">
                  <c:v>6.28</c:v>
                </c:pt>
                <c:pt idx="175">
                  <c:v>6.3</c:v>
                </c:pt>
                <c:pt idx="176">
                  <c:v>6.32</c:v>
                </c:pt>
                <c:pt idx="177">
                  <c:v>6.34</c:v>
                </c:pt>
                <c:pt idx="178">
                  <c:v>6.35999999999999</c:v>
                </c:pt>
                <c:pt idx="179">
                  <c:v>6.38</c:v>
                </c:pt>
                <c:pt idx="180">
                  <c:v>6.4</c:v>
                </c:pt>
                <c:pt idx="181">
                  <c:v>6.42</c:v>
                </c:pt>
                <c:pt idx="182">
                  <c:v>6.43999999999999</c:v>
                </c:pt>
                <c:pt idx="183">
                  <c:v>6.46</c:v>
                </c:pt>
                <c:pt idx="184">
                  <c:v>6.48</c:v>
                </c:pt>
                <c:pt idx="185">
                  <c:v>6.5</c:v>
                </c:pt>
                <c:pt idx="186">
                  <c:v>6.52</c:v>
                </c:pt>
                <c:pt idx="187">
                  <c:v>6.54</c:v>
                </c:pt>
                <c:pt idx="188">
                  <c:v>6.56</c:v>
                </c:pt>
                <c:pt idx="189">
                  <c:v>6.58</c:v>
                </c:pt>
                <c:pt idx="190">
                  <c:v>6.6</c:v>
                </c:pt>
                <c:pt idx="191">
                  <c:v>6.62</c:v>
                </c:pt>
                <c:pt idx="192">
                  <c:v>6.64</c:v>
                </c:pt>
                <c:pt idx="193">
                  <c:v>6.66</c:v>
                </c:pt>
                <c:pt idx="194">
                  <c:v>6.68</c:v>
                </c:pt>
                <c:pt idx="195">
                  <c:v>6.7</c:v>
                </c:pt>
                <c:pt idx="196">
                  <c:v>6.72</c:v>
                </c:pt>
                <c:pt idx="197">
                  <c:v>6.74</c:v>
                </c:pt>
                <c:pt idx="198">
                  <c:v>6.76</c:v>
                </c:pt>
                <c:pt idx="199">
                  <c:v>6.78</c:v>
                </c:pt>
                <c:pt idx="200">
                  <c:v>6.8</c:v>
                </c:pt>
                <c:pt idx="201">
                  <c:v>6.82</c:v>
                </c:pt>
                <c:pt idx="202">
                  <c:v>6.84</c:v>
                </c:pt>
                <c:pt idx="203">
                  <c:v>6.85999999999999</c:v>
                </c:pt>
                <c:pt idx="204">
                  <c:v>6.88</c:v>
                </c:pt>
                <c:pt idx="205">
                  <c:v>6.9</c:v>
                </c:pt>
                <c:pt idx="206">
                  <c:v>6.92</c:v>
                </c:pt>
                <c:pt idx="207">
                  <c:v>6.93999999999999</c:v>
                </c:pt>
                <c:pt idx="208">
                  <c:v>6.96</c:v>
                </c:pt>
                <c:pt idx="209">
                  <c:v>6.98</c:v>
                </c:pt>
                <c:pt idx="210">
                  <c:v>7</c:v>
                </c:pt>
              </c:numCache>
            </c:numRef>
          </c:xVal>
          <c:yVal>
            <c:numRef>
              <c:f>Untitled!$B$1:$B$219</c:f>
              <c:numCache>
                <c:formatCode>General</c:formatCode>
                <c:ptCount val="219"/>
                <c:pt idx="0">
                  <c:v>0</c:v>
                </c:pt>
                <c:pt idx="1">
                  <c:v>-0.0112827190521955</c:v>
                </c:pt>
                <c:pt idx="2">
                  <c:v>-0.0132905836493665</c:v>
                </c:pt>
                <c:pt idx="3">
                  <c:v>-0.0257832009499237</c:v>
                </c:pt>
                <c:pt idx="4">
                  <c:v>-0.0575798096305957</c:v>
                </c:pt>
                <c:pt idx="5">
                  <c:v>-0.0492473171178977</c:v>
                </c:pt>
                <c:pt idx="6">
                  <c:v>0.0236757944256044</c:v>
                </c:pt>
                <c:pt idx="7">
                  <c:v>0.0480157595276845</c:v>
                </c:pt>
                <c:pt idx="8">
                  <c:v>-0.0325935646651721</c:v>
                </c:pt>
                <c:pt idx="9">
                  <c:v>-0.0912532448226099</c:v>
                </c:pt>
                <c:pt idx="10">
                  <c:v>-0.0202875663561689</c:v>
                </c:pt>
                <c:pt idx="11">
                  <c:v>0.0563080191070833</c:v>
                </c:pt>
                <c:pt idx="12">
                  <c:v>-0.0111782569873385</c:v>
                </c:pt>
                <c:pt idx="13">
                  <c:v>-0.100231147671834</c:v>
                </c:pt>
                <c:pt idx="14">
                  <c:v>-0.0228758050907908</c:v>
                </c:pt>
                <c:pt idx="15">
                  <c:v>0.0846648819860908</c:v>
                </c:pt>
                <c:pt idx="16">
                  <c:v>-0.0228627741881754</c:v>
                </c:pt>
                <c:pt idx="17">
                  <c:v>-0.151057327510912</c:v>
                </c:pt>
                <c:pt idx="18">
                  <c:v>0.0217323729018432</c:v>
                </c:pt>
                <c:pt idx="19">
                  <c:v>0.157164053152452</c:v>
                </c:pt>
                <c:pt idx="20">
                  <c:v>-0.132243250377868</c:v>
                </c:pt>
                <c:pt idx="21">
                  <c:v>-0.213513035319934</c:v>
                </c:pt>
                <c:pt idx="22">
                  <c:v>0.227916205842871</c:v>
                </c:pt>
                <c:pt idx="23">
                  <c:v>0.122033868786752</c:v>
                </c:pt>
                <c:pt idx="24">
                  <c:v>-0.411212479707289</c:v>
                </c:pt>
                <c:pt idx="25">
                  <c:v>0.0156527426642572</c:v>
                </c:pt>
                <c:pt idx="26">
                  <c:v>0.445272170520421</c:v>
                </c:pt>
                <c:pt idx="27">
                  <c:v>-0.318899697581471</c:v>
                </c:pt>
                <c:pt idx="28">
                  <c:v>-0.404263037166097</c:v>
                </c:pt>
                <c:pt idx="29">
                  <c:v>0.533500257888172</c:v>
                </c:pt>
                <c:pt idx="30">
                  <c:v>0.125922494231867</c:v>
                </c:pt>
                <c:pt idx="31">
                  <c:v>-0.713222079166844</c:v>
                </c:pt>
                <c:pt idx="32">
                  <c:v>0.169119343990577</c:v>
                </c:pt>
                <c:pt idx="33">
                  <c:v>0.635633334992653</c:v>
                </c:pt>
                <c:pt idx="34">
                  <c:v>-0.545287135457139</c:v>
                </c:pt>
                <c:pt idx="35">
                  <c:v>-0.464959131471398</c:v>
                </c:pt>
                <c:pt idx="36">
                  <c:v>-0.205186308832188</c:v>
                </c:pt>
                <c:pt idx="37">
                  <c:v>0.0824946563064844</c:v>
                </c:pt>
                <c:pt idx="38">
                  <c:v>0.359567141633631</c:v>
                </c:pt>
                <c:pt idx="39">
                  <c:v>0.591070199513618</c:v>
                </c:pt>
                <c:pt idx="40">
                  <c:v>0.744028994759743</c:v>
                </c:pt>
                <c:pt idx="41">
                  <c:v>0.798365359793117</c:v>
                </c:pt>
                <c:pt idx="42">
                  <c:v>0.746844415124155</c:v>
                </c:pt>
                <c:pt idx="43">
                  <c:v>0.596907316507979</c:v>
                </c:pt>
                <c:pt idx="44">
                  <c:v>0.366985206854201</c:v>
                </c:pt>
                <c:pt idx="45">
                  <c:v>0.0861360107253927</c:v>
                </c:pt>
                <c:pt idx="46">
                  <c:v>-0.212418827173982</c:v>
                </c:pt>
                <c:pt idx="47">
                  <c:v>-0.488198995104636</c:v>
                </c:pt>
                <c:pt idx="48">
                  <c:v>-0.706637464755731</c:v>
                </c:pt>
                <c:pt idx="49">
                  <c:v>-0.836401134097298</c:v>
                </c:pt>
                <c:pt idx="50">
                  <c:v>-0.861116301297618</c:v>
                </c:pt>
                <c:pt idx="51">
                  <c:v>-0.777649071784432</c:v>
                </c:pt>
                <c:pt idx="52">
                  <c:v>-0.597418542629003</c:v>
                </c:pt>
                <c:pt idx="53">
                  <c:v>-0.342634311151137</c:v>
                </c:pt>
                <c:pt idx="54">
                  <c:v>-0.0452151596799366</c:v>
                </c:pt>
                <c:pt idx="55">
                  <c:v>0.2588365578719</c:v>
                </c:pt>
                <c:pt idx="56">
                  <c:v>0.528406644302201</c:v>
                </c:pt>
                <c:pt idx="57">
                  <c:v>0.729119908142822</c:v>
                </c:pt>
                <c:pt idx="58">
                  <c:v>0.832297592074979</c:v>
                </c:pt>
                <c:pt idx="59">
                  <c:v>0.825656930156949</c:v>
                </c:pt>
                <c:pt idx="60">
                  <c:v>0.710958851558968</c:v>
                </c:pt>
                <c:pt idx="61">
                  <c:v>0.503193785133454</c:v>
                </c:pt>
                <c:pt idx="62">
                  <c:v>0.228324417274972</c:v>
                </c:pt>
                <c:pt idx="63">
                  <c:v>-0.0802077995529206</c:v>
                </c:pt>
                <c:pt idx="64">
                  <c:v>-0.383998793861542</c:v>
                </c:pt>
                <c:pt idx="65">
                  <c:v>-0.642422928299745</c:v>
                </c:pt>
                <c:pt idx="66">
                  <c:v>-0.822041604504511</c:v>
                </c:pt>
                <c:pt idx="67">
                  <c:v>-0.897577424672697</c:v>
                </c:pt>
                <c:pt idx="68">
                  <c:v>-0.860538536753642</c:v>
                </c:pt>
                <c:pt idx="69">
                  <c:v>-0.716894103470939</c:v>
                </c:pt>
                <c:pt idx="70">
                  <c:v>-0.484499422360337</c:v>
                </c:pt>
                <c:pt idx="71">
                  <c:v>-0.192660429682838</c:v>
                </c:pt>
                <c:pt idx="72">
                  <c:v>0.123263997432883</c:v>
                </c:pt>
                <c:pt idx="73">
                  <c:v>0.423006194507069</c:v>
                </c:pt>
                <c:pt idx="74">
                  <c:v>0.666726202327054</c:v>
                </c:pt>
                <c:pt idx="75">
                  <c:v>0.822144454880289</c:v>
                </c:pt>
                <c:pt idx="76">
                  <c:v>0.868158197715574</c:v>
                </c:pt>
                <c:pt idx="77">
                  <c:v>0.800357403534323</c:v>
                </c:pt>
                <c:pt idx="78">
                  <c:v>0.629049815328105</c:v>
                </c:pt>
                <c:pt idx="79">
                  <c:v>0.37514538869844</c:v>
                </c:pt>
                <c:pt idx="80">
                  <c:v>0.0706960513338423</c:v>
                </c:pt>
                <c:pt idx="81">
                  <c:v>-0.247939858698264</c:v>
                </c:pt>
                <c:pt idx="82">
                  <c:v>-0.539094717384138</c:v>
                </c:pt>
                <c:pt idx="83">
                  <c:v>-0.764616840768393</c:v>
                </c:pt>
                <c:pt idx="84">
                  <c:v>-0.894187193596913</c:v>
                </c:pt>
                <c:pt idx="85">
                  <c:v>-0.911085348514539</c:v>
                </c:pt>
                <c:pt idx="86">
                  <c:v>-0.814229955325319</c:v>
                </c:pt>
                <c:pt idx="87">
                  <c:v>-0.61774710879063</c:v>
                </c:pt>
                <c:pt idx="88">
                  <c:v>-0.344752837244985</c:v>
                </c:pt>
                <c:pt idx="89">
                  <c:v>-0.0303704389265605</c:v>
                </c:pt>
                <c:pt idx="90">
                  <c:v>0.288037024834717</c:v>
                </c:pt>
                <c:pt idx="91">
                  <c:v>0.567795411985045</c:v>
                </c:pt>
                <c:pt idx="92">
                  <c:v>0.772471232687419</c:v>
                </c:pt>
                <c:pt idx="93">
                  <c:v>0.874231366291939</c:v>
                </c:pt>
                <c:pt idx="94">
                  <c:v>0.860791130030136</c:v>
                </c:pt>
                <c:pt idx="95">
                  <c:v>0.735334439980202</c:v>
                </c:pt>
                <c:pt idx="96">
                  <c:v>0.515253052769838</c:v>
                </c:pt>
                <c:pt idx="97">
                  <c:v>0.226594564593544</c:v>
                </c:pt>
                <c:pt idx="98">
                  <c:v>-0.0937861319866806</c:v>
                </c:pt>
                <c:pt idx="99">
                  <c:v>-0.407773335470936</c:v>
                </c:pt>
                <c:pt idx="100">
                  <c:v>-0.67253022148144</c:v>
                </c:pt>
                <c:pt idx="101">
                  <c:v>-0.854127352671968</c:v>
                </c:pt>
                <c:pt idx="102">
                  <c:v>-0.927738482564998</c:v>
                </c:pt>
                <c:pt idx="103">
                  <c:v>-0.885202134041473</c:v>
                </c:pt>
                <c:pt idx="104">
                  <c:v>-0.733230072190066</c:v>
                </c:pt>
                <c:pt idx="105">
                  <c:v>-0.491830179694547</c:v>
                </c:pt>
                <c:pt idx="106">
                  <c:v>-0.189618421545098</c:v>
                </c:pt>
                <c:pt idx="107">
                  <c:v>0.134480107121064</c:v>
                </c:pt>
                <c:pt idx="108">
                  <c:v>0.441649178923091</c:v>
                </c:pt>
                <c:pt idx="109">
                  <c:v>0.689166338382244</c:v>
                </c:pt>
                <c:pt idx="110">
                  <c:v>0.84563318761246</c:v>
                </c:pt>
                <c:pt idx="111">
                  <c:v>0.88960690805583</c:v>
                </c:pt>
                <c:pt idx="112">
                  <c:v>0.817477169434005</c:v>
                </c:pt>
                <c:pt idx="113">
                  <c:v>0.639746967136348</c:v>
                </c:pt>
                <c:pt idx="114">
                  <c:v>0.379295689823865</c:v>
                </c:pt>
                <c:pt idx="115">
                  <c:v>0.0672051557177307</c:v>
                </c:pt>
                <c:pt idx="116">
                  <c:v>-0.257004124349621</c:v>
                </c:pt>
                <c:pt idx="117">
                  <c:v>-0.55360208251506</c:v>
                </c:pt>
                <c:pt idx="118">
                  <c:v>-0.781168985362359</c:v>
                </c:pt>
                <c:pt idx="119">
                  <c:v>-0.91127846427073</c:v>
                </c:pt>
                <c:pt idx="120">
                  <c:v>-0.926347661220045</c:v>
                </c:pt>
                <c:pt idx="121">
                  <c:v>-0.826259637958566</c:v>
                </c:pt>
                <c:pt idx="122">
                  <c:v>-0.625028069363298</c:v>
                </c:pt>
                <c:pt idx="123">
                  <c:v>-0.347382540200332</c:v>
                </c:pt>
                <c:pt idx="124">
                  <c:v>-0.0273707013819407</c:v>
                </c:pt>
                <c:pt idx="125">
                  <c:v>0.294872780099978</c:v>
                </c:pt>
                <c:pt idx="126">
                  <c:v>0.578649344493456</c:v>
                </c:pt>
                <c:pt idx="127">
                  <c:v>0.784479851008849</c:v>
                </c:pt>
                <c:pt idx="128">
                  <c:v>0.886592818881726</c:v>
                </c:pt>
                <c:pt idx="129">
                  <c:v>0.871639240722171</c:v>
                </c:pt>
                <c:pt idx="130">
                  <c:v>0.743691078332933</c:v>
                </c:pt>
                <c:pt idx="131">
                  <c:v>0.520215917528068</c:v>
                </c:pt>
                <c:pt idx="132">
                  <c:v>0.22830149001939</c:v>
                </c:pt>
                <c:pt idx="133">
                  <c:v>-0.0961968188732676</c:v>
                </c:pt>
                <c:pt idx="134">
                  <c:v>-0.412772149572265</c:v>
                </c:pt>
                <c:pt idx="135">
                  <c:v>-0.680439374272145</c:v>
                </c:pt>
                <c:pt idx="136">
                  <c:v>-0.86276694816743</c:v>
                </c:pt>
                <c:pt idx="137">
                  <c:v>-0.936662994714492</c:v>
                </c:pt>
                <c:pt idx="138">
                  <c:v>-0.893046468369601</c:v>
                </c:pt>
                <c:pt idx="139">
                  <c:v>-0.739191614193543</c:v>
                </c:pt>
                <c:pt idx="140">
                  <c:v>-0.49553634315973</c:v>
                </c:pt>
                <c:pt idx="141">
                  <c:v>-0.190976849498167</c:v>
                </c:pt>
                <c:pt idx="142">
                  <c:v>0.136086974140348</c:v>
                </c:pt>
                <c:pt idx="143">
                  <c:v>0.445064596620074</c:v>
                </c:pt>
                <c:pt idx="144">
                  <c:v>0.694782404558932</c:v>
                </c:pt>
                <c:pt idx="145">
                  <c:v>0.851817753590455</c:v>
                </c:pt>
                <c:pt idx="146">
                  <c:v>0.896000021815334</c:v>
                </c:pt>
                <c:pt idx="147">
                  <c:v>0.823269532966509</c:v>
                </c:pt>
                <c:pt idx="148">
                  <c:v>0.643999930120335</c:v>
                </c:pt>
                <c:pt idx="149">
                  <c:v>0.382224472164712</c:v>
                </c:pt>
                <c:pt idx="150">
                  <c:v>0.0682230926154744</c:v>
                </c:pt>
                <c:pt idx="151">
                  <c:v>-0.257883383732561</c:v>
                </c:pt>
                <c:pt idx="152">
                  <c:v>-0.555777474931542</c:v>
                </c:pt>
                <c:pt idx="153">
                  <c:v>-0.785061218217312</c:v>
                </c:pt>
                <c:pt idx="154">
                  <c:v>-0.915709400303249</c:v>
                </c:pt>
                <c:pt idx="155">
                  <c:v>-0.931014629766189</c:v>
                </c:pt>
                <c:pt idx="156">
                  <c:v>-0.830729762067184</c:v>
                </c:pt>
                <c:pt idx="157">
                  <c:v>-0.628260300921107</c:v>
                </c:pt>
                <c:pt idx="158">
                  <c:v>-0.349986465139087</c:v>
                </c:pt>
                <c:pt idx="159">
                  <c:v>-0.0282674664026714</c:v>
                </c:pt>
                <c:pt idx="160">
                  <c:v>0.295067379253377</c:v>
                </c:pt>
                <c:pt idx="161">
                  <c:v>0.58006230686417</c:v>
                </c:pt>
                <c:pt idx="162">
                  <c:v>0.787122801501312</c:v>
                </c:pt>
                <c:pt idx="163">
                  <c:v>0.889841250323358</c:v>
                </c:pt>
                <c:pt idx="164">
                  <c:v>0.875180880742806</c:v>
                </c:pt>
                <c:pt idx="165">
                  <c:v>0.747310575310034</c:v>
                </c:pt>
                <c:pt idx="166">
                  <c:v>0.522908435137145</c:v>
                </c:pt>
                <c:pt idx="167">
                  <c:v>0.230752589167525</c:v>
                </c:pt>
                <c:pt idx="168">
                  <c:v>-0.0953732641987668</c:v>
                </c:pt>
                <c:pt idx="169">
                  <c:v>-0.412423017998638</c:v>
                </c:pt>
                <c:pt idx="170">
                  <c:v>-0.681374258073048</c:v>
                </c:pt>
                <c:pt idx="171">
                  <c:v>-0.864507733333672</c:v>
                </c:pt>
                <c:pt idx="172">
                  <c:v>-0.939095850324405</c:v>
                </c:pt>
                <c:pt idx="173">
                  <c:v>-0.895829879690667</c:v>
                </c:pt>
                <c:pt idx="174">
                  <c:v>-0.742316909228655</c:v>
                </c:pt>
                <c:pt idx="175">
                  <c:v>-0.497957948086526</c:v>
                </c:pt>
                <c:pt idx="176">
                  <c:v>-0.193425293084784</c:v>
                </c:pt>
                <c:pt idx="177">
                  <c:v>0.135153415220019</c:v>
                </c:pt>
                <c:pt idx="178">
                  <c:v>0.444286230348289</c:v>
                </c:pt>
                <c:pt idx="179">
                  <c:v>0.695392575629963</c:v>
                </c:pt>
                <c:pt idx="180">
                  <c:v>0.852969732400069</c:v>
                </c:pt>
                <c:pt idx="181">
                  <c:v>0.897967156128718</c:v>
                </c:pt>
                <c:pt idx="182">
                  <c:v>0.825612892988555</c:v>
                </c:pt>
                <c:pt idx="183">
                  <c:v>0.64684490457049</c:v>
                </c:pt>
                <c:pt idx="184">
                  <c:v>0.384559618817344</c:v>
                </c:pt>
                <c:pt idx="185">
                  <c:v>0.0707266187084765</c:v>
                </c:pt>
                <c:pt idx="186">
                  <c:v>-0.256705289283008</c:v>
                </c:pt>
                <c:pt idx="187">
                  <c:v>-0.554709339125364</c:v>
                </c:pt>
                <c:pt idx="188">
                  <c:v>-0.785464915915793</c:v>
                </c:pt>
                <c:pt idx="189">
                  <c:v>-0.916500136685823</c:v>
                </c:pt>
                <c:pt idx="190">
                  <c:v>-0.932615488999413</c:v>
                </c:pt>
                <c:pt idx="191">
                  <c:v>-0.832835952629529</c:v>
                </c:pt>
                <c:pt idx="192">
                  <c:v>-0.630907023911185</c:v>
                </c:pt>
                <c:pt idx="193">
                  <c:v>-0.352316365011113</c:v>
                </c:pt>
                <c:pt idx="194">
                  <c:v>-0.0308261156621251</c:v>
                </c:pt>
                <c:pt idx="195">
                  <c:v>0.293646878835563</c:v>
                </c:pt>
                <c:pt idx="196">
                  <c:v>0.578776394838944</c:v>
                </c:pt>
                <c:pt idx="197">
                  <c:v>0.787226253421801</c:v>
                </c:pt>
                <c:pt idx="198">
                  <c:v>0.890420663235119</c:v>
                </c:pt>
                <c:pt idx="199">
                  <c:v>0.876538416331883</c:v>
                </c:pt>
                <c:pt idx="200">
                  <c:v>0.749312833030472</c:v>
                </c:pt>
                <c:pt idx="201">
                  <c:v>0.525292243578061</c:v>
                </c:pt>
                <c:pt idx="202">
                  <c:v>0.233121051498432</c:v>
                </c:pt>
                <c:pt idx="203">
                  <c:v>-0.0927756026117553</c:v>
                </c:pt>
                <c:pt idx="204">
                  <c:v>-0.410852960017103</c:v>
                </c:pt>
                <c:pt idx="205">
                  <c:v>-0.680023625800778</c:v>
                </c:pt>
                <c:pt idx="206">
                  <c:v>-0.864416550357575</c:v>
                </c:pt>
                <c:pt idx="207">
                  <c:v>-0.939595826087609</c:v>
                </c:pt>
                <c:pt idx="208">
                  <c:v>-0.897014546198496</c:v>
                </c:pt>
                <c:pt idx="209">
                  <c:v>-0.744301083727095</c:v>
                </c:pt>
                <c:pt idx="210">
                  <c:v>-0.500131301452922</c:v>
                </c:pt>
              </c:numCache>
            </c:numRef>
          </c:yVal>
          <c:smooth val="1"/>
        </c:ser>
        <c:dLbls>
          <c:showLegendKey val="0"/>
          <c:showVal val="0"/>
          <c:showCatName val="0"/>
          <c:showSerName val="0"/>
          <c:showPercent val="0"/>
          <c:showBubbleSize val="0"/>
        </c:dLbls>
        <c:axId val="266988464"/>
        <c:axId val="266990032"/>
      </c:scatterChart>
      <c:valAx>
        <c:axId val="266988464"/>
        <c:scaling>
          <c:orientation val="minMax"/>
          <c:max val="7"/>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lang="zh-CN" sz="1200" b="0" i="0" u="none" strike="noStrike" kern="1200" baseline="0">
                    <a:solidFill>
                      <a:schemeClr val="tx1">
                        <a:lumMod val="65000"/>
                        <a:lumOff val="35000"/>
                      </a:schemeClr>
                    </a:solidFill>
                    <a:latin typeface="+mn-lt"/>
                    <a:ea typeface="+mn-ea"/>
                    <a:cs typeface="+mn-cs"/>
                  </a:defRPr>
                </a:pPr>
                <a:r>
                  <a:rPr lang="zh-CN"/>
                  <a:t>时间（</a:t>
                </a:r>
                <a:r>
                  <a:rPr lang="en-US"/>
                  <a:t>S</a:t>
                </a:r>
                <a:r>
                  <a:rPr lang="zh-CN"/>
                  <a:t>）</a:t>
                </a:r>
                <a:endParaRPr lang="zh-CN"/>
              </a:p>
            </c:rich>
          </c:tx>
          <c:layout>
            <c:manualLayout>
              <c:xMode val="edge"/>
              <c:yMode val="edge"/>
              <c:x val="0.805249993235382"/>
              <c:y val="0.916793051946575"/>
            </c:manualLayout>
          </c:layout>
          <c:overlay val="0"/>
          <c:spPr>
            <a:noFill/>
            <a:ln>
              <a:noFill/>
            </a:ln>
            <a:effectLst/>
          </c:spPr>
        </c:title>
        <c:numFmt formatCode="General" sourceLinked="1"/>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b" anchorCtr="0"/>
          <a:lstStyle/>
          <a:p>
            <a:pPr>
              <a:defRPr lang="zh-CN" sz="1200" b="0" i="0" u="none" strike="noStrike" kern="1200" baseline="0">
                <a:solidFill>
                  <a:schemeClr val="tx1">
                    <a:lumMod val="65000"/>
                    <a:lumOff val="35000"/>
                  </a:schemeClr>
                </a:solidFill>
                <a:latin typeface="+mn-lt"/>
                <a:ea typeface="+mn-ea"/>
                <a:cs typeface="+mn-cs"/>
              </a:defRPr>
            </a:pPr>
          </a:p>
        </c:txPr>
        <c:crossAx val="266990032"/>
        <c:crosses val="autoZero"/>
        <c:crossBetween val="midCat"/>
      </c:valAx>
      <c:valAx>
        <c:axId val="266990032"/>
        <c:scaling>
          <c:orientation val="minMax"/>
          <c:min val="-1"/>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lang="zh-CN" sz="1200" b="0" i="0" u="none" strike="noStrike" kern="1200" baseline="0">
                    <a:solidFill>
                      <a:schemeClr val="tx1">
                        <a:lumMod val="65000"/>
                        <a:lumOff val="35000"/>
                      </a:schemeClr>
                    </a:solidFill>
                    <a:latin typeface="+mn-lt"/>
                    <a:ea typeface="+mn-ea"/>
                    <a:cs typeface="+mn-cs"/>
                  </a:defRPr>
                </a:pPr>
                <a:r>
                  <a:rPr lang="zh-CN"/>
                  <a:t>升力系数</a:t>
                </a:r>
                <a:endParaRPr lang="zh-CN"/>
              </a:p>
            </c:rich>
          </c:tx>
          <c:layout>
            <c:manualLayout>
              <c:xMode val="edge"/>
              <c:yMode val="edge"/>
              <c:x val="0.011729424910995"/>
              <c:y val="0.44049585441998"/>
            </c:manualLayout>
          </c:layout>
          <c:overlay val="0"/>
          <c:spPr>
            <a:noFill/>
            <a:ln>
              <a:noFill/>
            </a:ln>
            <a:effectLst/>
          </c:sp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lang="zh-CN" sz="1200" b="0" i="0" u="none" strike="noStrike" kern="1200" baseline="0">
                <a:solidFill>
                  <a:schemeClr val="tx1">
                    <a:lumMod val="65000"/>
                    <a:lumOff val="35000"/>
                  </a:schemeClr>
                </a:solidFill>
                <a:latin typeface="+mn-lt"/>
                <a:ea typeface="+mn-ea"/>
                <a:cs typeface="+mn-cs"/>
              </a:defRPr>
            </a:pPr>
          </a:p>
        </c:txPr>
        <c:crossAx val="266988464"/>
        <c:crosses val="autoZero"/>
        <c:crossBetween val="midCat"/>
      </c:valAx>
      <c:spPr>
        <a:noFill/>
        <a:ln>
          <a:noFill/>
        </a:ln>
        <a:effectLst/>
      </c:spPr>
    </c:plotArea>
    <c:plotVisOnly val="1"/>
    <c:dispBlanksAs val="gap"/>
    <c:showDLblsOverMax val="0"/>
  </c:chart>
  <c:spPr>
    <a:noFill/>
    <a:ln>
      <a:noFill/>
    </a:ln>
    <a:effectLst/>
  </c:spPr>
  <c:txPr>
    <a:bodyPr/>
    <a:lstStyle/>
    <a:p>
      <a:pPr>
        <a:defRPr lang="zh-CN" sz="1200"/>
      </a:pPr>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24.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62178"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eaLnBrk="1" hangingPunct="1">
              <a:defRPr sz="1200">
                <a:latin typeface="Arial" panose="020B0604020202020204" pitchFamily="34" charset="0"/>
              </a:defRPr>
            </a:lvl1pPr>
          </a:lstStyle>
          <a:p>
            <a:pPr>
              <a:defRPr/>
            </a:pPr>
            <a:endParaRPr lang="en-US" altLang="zh-CN"/>
          </a:p>
        </p:txBody>
      </p:sp>
      <p:sp>
        <p:nvSpPr>
          <p:cNvPr id="562179" name="Rectangle 3"/>
          <p:cNvSpPr>
            <a:spLocks noGrp="1" noChangeArrowheads="1"/>
          </p:cNvSpPr>
          <p:nvPr>
            <p:ph type="dt" sz="quarter"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eaLnBrk="1" hangingPunct="1">
              <a:defRPr sz="1200">
                <a:latin typeface="Arial" panose="020B0604020202020204" pitchFamily="34" charset="0"/>
              </a:defRPr>
            </a:lvl1pPr>
          </a:lstStyle>
          <a:p>
            <a:pPr>
              <a:defRPr/>
            </a:pPr>
            <a:endParaRPr lang="en-US" altLang="zh-CN"/>
          </a:p>
        </p:txBody>
      </p:sp>
      <p:sp>
        <p:nvSpPr>
          <p:cNvPr id="562180" name="Rectangle 4"/>
          <p:cNvSpPr>
            <a:spLocks noGrp="1" noChangeArrowheads="1"/>
          </p:cNvSpPr>
          <p:nvPr>
            <p:ph type="ftr" sz="quarter" idx="2"/>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eaLnBrk="1" hangingPunct="1">
              <a:defRPr sz="1200">
                <a:latin typeface="Arial" panose="020B0604020202020204" pitchFamily="34" charset="0"/>
              </a:defRPr>
            </a:lvl1pPr>
          </a:lstStyle>
          <a:p>
            <a:pPr>
              <a:defRPr/>
            </a:pPr>
            <a:endParaRPr lang="en-US" altLang="zh-CN"/>
          </a:p>
        </p:txBody>
      </p:sp>
      <p:sp>
        <p:nvSpPr>
          <p:cNvPr id="562181" name="Rectangle 5"/>
          <p:cNvSpPr>
            <a:spLocks noGrp="1" noChangeArrowheads="1"/>
          </p:cNvSpPr>
          <p:nvPr>
            <p:ph type="sldNum" sz="quarter" idx="3"/>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algn="r" eaLnBrk="1" hangingPunct="1">
              <a:defRPr sz="1200"/>
            </a:lvl1pPr>
          </a:lstStyle>
          <a:p>
            <a:fld id="{0C61AE60-B9D4-42E7-AC7A-D937D48F684F}" type="slidenum">
              <a:rPr lang="en-US" altLang="zh-CN"/>
            </a:fld>
            <a:endParaRPr lang="en-US" altLang="zh-CN"/>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3CD4712-BB5B-4640-A894-3A224A0A43E2}"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DA43590-60A0-4A92-8B90-40FAC91FD64C}"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fld>
            <a:endParaRPr lang="zh-CN" alt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DA43590-60A0-4A92-8B90-40FAC91FD64C}"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标题幻灯片">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28650" y="365125"/>
            <a:ext cx="7886700" cy="1325563"/>
          </a:xfrm>
          <a:prstGeom prst="rect">
            <a:avLst/>
          </a:prstGeom>
        </p:spPr>
        <p:txBody>
          <a:bodyPr/>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a:xfrm>
            <a:off x="628650" y="1825625"/>
            <a:ext cx="7886700" cy="4351338"/>
          </a:xfrm>
          <a:prstGeom prst="rect">
            <a:avLst/>
          </a:prstGeo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a:xfrm>
            <a:off x="628650" y="365125"/>
            <a:ext cx="5762625" cy="5811838"/>
          </a:xfrm>
          <a:prstGeom prst="rect">
            <a:avLst/>
          </a:prstGeo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28650" y="365125"/>
            <a:ext cx="7886700" cy="1325563"/>
          </a:xfrm>
          <a:prstGeom prst="rect">
            <a:avLst/>
          </a:prstGeom>
        </p:spPr>
        <p:txBody>
          <a:bodyPr/>
          <a:lstStyle/>
          <a:p>
            <a:r>
              <a:rPr lang="zh-CN" altLang="en-US"/>
              <a:t>单击此处编辑母版标题样式</a:t>
            </a:r>
            <a:endParaRPr lang="zh-CN" altLang="en-US"/>
          </a:p>
        </p:txBody>
      </p:sp>
      <p:sp>
        <p:nvSpPr>
          <p:cNvPr id="3" name="内容占位符 2"/>
          <p:cNvSpPr>
            <a:spLocks noGrp="1"/>
          </p:cNvSpPr>
          <p:nvPr>
            <p:ph idx="1" hasCustomPrompt="1"/>
          </p:nvPr>
        </p:nvSpPr>
        <p:spPr>
          <a:xfrm>
            <a:off x="628650" y="1825625"/>
            <a:ext cx="7886700" cy="4351338"/>
          </a:xfrm>
          <a:prstGeom prst="rect">
            <a:avLst/>
          </a:prstGeo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编辑母版文本样式</a:t>
            </a:r>
            <a:endParaRPr lang="zh-CN" altLang="en-US"/>
          </a:p>
        </p:txBody>
      </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8650" y="365125"/>
            <a:ext cx="7886700" cy="1325563"/>
          </a:xfrm>
          <a:prstGeom prst="rect">
            <a:avLst/>
          </a:prstGeom>
        </p:spPr>
        <p:txBody>
          <a:bodyPr/>
          <a:lstStyle/>
          <a:p>
            <a:r>
              <a:rPr lang="zh-CN" altLang="en-US"/>
              <a:t>单击此处编辑母版标题样式</a:t>
            </a:r>
            <a:endParaRPr lang="zh-CN" altLang="en-US"/>
          </a:p>
        </p:txBody>
      </p:sp>
      <p:sp>
        <p:nvSpPr>
          <p:cNvPr id="3" name="内容占位符 2"/>
          <p:cNvSpPr>
            <a:spLocks noGrp="1"/>
          </p:cNvSpPr>
          <p:nvPr>
            <p:ph sz="half" idx="1" hasCustomPrompt="1"/>
          </p:nvPr>
        </p:nvSpPr>
        <p:spPr>
          <a:xfrm>
            <a:off x="628650" y="1825625"/>
            <a:ext cx="3867150" cy="4351338"/>
          </a:xfrm>
          <a:prstGeom prst="rect">
            <a:avLst/>
          </a:prstGeo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hasCustomPrompt="1"/>
          </p:nvPr>
        </p:nvSpPr>
        <p:spPr>
          <a:xfrm>
            <a:off x="4648200" y="1825625"/>
            <a:ext cx="3867150" cy="4351338"/>
          </a:xfrm>
          <a:prstGeom prst="rect">
            <a:avLst/>
          </a:prstGeo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365125"/>
            <a:ext cx="7886700" cy="1325563"/>
          </a:xfrm>
          <a:prstGeom prst="rect">
            <a:avLst/>
          </a:prstGeo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630238" y="2505075"/>
            <a:ext cx="3868737" cy="3684588"/>
          </a:xfrm>
          <a:prstGeom prst="rect">
            <a:avLst/>
          </a:prstGeo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4629150" y="2505075"/>
            <a:ext cx="3887788" cy="3684588"/>
          </a:xfrm>
          <a:prstGeom prst="rect">
            <a:avLst/>
          </a:prstGeo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628650" y="365125"/>
            <a:ext cx="7886700" cy="1325563"/>
          </a:xfrm>
          <a:prstGeom prst="rect">
            <a:avLst/>
          </a:prstGeom>
        </p:spPr>
        <p:txBody>
          <a:bodyPr/>
          <a:lstStyle/>
          <a:p>
            <a:r>
              <a:rPr lang="zh-CN" altLang="en-US"/>
              <a:t>单击此处编辑母版标题样式</a:t>
            </a:r>
            <a:endParaRPr lang="zh-CN" altLang="en-US"/>
          </a:p>
        </p:txBody>
      </p:sp>
    </p:spTree>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hasCustomPrompt="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hasCustomPrompt="1"/>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hasCustomPrompt="1"/>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Tree>
  </p:cSld>
  <p:clrMapOvr>
    <a:masterClrMapping/>
  </p:clrMapOvr>
  <p:transition/>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2.pn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40" descr="bj"/>
          <p:cNvPicPr>
            <a:picLocks noChangeAspect="1" noChangeArrowheads="1"/>
          </p:cNvPicPr>
          <p:nvPr userDrawn="1"/>
        </p:nvPicPr>
        <p:blipFill>
          <a:blip r:embed="rId12" cstate="print"/>
          <a:srcRect/>
          <a:stretch>
            <a:fillRect/>
          </a:stretch>
        </p:blipFill>
        <p:spPr bwMode="auto">
          <a:xfrm>
            <a:off x="0" y="6134100"/>
            <a:ext cx="9144000" cy="739775"/>
          </a:xfrm>
          <a:prstGeom prst="rect">
            <a:avLst/>
          </a:prstGeom>
          <a:noFill/>
          <a:ln w="9525">
            <a:noFill/>
            <a:miter lim="800000"/>
            <a:headEnd/>
            <a:tailEnd/>
          </a:ln>
        </p:spPr>
      </p:pic>
      <p:grpSp>
        <p:nvGrpSpPr>
          <p:cNvPr id="1027" name="Group 20"/>
          <p:cNvGrpSpPr/>
          <p:nvPr userDrawn="1"/>
        </p:nvGrpSpPr>
        <p:grpSpPr bwMode="auto">
          <a:xfrm>
            <a:off x="6805613" y="6415088"/>
            <a:ext cx="198437" cy="327025"/>
            <a:chOff x="3492" y="3902"/>
            <a:chExt cx="155" cy="257"/>
          </a:xfrm>
        </p:grpSpPr>
        <p:sp>
          <p:nvSpPr>
            <p:cNvPr id="462869" name="AutoShape 21">
              <a:hlinkClick r:id="" action="ppaction://hlinkshowjump?jump=lastslide"/>
            </p:cNvPr>
            <p:cNvSpPr>
              <a:spLocks noChangeArrowheads="1"/>
            </p:cNvSpPr>
            <p:nvPr userDrawn="1"/>
          </p:nvSpPr>
          <p:spPr bwMode="auto">
            <a:xfrm rot="5400000">
              <a:off x="3441" y="3953"/>
              <a:ext cx="257" cy="155"/>
            </a:xfrm>
            <a:prstGeom prst="triangle">
              <a:avLst>
                <a:gd name="adj" fmla="val 50000"/>
              </a:avLst>
            </a:prstGeom>
            <a:solidFill>
              <a:schemeClr val="accent1"/>
            </a:solidFill>
            <a:ln>
              <a:noFill/>
            </a:ln>
            <a:effectLst>
              <a:prstShdw prst="shdw17" dist="17961" dir="2700000">
                <a:schemeClr val="accent1">
                  <a:gamma/>
                  <a:shade val="60000"/>
                  <a:invGamma/>
                </a:schemeClr>
              </a:prstShdw>
            </a:effectLst>
            <a:extLst>
              <a:ext uri="{91240B29-F687-4F45-9708-019B960494DF}">
                <a14:hiddenLine xmlns:a14="http://schemas.microsoft.com/office/drawing/2010/main" w="9525">
                  <a:solidFill>
                    <a:srgbClr val="ACEAFE"/>
                  </a:solidFill>
                  <a:miter lim="800000"/>
                  <a:headEnd/>
                  <a:tailEnd/>
                </a14:hiddenLine>
              </a:ext>
            </a:extLst>
          </p:spPr>
          <p:txBody>
            <a:bodyPr wrap="none" anchor="ctr"/>
            <a:lstStyle/>
            <a:p>
              <a:pPr eaLnBrk="1" hangingPunct="1">
                <a:defRPr/>
              </a:pPr>
              <a:endParaRPr lang="zh-CN" altLang="en-US">
                <a:latin typeface="Arial" panose="020B0604020202020204" pitchFamily="34" charset="0"/>
              </a:endParaRPr>
            </a:p>
          </p:txBody>
        </p:sp>
        <p:sp>
          <p:nvSpPr>
            <p:cNvPr id="1037" name="Line 22">
              <a:hlinkClick r:id="" action="ppaction://hlinkshowjump?jump=lastslide"/>
            </p:cNvPr>
            <p:cNvSpPr>
              <a:spLocks noChangeShapeType="1"/>
            </p:cNvSpPr>
            <p:nvPr userDrawn="1"/>
          </p:nvSpPr>
          <p:spPr bwMode="auto">
            <a:xfrm>
              <a:off x="3647" y="3923"/>
              <a:ext cx="0" cy="204"/>
            </a:xfrm>
            <a:prstGeom prst="line">
              <a:avLst/>
            </a:prstGeom>
            <a:noFill/>
            <a:ln w="28575">
              <a:solidFill>
                <a:srgbClr val="ACEAFE"/>
              </a:solidFill>
              <a:round/>
            </a:ln>
            <a:effectLst>
              <a:prstShdw prst="shdw17" dist="17961" dir="2700000">
                <a:srgbClr val="678C98"/>
              </a:prstShdw>
            </a:effectLst>
          </p:spPr>
          <p:txBody>
            <a:bodyPr/>
            <a:lstStyle/>
            <a:p>
              <a:endParaRPr lang="zh-CN" altLang="en-US"/>
            </a:p>
          </p:txBody>
        </p:sp>
      </p:grpSp>
      <p:sp>
        <p:nvSpPr>
          <p:cNvPr id="462871" name="AutoShape 23">
            <a:hlinkClick r:id="" action="ppaction://hlinkshowjump?jump=nextslide"/>
          </p:cNvPr>
          <p:cNvSpPr>
            <a:spLocks noChangeArrowheads="1"/>
          </p:cNvSpPr>
          <p:nvPr userDrawn="1"/>
        </p:nvSpPr>
        <p:spPr bwMode="auto">
          <a:xfrm rot="5400000">
            <a:off x="7471569" y="6479382"/>
            <a:ext cx="327025" cy="198437"/>
          </a:xfrm>
          <a:prstGeom prst="triangle">
            <a:avLst>
              <a:gd name="adj" fmla="val 50000"/>
            </a:avLst>
          </a:prstGeom>
          <a:solidFill>
            <a:schemeClr val="accent1"/>
          </a:solidFill>
          <a:ln>
            <a:noFill/>
          </a:ln>
          <a:effectLst>
            <a:prstShdw prst="shdw17" dist="17961" dir="2700000">
              <a:schemeClr val="accent1">
                <a:gamma/>
                <a:shade val="60000"/>
                <a:invGamma/>
              </a:schemeClr>
            </a:prstShdw>
          </a:effectLst>
          <a:extLst>
            <a:ext uri="{91240B29-F687-4F45-9708-019B960494DF}">
              <a14:hiddenLine xmlns:a14="http://schemas.microsoft.com/office/drawing/2010/main" w="9525">
                <a:solidFill>
                  <a:srgbClr val="ACEAFE"/>
                </a:solidFill>
                <a:miter lim="800000"/>
                <a:headEnd/>
                <a:tailEnd/>
              </a14:hiddenLine>
            </a:ext>
          </a:extLst>
        </p:spPr>
        <p:txBody>
          <a:bodyPr wrap="none" anchor="ctr"/>
          <a:lstStyle/>
          <a:p>
            <a:pPr eaLnBrk="1" hangingPunct="1">
              <a:defRPr/>
            </a:pPr>
            <a:endParaRPr lang="zh-CN" altLang="en-US">
              <a:latin typeface="Arial" panose="020B0604020202020204" pitchFamily="34" charset="0"/>
            </a:endParaRPr>
          </a:p>
        </p:txBody>
      </p:sp>
      <p:sp>
        <p:nvSpPr>
          <p:cNvPr id="462872" name="AutoShape 24">
            <a:hlinkClick r:id="" action="ppaction://hlinkshowjump?jump=previousslide"/>
          </p:cNvPr>
          <p:cNvSpPr>
            <a:spLocks noChangeArrowheads="1"/>
          </p:cNvSpPr>
          <p:nvPr userDrawn="1"/>
        </p:nvSpPr>
        <p:spPr bwMode="auto">
          <a:xfrm rot="16200000">
            <a:off x="8019256" y="6479382"/>
            <a:ext cx="327025" cy="198438"/>
          </a:xfrm>
          <a:prstGeom prst="triangle">
            <a:avLst>
              <a:gd name="adj" fmla="val 50000"/>
            </a:avLst>
          </a:prstGeom>
          <a:solidFill>
            <a:schemeClr val="accent1"/>
          </a:solidFill>
          <a:ln>
            <a:noFill/>
          </a:ln>
          <a:effectLst>
            <a:prstShdw prst="shdw17" dist="17961" dir="2700000">
              <a:schemeClr val="accent1">
                <a:gamma/>
                <a:shade val="60000"/>
                <a:invGamma/>
              </a:schemeClr>
            </a:prstShdw>
          </a:effectLst>
          <a:extLst>
            <a:ext uri="{91240B29-F687-4F45-9708-019B960494DF}">
              <a14:hiddenLine xmlns:a14="http://schemas.microsoft.com/office/drawing/2010/main" w="9525">
                <a:solidFill>
                  <a:srgbClr val="ACEAFE"/>
                </a:solidFill>
                <a:miter lim="800000"/>
                <a:headEnd/>
                <a:tailEnd/>
              </a14:hiddenLine>
            </a:ext>
          </a:extLst>
        </p:spPr>
        <p:txBody>
          <a:bodyPr wrap="none" anchor="ctr"/>
          <a:lstStyle/>
          <a:p>
            <a:pPr eaLnBrk="1" hangingPunct="1">
              <a:defRPr/>
            </a:pPr>
            <a:endParaRPr lang="zh-CN" altLang="en-US">
              <a:latin typeface="Arial" panose="020B0604020202020204" pitchFamily="34" charset="0"/>
            </a:endParaRPr>
          </a:p>
        </p:txBody>
      </p:sp>
      <p:grpSp>
        <p:nvGrpSpPr>
          <p:cNvPr id="1030" name="Group 25"/>
          <p:cNvGrpSpPr/>
          <p:nvPr userDrawn="1"/>
        </p:nvGrpSpPr>
        <p:grpSpPr bwMode="auto">
          <a:xfrm>
            <a:off x="8766175" y="6415088"/>
            <a:ext cx="198438" cy="327025"/>
            <a:chOff x="4558" y="3875"/>
            <a:chExt cx="155" cy="257"/>
          </a:xfrm>
        </p:grpSpPr>
        <p:sp>
          <p:nvSpPr>
            <p:cNvPr id="462874" name="AutoShape 26">
              <a:hlinkClick r:id="" action="ppaction://hlinkshowjump?jump=firstslide"/>
            </p:cNvPr>
            <p:cNvSpPr>
              <a:spLocks noChangeArrowheads="1"/>
            </p:cNvSpPr>
            <p:nvPr userDrawn="1"/>
          </p:nvSpPr>
          <p:spPr bwMode="auto">
            <a:xfrm rot="16200000">
              <a:off x="4507" y="3926"/>
              <a:ext cx="257" cy="155"/>
            </a:xfrm>
            <a:prstGeom prst="triangle">
              <a:avLst>
                <a:gd name="adj" fmla="val 50000"/>
              </a:avLst>
            </a:prstGeom>
            <a:solidFill>
              <a:schemeClr val="accent1"/>
            </a:solidFill>
            <a:ln>
              <a:noFill/>
            </a:ln>
            <a:effectLst>
              <a:prstShdw prst="shdw17" dist="17961" dir="2700000">
                <a:schemeClr val="accent1">
                  <a:gamma/>
                  <a:shade val="60000"/>
                  <a:invGamma/>
                </a:schemeClr>
              </a:prstShdw>
            </a:effectLst>
            <a:extLst>
              <a:ext uri="{91240B29-F687-4F45-9708-019B960494DF}">
                <a14:hiddenLine xmlns:a14="http://schemas.microsoft.com/office/drawing/2010/main" w="9525">
                  <a:solidFill>
                    <a:srgbClr val="ACEAFE"/>
                  </a:solidFill>
                  <a:miter lim="800000"/>
                  <a:headEnd/>
                  <a:tailEnd/>
                </a14:hiddenLine>
              </a:ext>
            </a:extLst>
          </p:spPr>
          <p:txBody>
            <a:bodyPr wrap="none" anchor="ctr"/>
            <a:lstStyle/>
            <a:p>
              <a:pPr eaLnBrk="1" hangingPunct="1">
                <a:defRPr/>
              </a:pPr>
              <a:endParaRPr lang="zh-CN" altLang="en-US">
                <a:latin typeface="Arial" panose="020B0604020202020204" pitchFamily="34" charset="0"/>
              </a:endParaRPr>
            </a:p>
          </p:txBody>
        </p:sp>
        <p:sp>
          <p:nvSpPr>
            <p:cNvPr id="1035" name="Line 27"/>
            <p:cNvSpPr>
              <a:spLocks noChangeShapeType="1"/>
            </p:cNvSpPr>
            <p:nvPr userDrawn="1"/>
          </p:nvSpPr>
          <p:spPr bwMode="auto">
            <a:xfrm>
              <a:off x="4558" y="3896"/>
              <a:ext cx="0" cy="204"/>
            </a:xfrm>
            <a:prstGeom prst="line">
              <a:avLst/>
            </a:prstGeom>
            <a:noFill/>
            <a:ln w="28575">
              <a:solidFill>
                <a:srgbClr val="ACEAFE"/>
              </a:solidFill>
              <a:round/>
            </a:ln>
            <a:effectLst>
              <a:prstShdw prst="shdw17" dist="17961" dir="2700000">
                <a:srgbClr val="678C98"/>
              </a:prstShdw>
            </a:effectLst>
          </p:spPr>
          <p:txBody>
            <a:bodyPr/>
            <a:lstStyle/>
            <a:p>
              <a:endParaRPr lang="zh-CN" altLang="en-US"/>
            </a:p>
          </p:txBody>
        </p:sp>
      </p:grpSp>
      <p:pic>
        <p:nvPicPr>
          <p:cNvPr id="1031" name="Picture 37" descr="bj"/>
          <p:cNvPicPr>
            <a:picLocks noChangeAspect="1" noChangeArrowheads="1"/>
          </p:cNvPicPr>
          <p:nvPr userDrawn="1"/>
        </p:nvPicPr>
        <p:blipFill>
          <a:blip r:embed="rId12" cstate="print"/>
          <a:srcRect/>
          <a:stretch>
            <a:fillRect/>
          </a:stretch>
        </p:blipFill>
        <p:spPr bwMode="auto">
          <a:xfrm>
            <a:off x="0" y="0"/>
            <a:ext cx="9144000" cy="739775"/>
          </a:xfrm>
          <a:prstGeom prst="rect">
            <a:avLst/>
          </a:prstGeom>
          <a:noFill/>
          <a:ln w="9525">
            <a:noFill/>
            <a:miter lim="800000"/>
            <a:headEnd/>
            <a:tailEnd/>
          </a:ln>
        </p:spPr>
      </p:pic>
      <p:sp>
        <p:nvSpPr>
          <p:cNvPr id="1032" name="Rectangle 33"/>
          <p:cNvSpPr>
            <a:spLocks noChangeArrowheads="1"/>
          </p:cNvSpPr>
          <p:nvPr userDrawn="1"/>
        </p:nvSpPr>
        <p:spPr bwMode="auto">
          <a:xfrm>
            <a:off x="0" y="692150"/>
            <a:ext cx="9144000" cy="73025"/>
          </a:xfrm>
          <a:prstGeom prst="rect">
            <a:avLst/>
          </a:prstGeom>
          <a:gradFill rotWithShape="1">
            <a:gsLst>
              <a:gs pos="0">
                <a:srgbClr val="FF3300"/>
              </a:gs>
              <a:gs pos="100000">
                <a:schemeClr val="bg1"/>
              </a:gs>
            </a:gsLst>
            <a:lin ang="0" scaled="1"/>
          </a:gradFill>
          <a:ln w="9525">
            <a:noFill/>
            <a:miter lim="800000"/>
          </a:ln>
          <a:effectLst/>
        </p:spPr>
        <p:txBody>
          <a:bodyPr wrap="none" anchor="ctr"/>
          <a:lstStyle/>
          <a:p>
            <a:pPr eaLnBrk="1" hangingPunct="1"/>
            <a:endParaRPr lang="zh-CN" altLang="en-US"/>
          </a:p>
        </p:txBody>
      </p:sp>
      <p:sp>
        <p:nvSpPr>
          <p:cNvPr id="1033" name="Rectangle 34"/>
          <p:cNvSpPr>
            <a:spLocks noChangeArrowheads="1"/>
          </p:cNvSpPr>
          <p:nvPr userDrawn="1"/>
        </p:nvSpPr>
        <p:spPr bwMode="auto">
          <a:xfrm>
            <a:off x="0" y="6173788"/>
            <a:ext cx="9144000" cy="73025"/>
          </a:xfrm>
          <a:prstGeom prst="rect">
            <a:avLst/>
          </a:prstGeom>
          <a:gradFill rotWithShape="1">
            <a:gsLst>
              <a:gs pos="0">
                <a:schemeClr val="bg1"/>
              </a:gs>
              <a:gs pos="100000">
                <a:srgbClr val="FF3300"/>
              </a:gs>
            </a:gsLst>
            <a:lin ang="0" scaled="1"/>
          </a:gradFill>
          <a:ln w="9525">
            <a:noFill/>
            <a:miter lim="800000"/>
          </a:ln>
          <a:effectLst/>
        </p:spPr>
        <p:txBody>
          <a:bodyPr wrap="none" anchor="ctr"/>
          <a:lstStyle/>
          <a:p>
            <a:pPr eaLnBrk="1" hangingPunct="1"/>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8.png"/><Relationship Id="rId1" Type="http://schemas.openxmlformats.org/officeDocument/2006/relationships/image" Target="../media/image27.png"/></Relationships>
</file>

<file path=ppt/slides/_rels/slide14.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image" Target="../media/image29.png"/></Relationships>
</file>

<file path=ppt/slides/_rels/slide15.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35.png"/><Relationship Id="rId4" Type="http://schemas.openxmlformats.org/officeDocument/2006/relationships/image" Target="../media/image34.png"/><Relationship Id="rId3" Type="http://schemas.openxmlformats.org/officeDocument/2006/relationships/image" Target="../media/image33.png"/><Relationship Id="rId2" Type="http://schemas.openxmlformats.org/officeDocument/2006/relationships/image" Target="../media/image27.png"/><Relationship Id="rId1" Type="http://schemas.openxmlformats.org/officeDocument/2006/relationships/image" Target="../media/image32.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7.png"/><Relationship Id="rId1" Type="http://schemas.openxmlformats.org/officeDocument/2006/relationships/image" Target="../media/image36.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8.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9.png"/></Relationships>
</file>

<file path=ppt/slides/_rels/slide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image" Target="../media/image4.GIF"/></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1.png"/><Relationship Id="rId1" Type="http://schemas.openxmlformats.org/officeDocument/2006/relationships/image" Target="../media/image40.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3.png"/><Relationship Id="rId1" Type="http://schemas.openxmlformats.org/officeDocument/2006/relationships/image" Target="../media/image42.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5.GIF"/><Relationship Id="rId1" Type="http://schemas.openxmlformats.org/officeDocument/2006/relationships/image" Target="../media/image44.GI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6.png"/></Relationships>
</file>

<file path=ppt/slides/_rels/slide25.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50.png"/><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image" Target="../media/image47.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1.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2.png"/></Relationships>
</file>

<file path=ppt/slides/_rels/slide2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53.png"/><Relationship Id="rId2" Type="http://schemas.microsoft.com/office/2007/relationships/media" Target="../media/media3.mp4"/><Relationship Id="rId1" Type="http://schemas.openxmlformats.org/officeDocument/2006/relationships/video" Target="../media/media3.mp4"/></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https://baike.baidu.com/item/%E5%9C%86%E6%9F%B1%E7%BB%95%E6%B5%81?fromModule=lemma_inlink" TargetMode="Externa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GIF"/><Relationship Id="rId1" Type="http://schemas.openxmlformats.org/officeDocument/2006/relationships/image" Target="../media/image7.GIF"/></Relationships>
</file>

<file path=ppt/slides/_rels/slide30.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56.jpeg"/><Relationship Id="rId2" Type="http://schemas.openxmlformats.org/officeDocument/2006/relationships/image" Target="../media/image55.jpeg"/><Relationship Id="rId1" Type="http://schemas.openxmlformats.org/officeDocument/2006/relationships/image" Target="../media/image54.jpe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chart" Target="../charts/chart1.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8.png"/><Relationship Id="rId1" Type="http://schemas.openxmlformats.org/officeDocument/2006/relationships/image" Target="../media/image57.jpeg"/></Relationships>
</file>

<file path=ppt/slides/_rels/slide33.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60.png"/><Relationship Id="rId3" Type="http://schemas.microsoft.com/office/2007/relationships/media" Target="file:///C:\Documents%20and%20Settings\new\&#26700;&#38754;\&#26032;&#24314;&#25991;&#20214;&#22841;%20(2)\006.06.%20&#26790;&#20013;&#30340;&#23130;&#31036;%20MARIAGE%20D'%20AMOUR.mp3" TargetMode="External"/><Relationship Id="rId2" Type="http://schemas.openxmlformats.org/officeDocument/2006/relationships/audio" Target="file:///C:\Documents%20and%20Settings\new\&#26700;&#38754;\&#26032;&#24314;&#25991;&#20214;&#22841;%20(2)\006.06.%20&#26790;&#20013;&#30340;&#23130;&#31036;%20MARIAGE%20D'%20AMOUR.mp3" TargetMode="External"/><Relationship Id="rId1" Type="http://schemas.openxmlformats.org/officeDocument/2006/relationships/image" Target="../media/image59.png"/></Relationships>
</file>

<file path=ppt/slides/_rels/slide4.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image" Target="../media/image9.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3.png"/><Relationship Id="rId1" Type="http://schemas.openxmlformats.org/officeDocument/2006/relationships/image" Target="../media/image12.GIF"/></Relationships>
</file>

<file path=ppt/slides/_rels/slide7.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16.png"/><Relationship Id="rId5" Type="http://schemas.microsoft.com/office/2007/relationships/media" Target="../media/media1.mp4"/><Relationship Id="rId4" Type="http://schemas.openxmlformats.org/officeDocument/2006/relationships/video" Target="../media/media1.mp4"/><Relationship Id="rId3" Type="http://schemas.openxmlformats.org/officeDocument/2006/relationships/image" Target="../media/image15.GIF"/><Relationship Id="rId2" Type="http://schemas.openxmlformats.org/officeDocument/2006/relationships/image" Target="../media/image14.GIF"/><Relationship Id="rId1" Type="http://schemas.openxmlformats.org/officeDocument/2006/relationships/hyperlink" Target="https://baike.baidu.com/item/%E8%BE%B9%E7%95%8C%E5%B1%82%E5%88%86%E7%A6%BB/6016934?fromModule=lemma_inlink" TargetMode="External"/></Relationships>
</file>

<file path=ppt/slides/_rels/slide8.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22.png"/><Relationship Id="rId7" Type="http://schemas.openxmlformats.org/officeDocument/2006/relationships/image" Target="../media/image21.jpeg"/><Relationship Id="rId6" Type="http://schemas.openxmlformats.org/officeDocument/2006/relationships/image" Target="../media/image20.png"/><Relationship Id="rId5" Type="http://schemas.microsoft.com/office/2007/relationships/media" Target="../media/media2.mp4"/><Relationship Id="rId4" Type="http://schemas.openxmlformats.org/officeDocument/2006/relationships/video" Target="../media/media2.mp4"/><Relationship Id="rId3" Type="http://schemas.openxmlformats.org/officeDocument/2006/relationships/image" Target="../media/image19.GIF"/><Relationship Id="rId2" Type="http://schemas.openxmlformats.org/officeDocument/2006/relationships/image" Target="../media/image18.png"/><Relationship Id="rId1" Type="http://schemas.openxmlformats.org/officeDocument/2006/relationships/image" Target="../media/image17.GIF"/></Relationships>
</file>

<file path=ppt/slides/_rels/slide9.xml.rels><?xml version="1.0" encoding="UTF-8" standalone="yes"?>
<Relationships xmlns="http://schemas.openxmlformats.org/package/2006/relationships"><Relationship Id="rId7" Type="http://schemas.openxmlformats.org/officeDocument/2006/relationships/notesSlide" Target="../notesSlides/notesSlide1.xml"/><Relationship Id="rId6" Type="http://schemas.openxmlformats.org/officeDocument/2006/relationships/vmlDrawing" Target="../drawings/vmlDrawing1.vml"/><Relationship Id="rId5" Type="http://schemas.openxmlformats.org/officeDocument/2006/relationships/slideLayout" Target="../slideLayouts/slideLayout7.xml"/><Relationship Id="rId4" Type="http://schemas.openxmlformats.org/officeDocument/2006/relationships/image" Target="../media/image25.png"/><Relationship Id="rId3" Type="http://schemas.openxmlformats.org/officeDocument/2006/relationships/image" Target="../media/image24.wmf"/><Relationship Id="rId2" Type="http://schemas.openxmlformats.org/officeDocument/2006/relationships/oleObject" Target="../embeddings/oleObject1.bin"/><Relationship Id="rId1"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图片1a"/>
          <p:cNvPicPr>
            <a:picLocks noChangeAspect="1"/>
          </p:cNvPicPr>
          <p:nvPr/>
        </p:nvPicPr>
        <p:blipFill>
          <a:blip r:embed="rId1"/>
          <a:stretch>
            <a:fillRect/>
          </a:stretch>
        </p:blipFill>
        <p:spPr>
          <a:xfrm>
            <a:off x="0" y="549275"/>
            <a:ext cx="9144000" cy="6308725"/>
          </a:xfrm>
          <a:prstGeom prst="rect">
            <a:avLst/>
          </a:prstGeom>
          <a:noFill/>
          <a:ln w="9525">
            <a:noFill/>
          </a:ln>
        </p:spPr>
      </p:pic>
      <p:sp>
        <p:nvSpPr>
          <p:cNvPr id="4099" name="Rectangle 4"/>
          <p:cNvSpPr/>
          <p:nvPr/>
        </p:nvSpPr>
        <p:spPr>
          <a:xfrm>
            <a:off x="-357187" y="5949950"/>
            <a:ext cx="9144000" cy="908050"/>
          </a:xfrm>
          <a:prstGeom prst="rect">
            <a:avLst/>
          </a:prstGeom>
          <a:solidFill>
            <a:srgbClr val="0099FF"/>
          </a:solidFill>
          <a:ln w="28575">
            <a:noFill/>
          </a:ln>
        </p:spPr>
        <p:txBody>
          <a:bodyPr wrap="none" anchor="ctr"/>
          <a:lstStyle/>
          <a:p>
            <a:pPr algn="ctr" eaLnBrk="1" hangingPunct="1"/>
            <a:r>
              <a:rPr lang="en-US" altLang="zh-CN" sz="2800" b="1" i="1" dirty="0">
                <a:latin typeface="Times New Roman" panose="02020603050405020304" pitchFamily="18" charset="0"/>
                <a:ea typeface="华文中宋" panose="02010600040101010101" pitchFamily="2" charset="-122"/>
              </a:rPr>
              <a:t>                                                       </a:t>
            </a:r>
            <a:endParaRPr lang="en-US" altLang="zh-CN" sz="2800" b="1" i="1" dirty="0">
              <a:solidFill>
                <a:srgbClr val="000066"/>
              </a:solidFill>
              <a:latin typeface="Times New Roman" panose="02020603050405020304" pitchFamily="18" charset="0"/>
              <a:ea typeface="华文中宋" panose="02010600040101010101" pitchFamily="2" charset="-122"/>
            </a:endParaRPr>
          </a:p>
        </p:txBody>
      </p:sp>
      <p:sp>
        <p:nvSpPr>
          <p:cNvPr id="4100" name="Rectangle 5"/>
          <p:cNvSpPr/>
          <p:nvPr/>
        </p:nvSpPr>
        <p:spPr>
          <a:xfrm>
            <a:off x="0" y="0"/>
            <a:ext cx="9144000" cy="908050"/>
          </a:xfrm>
          <a:prstGeom prst="rect">
            <a:avLst/>
          </a:prstGeom>
          <a:solidFill>
            <a:srgbClr val="6699FF"/>
          </a:solidFill>
          <a:ln w="28575">
            <a:noFill/>
          </a:ln>
        </p:spPr>
        <p:txBody>
          <a:bodyPr wrap="none" anchor="ctr"/>
          <a:lstStyle/>
          <a:p>
            <a:pPr eaLnBrk="1" hangingPunct="1"/>
            <a:endParaRPr lang="zh-CN" altLang="en-US" dirty="0">
              <a:latin typeface="Arial" panose="020B0604020202020204" pitchFamily="34" charset="0"/>
            </a:endParaRPr>
          </a:p>
        </p:txBody>
      </p:sp>
      <p:sp>
        <p:nvSpPr>
          <p:cNvPr id="605192" name="WordArt 8"/>
          <p:cNvSpPr>
            <a:spLocks noChangeArrowheads="1" noChangeShapeType="1" noTextEdit="1"/>
          </p:cNvSpPr>
          <p:nvPr/>
        </p:nvSpPr>
        <p:spPr bwMode="auto">
          <a:xfrm>
            <a:off x="4716463" y="4510088"/>
            <a:ext cx="3095625" cy="503237"/>
          </a:xfrm>
          <a:prstGeom prst="rect">
            <a:avLst/>
          </a:prstGeom>
        </p:spPr>
        <p:txBody>
          <a:bodyPr wrap="none" numCol="1" fromWordArt="1">
            <a:prstTxWarp prst="textPlain">
              <a:avLst>
                <a:gd name="adj" fmla="val 50000"/>
              </a:avLst>
            </a:prstTxWarp>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600" b="1" i="0" u="none" strike="noStrike" kern="10" cap="none" spc="0" normalizeH="0" baseline="0" noProof="0" dirty="0">
                <a:ln w="9525">
                  <a:solidFill>
                    <a:srgbClr val="000066"/>
                  </a:solidFill>
                  <a:round/>
                </a:ln>
                <a:solidFill>
                  <a:srgbClr val="000066"/>
                </a:solidFill>
                <a:effectLst>
                  <a:outerShdw dist="35921" dir="2700000" algn="ctr" rotWithShape="0">
                    <a:srgbClr val="C0C0C0">
                      <a:alpha val="80000"/>
                    </a:srgbClr>
                  </a:outerShdw>
                </a:effectLst>
                <a:uLnTx/>
                <a:uFillTx/>
                <a:latin typeface="华文隶书" panose="02010800040101010101" pitchFamily="2" charset="-122"/>
                <a:ea typeface="华文隶书" panose="02010800040101010101" pitchFamily="2" charset="-122"/>
                <a:cs typeface="+mn-cs"/>
              </a:rPr>
              <a:t>大学物理实验</a:t>
            </a:r>
            <a:r>
              <a:rPr kumimoji="0" lang="en-US" altLang="zh-CN" sz="3600" b="1" i="0" u="none" strike="noStrike" kern="10" cap="none" spc="0" normalizeH="0" baseline="0" noProof="0" dirty="0">
                <a:ln w="9525">
                  <a:solidFill>
                    <a:srgbClr val="000066"/>
                  </a:solidFill>
                  <a:round/>
                </a:ln>
                <a:solidFill>
                  <a:srgbClr val="000066"/>
                </a:solidFill>
                <a:effectLst>
                  <a:outerShdw dist="35921" dir="2700000" algn="ctr" rotWithShape="0">
                    <a:srgbClr val="C0C0C0">
                      <a:alpha val="80000"/>
                    </a:srgbClr>
                  </a:outerShdw>
                </a:effectLst>
                <a:uLnTx/>
                <a:uFillTx/>
                <a:latin typeface="华文隶书" panose="02010800040101010101" pitchFamily="2" charset="-122"/>
                <a:ea typeface="华文隶书" panose="02010800040101010101" pitchFamily="2" charset="-122"/>
                <a:cs typeface="+mn-cs"/>
              </a:rPr>
              <a:t>2</a:t>
            </a:r>
            <a:endParaRPr kumimoji="0" lang="zh-CN" altLang="en-US" sz="3600" b="1" i="0" u="none" strike="noStrike" kern="10" cap="none" spc="0" normalizeH="0" baseline="0" noProof="0" dirty="0">
              <a:ln w="9525">
                <a:solidFill>
                  <a:srgbClr val="000066"/>
                </a:solidFill>
                <a:round/>
              </a:ln>
              <a:solidFill>
                <a:srgbClr val="000066"/>
              </a:solidFill>
              <a:effectLst>
                <a:outerShdw dist="35921" dir="2700000" algn="ctr" rotWithShape="0">
                  <a:srgbClr val="C0C0C0">
                    <a:alpha val="80000"/>
                  </a:srgbClr>
                </a:outerShdw>
              </a:effectLst>
              <a:uLnTx/>
              <a:uFillTx/>
              <a:latin typeface="华文隶书" panose="02010800040101010101" pitchFamily="2" charset="-122"/>
              <a:ea typeface="华文隶书" panose="02010800040101010101" pitchFamily="2" charset="-122"/>
              <a:cs typeface="+mn-cs"/>
            </a:endParaRPr>
          </a:p>
        </p:txBody>
      </p:sp>
      <p:sp>
        <p:nvSpPr>
          <p:cNvPr id="4102" name="WordArt 9"/>
          <p:cNvSpPr>
            <a:spLocks noTextEdit="1"/>
          </p:cNvSpPr>
          <p:nvPr/>
        </p:nvSpPr>
        <p:spPr>
          <a:xfrm>
            <a:off x="2555875" y="2767657"/>
            <a:ext cx="6230938" cy="935980"/>
          </a:xfrm>
          <a:prstGeom prst="rect">
            <a:avLst/>
          </a:prstGeom>
        </p:spPr>
        <p:txBody>
          <a:bodyPr wrap="none" fromWordArt="1">
            <a:prstTxWarp prst="textPlain">
              <a:avLst>
                <a:gd name="adj" fmla="val 50000"/>
              </a:avLst>
            </a:prstTxWarp>
            <a:normAutofit/>
          </a:bodyPr>
          <a:lstStyle/>
          <a:p>
            <a:pPr algn="ctr"/>
            <a:r>
              <a:rPr lang="zh-CN" altLang="en-US" sz="3600" b="1" dirty="0">
                <a:ln w="9525" cap="flat" cmpd="sng">
                  <a:solidFill>
                    <a:srgbClr val="000066"/>
                  </a:solidFill>
                  <a:prstDash val="solid"/>
                  <a:headEnd type="none" w="med" len="med"/>
                  <a:tailEnd type="none" w="med" len="med"/>
                </a:ln>
                <a:solidFill>
                  <a:srgbClr val="000066"/>
                </a:solidFill>
                <a:effectLst>
                  <a:outerShdw dist="35921" dir="2699999" algn="ctr" rotWithShape="0">
                    <a:srgbClr val="C0C0C0">
                      <a:alpha val="79999"/>
                    </a:srgbClr>
                  </a:outerShdw>
                </a:effectLst>
                <a:latin typeface="宋体" panose="02010600030101010101" pitchFamily="2" charset="-122"/>
              </a:rPr>
              <a:t>基于</a:t>
            </a:r>
            <a:r>
              <a:rPr lang="en-US" altLang="zh-CN" sz="3600" b="1" dirty="0">
                <a:ln w="9525" cap="flat" cmpd="sng">
                  <a:solidFill>
                    <a:srgbClr val="000066"/>
                  </a:solidFill>
                  <a:prstDash val="solid"/>
                  <a:headEnd type="none" w="med" len="med"/>
                  <a:tailEnd type="none" w="med" len="med"/>
                </a:ln>
                <a:solidFill>
                  <a:srgbClr val="000066"/>
                </a:solidFill>
                <a:effectLst>
                  <a:outerShdw dist="35921" dir="2699999" algn="ctr" rotWithShape="0">
                    <a:srgbClr val="C0C0C0">
                      <a:alpha val="79999"/>
                    </a:srgbClr>
                  </a:outerShdw>
                </a:effectLst>
                <a:latin typeface="宋体" panose="02010600030101010101" pitchFamily="2" charset="-122"/>
              </a:rPr>
              <a:t>COMSOL</a:t>
            </a:r>
            <a:r>
              <a:rPr lang="zh-CN" altLang="en-US" sz="3600" b="1" dirty="0">
                <a:ln w="9525" cap="flat" cmpd="sng">
                  <a:solidFill>
                    <a:srgbClr val="000066"/>
                  </a:solidFill>
                  <a:prstDash val="solid"/>
                  <a:headEnd type="none" w="med" len="med"/>
                  <a:tailEnd type="none" w="med" len="med"/>
                </a:ln>
                <a:solidFill>
                  <a:srgbClr val="000066"/>
                </a:solidFill>
                <a:effectLst>
                  <a:outerShdw dist="35921" dir="2699999" algn="ctr" rotWithShape="0">
                    <a:srgbClr val="C0C0C0">
                      <a:alpha val="79999"/>
                    </a:srgbClr>
                  </a:outerShdw>
                </a:effectLst>
                <a:latin typeface="宋体" panose="02010600030101010101" pitchFamily="2" charset="-122"/>
              </a:rPr>
              <a:t>卡门涡街的研究</a:t>
            </a:r>
            <a:endParaRPr lang="zh-CN" altLang="en-US" sz="3600" b="1" dirty="0">
              <a:ln w="9525" cap="flat" cmpd="sng">
                <a:solidFill>
                  <a:srgbClr val="000066"/>
                </a:solidFill>
                <a:prstDash val="solid"/>
                <a:headEnd type="none" w="med" len="med"/>
                <a:tailEnd type="none" w="med" len="med"/>
              </a:ln>
              <a:solidFill>
                <a:srgbClr val="000066"/>
              </a:solidFill>
              <a:effectLst>
                <a:outerShdw dist="35921" dir="2699999" algn="ctr" rotWithShape="0">
                  <a:srgbClr val="C0C0C0">
                    <a:alpha val="79999"/>
                  </a:srgbClr>
                </a:outerShdw>
              </a:effectLst>
              <a:latin typeface="宋体" panose="02010600030101010101" pitchFamily="2" charset="-122"/>
            </a:endParaRPr>
          </a:p>
        </p:txBody>
      </p:sp>
      <p:sp>
        <p:nvSpPr>
          <p:cNvPr id="4103" name="Text Box 11"/>
          <p:cNvSpPr txBox="1"/>
          <p:nvPr/>
        </p:nvSpPr>
        <p:spPr>
          <a:xfrm>
            <a:off x="2555875" y="6207125"/>
            <a:ext cx="3841750" cy="457200"/>
          </a:xfrm>
          <a:prstGeom prst="rect">
            <a:avLst/>
          </a:prstGeom>
          <a:noFill/>
          <a:ln w="9525">
            <a:noFill/>
          </a:ln>
        </p:spPr>
        <p:txBody>
          <a:bodyPr wrap="none">
            <a:spAutoFit/>
          </a:bodyPr>
          <a:lstStyle/>
          <a:p>
            <a:pPr eaLnBrk="1" hangingPunct="1"/>
            <a:r>
              <a:rPr lang="zh-CN" altLang="en-US" sz="2400" b="1" dirty="0">
                <a:solidFill>
                  <a:srgbClr val="292929"/>
                </a:solidFill>
                <a:latin typeface="Arial" panose="020B0604020202020204" pitchFamily="34" charset="0"/>
                <a:ea typeface="华文隶书" panose="02010800040101010101" pitchFamily="2" charset="-122"/>
              </a:rPr>
              <a:t>深圳大学物理实验教学中心</a:t>
            </a:r>
            <a:endParaRPr lang="zh-CN" altLang="en-US" sz="2400" b="1" dirty="0">
              <a:solidFill>
                <a:srgbClr val="292929"/>
              </a:solidFill>
              <a:latin typeface="Arial" panose="020B0604020202020204" pitchFamily="34" charset="0"/>
              <a:ea typeface="华文隶书" panose="02010800040101010101" pitchFamily="2" charset="-122"/>
            </a:endParaRP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39552" y="1052736"/>
            <a:ext cx="7704856" cy="4970591"/>
          </a:xfrm>
          <a:prstGeom prst="rect">
            <a:avLst/>
          </a:prstGeom>
        </p:spPr>
        <p:txBody>
          <a:bodyPr wrap="square">
            <a:spAutoFit/>
          </a:bodyPr>
          <a:lstStyle/>
          <a:p>
            <a:pPr indent="457200" algn="just">
              <a:spcAft>
                <a:spcPts val="600"/>
              </a:spcAft>
            </a:pPr>
            <a:r>
              <a:rPr kumimoji="1" lang="zh-CN" altLang="en-US" sz="2400" b="1" dirty="0">
                <a:solidFill>
                  <a:srgbClr val="000066"/>
                </a:solidFill>
                <a:latin typeface="Times New Roman" panose="02020603050405020304" pitchFamily="18" charset="0"/>
                <a:ea typeface="华文中宋" panose="02010600040101010101" pitchFamily="2" charset="-122"/>
              </a:rPr>
              <a:t>空间和时间相关问题的物理定律通常用偏微分方程（</a:t>
            </a:r>
            <a:r>
              <a:rPr kumimoji="1" lang="en-US" altLang="zh-CN" sz="2400" b="1" dirty="0">
                <a:solidFill>
                  <a:srgbClr val="000066"/>
                </a:solidFill>
                <a:latin typeface="Times New Roman" panose="02020603050405020304" pitchFamily="18" charset="0"/>
                <a:ea typeface="华文中宋" panose="02010600040101010101" pitchFamily="2" charset="-122"/>
              </a:rPr>
              <a:t>PDE</a:t>
            </a:r>
            <a:r>
              <a:rPr kumimoji="1" lang="zh-CN" altLang="en-US" sz="2400" b="1" dirty="0">
                <a:solidFill>
                  <a:srgbClr val="000066"/>
                </a:solidFill>
                <a:latin typeface="Times New Roman" panose="02020603050405020304" pitchFamily="18" charset="0"/>
                <a:ea typeface="华文中宋" panose="02010600040101010101" pitchFamily="2" charset="-122"/>
              </a:rPr>
              <a:t>）描述。对大多数实际问题，这些偏微分方程没有解析解。不过，通常可以把实际模型离散化，用数值的方法进行求解。</a:t>
            </a:r>
            <a:r>
              <a:rPr kumimoji="1" lang="zh-CN" altLang="en-US" sz="2400" b="1" dirty="0">
                <a:solidFill>
                  <a:srgbClr val="FF0066"/>
                </a:solidFill>
                <a:latin typeface="Times New Roman" panose="02020603050405020304" pitchFamily="18" charset="0"/>
                <a:ea typeface="华文中宋" panose="02010600040101010101" pitchFamily="2" charset="-122"/>
              </a:rPr>
              <a:t>有限元法（</a:t>
            </a:r>
            <a:r>
              <a:rPr kumimoji="1" lang="en-US" altLang="zh-CN" sz="2400" b="1" dirty="0">
                <a:solidFill>
                  <a:srgbClr val="FF0066"/>
                </a:solidFill>
                <a:latin typeface="Times New Roman" panose="02020603050405020304" pitchFamily="18" charset="0"/>
                <a:ea typeface="华文中宋" panose="02010600040101010101" pitchFamily="2" charset="-122"/>
              </a:rPr>
              <a:t>FEM</a:t>
            </a:r>
            <a:r>
              <a:rPr kumimoji="1" lang="zh-CN" altLang="en-US" sz="2400" b="1" dirty="0">
                <a:solidFill>
                  <a:srgbClr val="FF0066"/>
                </a:solidFill>
                <a:latin typeface="Times New Roman" panose="02020603050405020304" pitchFamily="18" charset="0"/>
                <a:ea typeface="华文中宋" panose="02010600040101010101" pitchFamily="2" charset="-122"/>
              </a:rPr>
              <a:t>）</a:t>
            </a:r>
            <a:r>
              <a:rPr kumimoji="1" lang="zh-CN" altLang="en-US" sz="2400" b="1" dirty="0">
                <a:solidFill>
                  <a:srgbClr val="000066"/>
                </a:solidFill>
                <a:latin typeface="Times New Roman" panose="02020603050405020304" pitchFamily="18" charset="0"/>
                <a:ea typeface="华文中宋" panose="02010600040101010101" pitchFamily="2" charset="-122"/>
              </a:rPr>
              <a:t>是工程和数学建模中常用的数值求解偏微分方程的方法，被广泛应用于结构力学、流体力学、热传导和电磁学等领域。</a:t>
            </a:r>
            <a:endParaRPr kumimoji="1" lang="en-US" altLang="zh-CN" sz="2400" b="1" dirty="0">
              <a:solidFill>
                <a:srgbClr val="000066"/>
              </a:solidFill>
              <a:latin typeface="Times New Roman" panose="02020603050405020304" pitchFamily="18" charset="0"/>
              <a:ea typeface="华文中宋" panose="02010600040101010101" pitchFamily="2" charset="-122"/>
            </a:endParaRPr>
          </a:p>
          <a:p>
            <a:pPr indent="457200" algn="just">
              <a:spcAft>
                <a:spcPts val="600"/>
              </a:spcAft>
            </a:pPr>
            <a:r>
              <a:rPr kumimoji="1" lang="zh-CN" altLang="en-US" sz="2400" b="1" dirty="0">
                <a:solidFill>
                  <a:srgbClr val="000066"/>
                </a:solidFill>
                <a:latin typeface="Times New Roman" panose="02020603050405020304" pitchFamily="18" charset="0"/>
                <a:ea typeface="华文中宋" panose="02010600040101010101" pitchFamily="2" charset="-122"/>
              </a:rPr>
              <a:t>有限元法最早是在</a:t>
            </a:r>
            <a:r>
              <a:rPr kumimoji="1" lang="en-US" altLang="zh-CN" sz="2400" b="1" dirty="0">
                <a:solidFill>
                  <a:srgbClr val="000066"/>
                </a:solidFill>
                <a:latin typeface="Times New Roman" panose="02020603050405020304" pitchFamily="18" charset="0"/>
                <a:ea typeface="华文中宋" panose="02010600040101010101" pitchFamily="2" charset="-122"/>
              </a:rPr>
              <a:t>20</a:t>
            </a:r>
            <a:r>
              <a:rPr kumimoji="1" lang="zh-CN" altLang="en-US" sz="2400" b="1" dirty="0">
                <a:solidFill>
                  <a:srgbClr val="000066"/>
                </a:solidFill>
                <a:latin typeface="Times New Roman" panose="02020603050405020304" pitchFamily="18" charset="0"/>
                <a:ea typeface="华文中宋" panose="02010600040101010101" pitchFamily="2" charset="-122"/>
              </a:rPr>
              <a:t>世纪</a:t>
            </a:r>
            <a:r>
              <a:rPr kumimoji="1" lang="en-US" altLang="zh-CN" sz="2400" b="1" dirty="0">
                <a:solidFill>
                  <a:srgbClr val="000066"/>
                </a:solidFill>
                <a:latin typeface="Times New Roman" panose="02020603050405020304" pitchFamily="18" charset="0"/>
                <a:ea typeface="华文中宋" panose="02010600040101010101" pitchFamily="2" charset="-122"/>
              </a:rPr>
              <a:t>40</a:t>
            </a:r>
            <a:r>
              <a:rPr kumimoji="1" lang="zh-CN" altLang="en-US" sz="2400" b="1" dirty="0">
                <a:solidFill>
                  <a:srgbClr val="000066"/>
                </a:solidFill>
                <a:latin typeface="Times New Roman" panose="02020603050405020304" pitchFamily="18" charset="0"/>
                <a:ea typeface="华文中宋" panose="02010600040101010101" pitchFamily="2" charset="-122"/>
              </a:rPr>
              <a:t>年代被德裔美国数学家</a:t>
            </a:r>
            <a:r>
              <a:rPr kumimoji="1" lang="en-US" altLang="zh-CN" sz="2400" b="1" dirty="0">
                <a:solidFill>
                  <a:srgbClr val="000066"/>
                </a:solidFill>
                <a:latin typeface="Times New Roman" panose="02020603050405020304" pitchFamily="18" charset="0"/>
                <a:ea typeface="华文中宋" panose="02010600040101010101" pitchFamily="2" charset="-122"/>
              </a:rPr>
              <a:t>Richard Courant</a:t>
            </a:r>
            <a:r>
              <a:rPr kumimoji="1" lang="zh-CN" altLang="en-US" sz="2400" b="1" dirty="0">
                <a:solidFill>
                  <a:srgbClr val="000066"/>
                </a:solidFill>
                <a:latin typeface="Times New Roman" panose="02020603050405020304" pitchFamily="18" charset="0"/>
                <a:ea typeface="华文中宋" panose="02010600040101010101" pitchFamily="2" charset="-122"/>
              </a:rPr>
              <a:t>首次提出，它的基本思想是把一个大系统细分为更小、更简单的部分，称为</a:t>
            </a:r>
            <a:r>
              <a:rPr kumimoji="1" lang="zh-CN" altLang="en-US" sz="2400" b="1" dirty="0">
                <a:solidFill>
                  <a:srgbClr val="990000"/>
                </a:solidFill>
                <a:latin typeface="Times New Roman" panose="02020603050405020304" pitchFamily="18" charset="0"/>
                <a:ea typeface="华文中宋" panose="02010600040101010101" pitchFamily="2" charset="-122"/>
              </a:rPr>
              <a:t>有限元</a:t>
            </a:r>
            <a:r>
              <a:rPr kumimoji="1" lang="zh-CN" altLang="en-US" sz="2400" b="1" dirty="0">
                <a:solidFill>
                  <a:srgbClr val="000066"/>
                </a:solidFill>
                <a:latin typeface="Times New Roman" panose="02020603050405020304" pitchFamily="18" charset="0"/>
                <a:ea typeface="华文中宋" panose="02010600040101010101" pitchFamily="2" charset="-122"/>
              </a:rPr>
              <a:t>。在每个有限元上都可以得到一个简单方程。这样，就把原来的偏微分方程变成一个更大的方程组，这个方程组可以模拟整个问题。最后，</a:t>
            </a:r>
            <a:r>
              <a:rPr kumimoji="1" lang="en-US" altLang="zh-CN" sz="2400" b="1" dirty="0">
                <a:solidFill>
                  <a:srgbClr val="000066"/>
                </a:solidFill>
                <a:latin typeface="Times New Roman" panose="02020603050405020304" pitchFamily="18" charset="0"/>
                <a:ea typeface="华文中宋" panose="02010600040101010101" pitchFamily="2" charset="-122"/>
              </a:rPr>
              <a:t>FEM</a:t>
            </a:r>
            <a:r>
              <a:rPr kumimoji="1" lang="zh-CN" altLang="en-US" sz="2400" b="1" dirty="0">
                <a:solidFill>
                  <a:srgbClr val="000066"/>
                </a:solidFill>
                <a:latin typeface="Times New Roman" panose="02020603050405020304" pitchFamily="18" charset="0"/>
                <a:ea typeface="华文中宋" panose="02010600040101010101" pitchFamily="2" charset="-122"/>
              </a:rPr>
              <a:t>通过</a:t>
            </a:r>
            <a:r>
              <a:rPr kumimoji="1" lang="zh-CN" altLang="en-US" sz="2400" b="1" dirty="0">
                <a:solidFill>
                  <a:srgbClr val="990000"/>
                </a:solidFill>
                <a:latin typeface="Times New Roman" panose="02020603050405020304" pitchFamily="18" charset="0"/>
                <a:ea typeface="华文中宋" panose="02010600040101010101" pitchFamily="2" charset="-122"/>
              </a:rPr>
              <a:t>变分法</a:t>
            </a:r>
            <a:r>
              <a:rPr kumimoji="1" lang="zh-CN" altLang="en-US" sz="2400" b="1" dirty="0">
                <a:solidFill>
                  <a:srgbClr val="000066"/>
                </a:solidFill>
                <a:latin typeface="Times New Roman" panose="02020603050405020304" pitchFamily="18" charset="0"/>
                <a:ea typeface="华文中宋" panose="02010600040101010101" pitchFamily="2" charset="-122"/>
              </a:rPr>
              <a:t>最小化误差函数得到方程的解。</a:t>
            </a:r>
            <a:endParaRPr kumimoji="1" lang="en-US" altLang="zh-CN" sz="2400" b="1" dirty="0">
              <a:solidFill>
                <a:srgbClr val="000066"/>
              </a:solidFill>
              <a:latin typeface="Times New Roman" panose="02020603050405020304" pitchFamily="18" charset="0"/>
              <a:ea typeface="华文中宋" panose="02010600040101010101" pitchFamily="2" charset="-122"/>
            </a:endParaRPr>
          </a:p>
        </p:txBody>
      </p:sp>
      <p:sp>
        <p:nvSpPr>
          <p:cNvPr id="3" name="Rectangle 5"/>
          <p:cNvSpPr>
            <a:spLocks noChangeArrowheads="1"/>
          </p:cNvSpPr>
          <p:nvPr/>
        </p:nvSpPr>
        <p:spPr bwMode="auto">
          <a:xfrm>
            <a:off x="353359" y="105445"/>
            <a:ext cx="5287025" cy="646331"/>
          </a:xfrm>
          <a:prstGeom prst="rect">
            <a:avLst/>
          </a:prstGeom>
          <a:noFill/>
          <a:ln w="9525" algn="ctr">
            <a:noFill/>
            <a:miter lim="800000"/>
          </a:ln>
          <a:effectLst/>
        </p:spPr>
        <p:txBody>
          <a:bodyPr wrap="none">
            <a:spAutoFit/>
          </a:bodyPr>
          <a:lstStyle/>
          <a:p>
            <a:r>
              <a:rPr lang="en-US" altLang="zh-CN" sz="3600" b="1" dirty="0">
                <a:ln w="0"/>
                <a:solidFill>
                  <a:srgbClr val="00000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2</a:t>
            </a:r>
            <a:r>
              <a:rPr lang="zh-CN" altLang="en-US" sz="3600" b="1" dirty="0">
                <a:ln w="0"/>
                <a:solidFill>
                  <a:srgbClr val="00000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  实验原理</a:t>
            </a:r>
            <a:r>
              <a:rPr lang="en-US" altLang="zh-CN" sz="3200" b="1" dirty="0">
                <a:solidFill>
                  <a:srgbClr val="FF0000"/>
                </a:solidFill>
                <a:latin typeface="华文中宋" panose="02010600040101010101" pitchFamily="2" charset="-122"/>
                <a:ea typeface="华文中宋" panose="02010600040101010101" pitchFamily="2" charset="-122"/>
              </a:rPr>
              <a:t>/</a:t>
            </a:r>
            <a:r>
              <a:rPr kumimoji="1" lang="en-US" altLang="zh-CN" sz="2800" b="1" dirty="0">
                <a:ln w="0"/>
                <a:solidFill>
                  <a:srgbClr val="C0000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2.2 </a:t>
            </a:r>
            <a:r>
              <a:rPr kumimoji="1" lang="zh-CN" altLang="en-US" sz="2800" b="1" dirty="0">
                <a:ln w="0"/>
                <a:solidFill>
                  <a:srgbClr val="C0000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有限元方法</a:t>
            </a:r>
            <a:endParaRPr kumimoji="1" lang="zh-CN" altLang="en-US" sz="2800" b="1" dirty="0">
              <a:ln w="0"/>
              <a:solidFill>
                <a:srgbClr val="C0000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p:txBody>
      </p:sp>
    </p:spTree>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611560" y="762030"/>
            <a:ext cx="4248472" cy="4231928"/>
          </a:xfrm>
          <a:prstGeom prst="rect">
            <a:avLst/>
          </a:prstGeom>
        </p:spPr>
        <p:txBody>
          <a:bodyPr wrap="square">
            <a:spAutoFit/>
          </a:bodyPr>
          <a:lstStyle/>
          <a:p>
            <a:pPr indent="457200" algn="just">
              <a:spcAft>
                <a:spcPts val="600"/>
              </a:spcAft>
            </a:pPr>
            <a:r>
              <a:rPr kumimoji="1" lang="en-US" altLang="zh-CN" sz="2400" b="1" dirty="0">
                <a:solidFill>
                  <a:srgbClr val="000066"/>
                </a:solidFill>
                <a:latin typeface="Times New Roman" panose="02020603050405020304" pitchFamily="18" charset="0"/>
                <a:ea typeface="华文中宋" panose="02010600040101010101" pitchFamily="2" charset="-122"/>
              </a:rPr>
              <a:t>COMSOL</a:t>
            </a:r>
            <a:r>
              <a:rPr kumimoji="1" lang="zh-CN" altLang="en-US" sz="2400" b="1" dirty="0">
                <a:solidFill>
                  <a:srgbClr val="000066"/>
                </a:solidFill>
                <a:latin typeface="Times New Roman" panose="02020603050405020304" pitchFamily="18" charset="0"/>
                <a:ea typeface="华文中宋" panose="02010600040101010101" pitchFamily="2" charset="-122"/>
              </a:rPr>
              <a:t>是一个集成了有限元法、求解器和建模工具的仿真软件，可以仿真多物理场耦合，为处理各类工程或物理提供了统一的操作界面和工作流程。</a:t>
            </a:r>
            <a:endParaRPr kumimoji="1" lang="en-US" altLang="zh-CN" sz="2400" b="1" dirty="0">
              <a:solidFill>
                <a:srgbClr val="000066"/>
              </a:solidFill>
              <a:latin typeface="Times New Roman" panose="02020603050405020304" pitchFamily="18" charset="0"/>
              <a:ea typeface="华文中宋" panose="02010600040101010101" pitchFamily="2" charset="-122"/>
            </a:endParaRPr>
          </a:p>
          <a:p>
            <a:pPr indent="457200" algn="just">
              <a:spcAft>
                <a:spcPts val="600"/>
              </a:spcAft>
            </a:pPr>
            <a:r>
              <a:rPr kumimoji="1" lang="zh-CN" altLang="en-US" sz="2400" b="1" dirty="0">
                <a:solidFill>
                  <a:srgbClr val="000066"/>
                </a:solidFill>
                <a:latin typeface="Times New Roman" panose="02020603050405020304" pitchFamily="18" charset="0"/>
                <a:ea typeface="华文中宋" panose="02010600040101010101" pitchFamily="2" charset="-122"/>
              </a:rPr>
              <a:t>右图为采用</a:t>
            </a:r>
            <a:r>
              <a:rPr kumimoji="1" lang="en-US" altLang="zh-CN" sz="2400" b="1" dirty="0">
                <a:solidFill>
                  <a:srgbClr val="000066"/>
                </a:solidFill>
                <a:latin typeface="Times New Roman" panose="02020603050405020304" pitchFamily="18" charset="0"/>
                <a:ea typeface="华文中宋" panose="02010600040101010101" pitchFamily="2" charset="-122"/>
              </a:rPr>
              <a:t>COMSOL</a:t>
            </a:r>
            <a:r>
              <a:rPr kumimoji="1" lang="zh-CN" altLang="en-US" sz="2400" b="1" dirty="0">
                <a:solidFill>
                  <a:srgbClr val="000066"/>
                </a:solidFill>
                <a:latin typeface="Times New Roman" panose="02020603050405020304" pitchFamily="18" charset="0"/>
                <a:ea typeface="华文中宋" panose="02010600040101010101" pitchFamily="2" charset="-122"/>
              </a:rPr>
              <a:t>软件对轮辋进行结构分析的例子。图中显示了有限元离散化网格、应力和变形（轮辋的底部脱离网格）。</a:t>
            </a:r>
            <a:endParaRPr kumimoji="1" lang="en-US" altLang="zh-CN" sz="2400" b="1" dirty="0">
              <a:solidFill>
                <a:srgbClr val="000066"/>
              </a:solidFill>
              <a:latin typeface="Times New Roman" panose="02020603050405020304" pitchFamily="18" charset="0"/>
              <a:ea typeface="华文中宋" panose="02010600040101010101" pitchFamily="2" charset="-122"/>
            </a:endParaRPr>
          </a:p>
        </p:txBody>
      </p:sp>
      <p:pic>
        <p:nvPicPr>
          <p:cNvPr id="4" name="图片 3"/>
          <p:cNvPicPr>
            <a:picLocks noChangeAspect="1"/>
          </p:cNvPicPr>
          <p:nvPr/>
        </p:nvPicPr>
        <p:blipFill>
          <a:blip r:embed="rId1"/>
          <a:stretch>
            <a:fillRect/>
          </a:stretch>
        </p:blipFill>
        <p:spPr>
          <a:xfrm>
            <a:off x="4878867" y="820469"/>
            <a:ext cx="4103334" cy="4023208"/>
          </a:xfrm>
          <a:prstGeom prst="rect">
            <a:avLst/>
          </a:prstGeom>
        </p:spPr>
      </p:pic>
      <p:sp>
        <p:nvSpPr>
          <p:cNvPr id="5" name="文本框 4"/>
          <p:cNvSpPr txBox="1"/>
          <p:nvPr/>
        </p:nvSpPr>
        <p:spPr>
          <a:xfrm>
            <a:off x="5431790" y="4982240"/>
            <a:ext cx="3023214" cy="369332"/>
          </a:xfrm>
          <a:prstGeom prst="rect">
            <a:avLst/>
          </a:prstGeom>
          <a:noFill/>
        </p:spPr>
        <p:txBody>
          <a:bodyPr wrap="square" rtlCol="0">
            <a:spAutoFit/>
          </a:bodyPr>
          <a:lstStyle/>
          <a:p>
            <a:r>
              <a:rPr lang="zh-CN" altLang="en-US" b="1" dirty="0">
                <a:solidFill>
                  <a:srgbClr val="0000FF"/>
                </a:solidFill>
              </a:rPr>
              <a:t>对轮辋进行结构分析的结果</a:t>
            </a:r>
            <a:endParaRPr lang="zh-CN" altLang="en-US" b="1" dirty="0">
              <a:solidFill>
                <a:srgbClr val="0000FF"/>
              </a:solidFill>
            </a:endParaRPr>
          </a:p>
        </p:txBody>
      </p:sp>
      <p:sp>
        <p:nvSpPr>
          <p:cNvPr id="6" name="Rectangle 5"/>
          <p:cNvSpPr>
            <a:spLocks noChangeArrowheads="1"/>
          </p:cNvSpPr>
          <p:nvPr/>
        </p:nvSpPr>
        <p:spPr bwMode="auto">
          <a:xfrm>
            <a:off x="353359" y="105445"/>
            <a:ext cx="5069016" cy="646331"/>
          </a:xfrm>
          <a:prstGeom prst="rect">
            <a:avLst/>
          </a:prstGeom>
          <a:noFill/>
          <a:ln w="9525" algn="ctr">
            <a:noFill/>
            <a:miter lim="800000"/>
          </a:ln>
          <a:effectLst/>
        </p:spPr>
        <p:txBody>
          <a:bodyPr wrap="none">
            <a:spAutoFit/>
          </a:bodyPr>
          <a:lstStyle/>
          <a:p>
            <a:r>
              <a:rPr lang="en-US" altLang="zh-CN" sz="3600" b="1" dirty="0">
                <a:ln w="0"/>
                <a:solidFill>
                  <a:srgbClr val="00000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2</a:t>
            </a:r>
            <a:r>
              <a:rPr lang="zh-CN" altLang="en-US" sz="3600" b="1" dirty="0">
                <a:ln w="0"/>
                <a:solidFill>
                  <a:srgbClr val="00000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  实验原理</a:t>
            </a:r>
            <a:r>
              <a:rPr lang="en-US" altLang="zh-CN" sz="3200" b="1" dirty="0">
                <a:solidFill>
                  <a:srgbClr val="FF0000"/>
                </a:solidFill>
                <a:latin typeface="华文中宋" panose="02010600040101010101" pitchFamily="2" charset="-122"/>
                <a:ea typeface="华文中宋" panose="02010600040101010101" pitchFamily="2" charset="-122"/>
              </a:rPr>
              <a:t>/</a:t>
            </a:r>
            <a:r>
              <a:rPr kumimoji="1" lang="en-US" altLang="zh-CN" sz="2800" b="1" dirty="0">
                <a:ln w="0"/>
                <a:solidFill>
                  <a:srgbClr val="C0000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2.3</a:t>
            </a:r>
            <a:r>
              <a:rPr kumimoji="1" lang="en-US" altLang="zh-CN" sz="2800" b="1" dirty="0">
                <a:solidFill>
                  <a:srgbClr val="000066"/>
                </a:solidFill>
                <a:latin typeface="Times New Roman" panose="02020603050405020304" pitchFamily="18" charset="0"/>
                <a:ea typeface="华文中宋" panose="02010600040101010101" pitchFamily="2" charset="-122"/>
              </a:rPr>
              <a:t> </a:t>
            </a:r>
            <a:r>
              <a:rPr kumimoji="1" lang="en-US" altLang="zh-CN" sz="2800" b="1" dirty="0">
                <a:ln w="0"/>
                <a:solidFill>
                  <a:srgbClr val="C0000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COMSOL</a:t>
            </a:r>
            <a:endParaRPr kumimoji="1" lang="zh-CN" altLang="en-US" sz="2800" b="1" dirty="0">
              <a:ln w="0"/>
              <a:solidFill>
                <a:srgbClr val="C0000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p:txBody>
      </p:sp>
    </p:spTree>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678386" y="904335"/>
            <a:ext cx="7128792" cy="2790508"/>
          </a:xfrm>
          <a:prstGeom prst="rect">
            <a:avLst/>
          </a:prstGeom>
        </p:spPr>
        <p:txBody>
          <a:bodyPr wrap="square">
            <a:spAutoFit/>
          </a:bodyPr>
          <a:lstStyle/>
          <a:p>
            <a:pPr algn="just">
              <a:spcAft>
                <a:spcPts val="600"/>
              </a:spcAft>
            </a:pPr>
            <a:r>
              <a:rPr kumimoji="1" lang="en-US" altLang="zh-CN" sz="2400" b="1" dirty="0">
                <a:ln w="0"/>
                <a:effectLst>
                  <a:outerShdw blurRad="38100" dist="19050" dir="2700000" algn="tl" rotWithShape="0">
                    <a:schemeClr val="dk1">
                      <a:alpha val="40000"/>
                    </a:schemeClr>
                  </a:outerShdw>
                </a:effectLst>
                <a:latin typeface="Times New Roman" panose="02020603050405020304" pitchFamily="18" charset="0"/>
                <a:ea typeface="华文中宋" panose="02010600040101010101" pitchFamily="2" charset="-122"/>
              </a:rPr>
              <a:t>COMSOL</a:t>
            </a:r>
            <a:r>
              <a:rPr kumimoji="1" lang="zh-CN" altLang="en-US" sz="2400" b="1" dirty="0">
                <a:ln w="0"/>
                <a:effectLst>
                  <a:outerShdw blurRad="38100" dist="19050" dir="2700000" algn="tl" rotWithShape="0">
                    <a:schemeClr val="dk1">
                      <a:alpha val="40000"/>
                    </a:schemeClr>
                  </a:outerShdw>
                </a:effectLst>
                <a:latin typeface="Times New Roman" panose="02020603050405020304" pitchFamily="18" charset="0"/>
                <a:ea typeface="华文中宋" panose="02010600040101010101" pitchFamily="2" charset="-122"/>
              </a:rPr>
              <a:t>的模块包括：</a:t>
            </a:r>
            <a:endParaRPr kumimoji="1" lang="en-US" altLang="zh-CN" sz="2400" b="1" dirty="0">
              <a:ln w="0"/>
              <a:effectLst>
                <a:outerShdw blurRad="38100" dist="19050" dir="2700000" algn="tl" rotWithShape="0">
                  <a:schemeClr val="dk1">
                    <a:alpha val="40000"/>
                  </a:schemeClr>
                </a:outerShdw>
              </a:effectLst>
              <a:latin typeface="Times New Roman" panose="02020603050405020304" pitchFamily="18" charset="0"/>
              <a:ea typeface="华文中宋" panose="02010600040101010101" pitchFamily="2" charset="-122"/>
            </a:endParaRPr>
          </a:p>
          <a:p>
            <a:pPr algn="just">
              <a:spcAft>
                <a:spcPts val="600"/>
              </a:spcAft>
            </a:pPr>
            <a:r>
              <a:rPr kumimoji="1" lang="en-US" altLang="zh-CN" sz="2400" b="1" dirty="0">
                <a:solidFill>
                  <a:srgbClr val="000066"/>
                </a:solidFill>
                <a:latin typeface="Times New Roman" panose="02020603050405020304" pitchFamily="18" charset="0"/>
                <a:ea typeface="华文中宋" panose="02010600040101010101" pitchFamily="2" charset="-122"/>
              </a:rPr>
              <a:t>1</a:t>
            </a:r>
            <a:r>
              <a:rPr kumimoji="1" lang="zh-CN" altLang="en-US" sz="2400" b="1" dirty="0">
                <a:solidFill>
                  <a:srgbClr val="000066"/>
                </a:solidFill>
                <a:latin typeface="Times New Roman" panose="02020603050405020304" pitchFamily="18" charset="0"/>
                <a:ea typeface="华文中宋" panose="02010600040101010101" pitchFamily="2" charset="-122"/>
              </a:rPr>
              <a:t>、基本模块（包括</a:t>
            </a:r>
            <a:r>
              <a:rPr kumimoji="1" lang="en-US" altLang="zh-CN" sz="2400" b="1" dirty="0">
                <a:solidFill>
                  <a:srgbClr val="000066"/>
                </a:solidFill>
                <a:latin typeface="Times New Roman" panose="02020603050405020304" pitchFamily="18" charset="0"/>
                <a:ea typeface="华文中宋" panose="02010600040101010101" pitchFamily="2" charset="-122"/>
              </a:rPr>
              <a:t>3</a:t>
            </a:r>
            <a:r>
              <a:rPr kumimoji="1" lang="zh-CN" altLang="en-US" sz="2400" b="1" dirty="0">
                <a:solidFill>
                  <a:srgbClr val="000066"/>
                </a:solidFill>
                <a:latin typeface="Times New Roman" panose="02020603050405020304" pitchFamily="18" charset="0"/>
                <a:ea typeface="华文中宋" panose="02010600040101010101" pitchFamily="2" charset="-122"/>
              </a:rPr>
              <a:t>个组件）</a:t>
            </a:r>
            <a:endParaRPr kumimoji="1" lang="en-US" altLang="zh-CN" sz="2400" b="1" dirty="0">
              <a:solidFill>
                <a:srgbClr val="000066"/>
              </a:solidFill>
              <a:latin typeface="Times New Roman" panose="02020603050405020304" pitchFamily="18" charset="0"/>
              <a:ea typeface="华文中宋" panose="02010600040101010101" pitchFamily="2" charset="-122"/>
            </a:endParaRPr>
          </a:p>
          <a:p>
            <a:pPr marL="817245" indent="-396240" algn="just">
              <a:spcAft>
                <a:spcPts val="200"/>
              </a:spcAft>
              <a:buFont typeface="+mj-ea"/>
              <a:buAutoNum type="circleNumDbPlain"/>
            </a:pPr>
            <a:r>
              <a:rPr kumimoji="1" lang="zh-CN" altLang="en-US" sz="2000" b="1" dirty="0">
                <a:solidFill>
                  <a:srgbClr val="000066"/>
                </a:solidFill>
                <a:latin typeface="Times New Roman" panose="02020603050405020304" pitchFamily="18" charset="0"/>
                <a:ea typeface="华文中宋" panose="02010600040101010101" pitchFamily="2" charset="-122"/>
              </a:rPr>
              <a:t>模型开发器：用于创建、求解仿真模型，分析结果</a:t>
            </a:r>
            <a:endParaRPr kumimoji="1" lang="en-US" altLang="zh-CN" sz="2000" b="1" dirty="0">
              <a:solidFill>
                <a:srgbClr val="000066"/>
              </a:solidFill>
              <a:latin typeface="Times New Roman" panose="02020603050405020304" pitchFamily="18" charset="0"/>
              <a:ea typeface="华文中宋" panose="02010600040101010101" pitchFamily="2" charset="-122"/>
            </a:endParaRPr>
          </a:p>
          <a:p>
            <a:pPr marL="817245" indent="-396240" algn="just">
              <a:spcAft>
                <a:spcPts val="200"/>
              </a:spcAft>
              <a:buFont typeface="+mj-ea"/>
              <a:buAutoNum type="circleNumDbPlain"/>
            </a:pPr>
            <a:r>
              <a:rPr kumimoji="1" lang="en-US" altLang="zh-CN" sz="2000" b="1" dirty="0">
                <a:solidFill>
                  <a:srgbClr val="000066"/>
                </a:solidFill>
                <a:latin typeface="Times New Roman" panose="02020603050405020304" pitchFamily="18" charset="0"/>
                <a:ea typeface="华文中宋" panose="02010600040101010101" pitchFamily="2" charset="-122"/>
              </a:rPr>
              <a:t>App </a:t>
            </a:r>
            <a:r>
              <a:rPr kumimoji="1" lang="zh-CN" altLang="en-US" sz="2000" b="1" dirty="0">
                <a:solidFill>
                  <a:srgbClr val="000066"/>
                </a:solidFill>
                <a:latin typeface="Times New Roman" panose="02020603050405020304" pitchFamily="18" charset="0"/>
                <a:ea typeface="华文中宋" panose="02010600040101010101" pitchFamily="2" charset="-122"/>
              </a:rPr>
              <a:t>开发器：用于制作特定功能的</a:t>
            </a:r>
            <a:r>
              <a:rPr kumimoji="1" lang="en-US" altLang="zh-CN" sz="2000" b="1" dirty="0">
                <a:solidFill>
                  <a:srgbClr val="000066"/>
                </a:solidFill>
                <a:latin typeface="Times New Roman" panose="02020603050405020304" pitchFamily="18" charset="0"/>
                <a:ea typeface="华文中宋" panose="02010600040101010101" pitchFamily="2" charset="-122"/>
              </a:rPr>
              <a:t>App</a:t>
            </a:r>
            <a:endParaRPr kumimoji="1" lang="en-US" altLang="zh-CN" sz="2000" b="1" dirty="0">
              <a:solidFill>
                <a:srgbClr val="000066"/>
              </a:solidFill>
              <a:latin typeface="Times New Roman" panose="02020603050405020304" pitchFamily="18" charset="0"/>
              <a:ea typeface="华文中宋" panose="02010600040101010101" pitchFamily="2" charset="-122"/>
            </a:endParaRPr>
          </a:p>
          <a:p>
            <a:pPr marL="817245" indent="-396240" algn="just">
              <a:spcAft>
                <a:spcPts val="600"/>
              </a:spcAft>
              <a:buFont typeface="+mj-ea"/>
              <a:buAutoNum type="circleNumDbPlain"/>
            </a:pPr>
            <a:r>
              <a:rPr kumimoji="1" lang="zh-CN" altLang="en-US" sz="2000" b="1" dirty="0">
                <a:solidFill>
                  <a:srgbClr val="000066"/>
                </a:solidFill>
                <a:latin typeface="Times New Roman" panose="02020603050405020304" pitchFamily="18" charset="0"/>
                <a:ea typeface="华文中宋" panose="02010600040101010101" pitchFamily="2" charset="-122"/>
              </a:rPr>
              <a:t>模型管理器：用于管理仿真模型和辅助数据</a:t>
            </a:r>
            <a:endParaRPr kumimoji="1" lang="en-US" altLang="zh-CN" sz="2000" b="1" dirty="0">
              <a:solidFill>
                <a:srgbClr val="000066"/>
              </a:solidFill>
              <a:latin typeface="Times New Roman" panose="02020603050405020304" pitchFamily="18" charset="0"/>
              <a:ea typeface="华文中宋" panose="02010600040101010101" pitchFamily="2" charset="-122"/>
            </a:endParaRPr>
          </a:p>
          <a:p>
            <a:pPr>
              <a:spcAft>
                <a:spcPts val="600"/>
              </a:spcAft>
            </a:pPr>
            <a:r>
              <a:rPr kumimoji="1" lang="en-US" altLang="zh-CN" sz="2400" b="1" dirty="0">
                <a:solidFill>
                  <a:srgbClr val="000066"/>
                </a:solidFill>
                <a:latin typeface="Times New Roman" panose="02020603050405020304" pitchFamily="18" charset="0"/>
                <a:ea typeface="华文中宋" panose="02010600040101010101" pitchFamily="2" charset="-122"/>
              </a:rPr>
              <a:t>2</a:t>
            </a:r>
            <a:r>
              <a:rPr kumimoji="1" lang="zh-CN" altLang="en-US" sz="2400" b="1" dirty="0">
                <a:solidFill>
                  <a:srgbClr val="000066"/>
                </a:solidFill>
                <a:latin typeface="Times New Roman" panose="02020603050405020304" pitchFamily="18" charset="0"/>
                <a:ea typeface="华文中宋" panose="02010600040101010101" pitchFamily="2" charset="-122"/>
              </a:rPr>
              <a:t>、附加模块</a:t>
            </a:r>
            <a:endParaRPr kumimoji="1" lang="en-US" altLang="zh-CN" sz="2400" b="1" dirty="0">
              <a:solidFill>
                <a:srgbClr val="000066"/>
              </a:solidFill>
              <a:latin typeface="Times New Roman" panose="02020603050405020304" pitchFamily="18" charset="0"/>
              <a:ea typeface="华文中宋" panose="02010600040101010101" pitchFamily="2" charset="-122"/>
            </a:endParaRPr>
          </a:p>
          <a:p>
            <a:pPr marL="431800">
              <a:spcAft>
                <a:spcPts val="600"/>
              </a:spcAft>
            </a:pPr>
            <a:r>
              <a:rPr kumimoji="1" lang="zh-CN" altLang="en-US" sz="2000" b="1" dirty="0">
                <a:solidFill>
                  <a:srgbClr val="000066"/>
                </a:solidFill>
                <a:latin typeface="Times New Roman" panose="02020603050405020304" pitchFamily="18" charset="0"/>
                <a:ea typeface="华文中宋" panose="02010600040101010101" pitchFamily="2" charset="-122"/>
              </a:rPr>
              <a:t>电磁学、结构力学、声学、流体流动、传热和化工模块。</a:t>
            </a:r>
            <a:endParaRPr kumimoji="1" lang="zh-CN" altLang="en-US" sz="2000" b="1" dirty="0">
              <a:solidFill>
                <a:srgbClr val="000066"/>
              </a:solidFill>
              <a:latin typeface="Times New Roman" panose="02020603050405020304" pitchFamily="18" charset="0"/>
              <a:ea typeface="华文中宋" panose="02010600040101010101" pitchFamily="2" charset="-122"/>
            </a:endParaRPr>
          </a:p>
        </p:txBody>
      </p:sp>
      <p:sp>
        <p:nvSpPr>
          <p:cNvPr id="5" name="文本框 4"/>
          <p:cNvSpPr txBox="1"/>
          <p:nvPr/>
        </p:nvSpPr>
        <p:spPr>
          <a:xfrm>
            <a:off x="683568" y="3773883"/>
            <a:ext cx="4224906" cy="2662267"/>
          </a:xfrm>
          <a:prstGeom prst="rect">
            <a:avLst/>
          </a:prstGeom>
          <a:noFill/>
        </p:spPr>
        <p:txBody>
          <a:bodyPr wrap="square" rtlCol="0">
            <a:spAutoFit/>
          </a:bodyPr>
          <a:lstStyle/>
          <a:p>
            <a:pPr algn="just">
              <a:spcAft>
                <a:spcPts val="600"/>
              </a:spcAft>
            </a:pPr>
            <a:r>
              <a:rPr kumimoji="1" lang="en-US" altLang="zh-CN" sz="2400" b="1" dirty="0">
                <a:ln w="0"/>
                <a:effectLst>
                  <a:outerShdw blurRad="38100" dist="19050" dir="2700000" algn="tl" rotWithShape="0">
                    <a:schemeClr val="dk1">
                      <a:alpha val="40000"/>
                    </a:schemeClr>
                  </a:outerShdw>
                </a:effectLst>
                <a:latin typeface="Times New Roman" panose="02020603050405020304" pitchFamily="18" charset="0"/>
                <a:ea typeface="华文中宋" panose="02010600040101010101" pitchFamily="2" charset="-122"/>
              </a:rPr>
              <a:t>COMSOL</a:t>
            </a:r>
            <a:r>
              <a:rPr kumimoji="1" lang="zh-CN" altLang="en-US" sz="2400" b="1" dirty="0">
                <a:ln w="0"/>
                <a:effectLst>
                  <a:outerShdw blurRad="38100" dist="19050" dir="2700000" algn="tl" rotWithShape="0">
                    <a:schemeClr val="dk1">
                      <a:alpha val="40000"/>
                    </a:schemeClr>
                  </a:outerShdw>
                </a:effectLst>
                <a:latin typeface="Times New Roman" panose="02020603050405020304" pitchFamily="18" charset="0"/>
                <a:ea typeface="华文中宋" panose="02010600040101010101" pitchFamily="2" charset="-122"/>
              </a:rPr>
              <a:t>的工作流程：</a:t>
            </a:r>
            <a:endParaRPr kumimoji="1" lang="zh-CN" altLang="en-US" sz="2400" b="1" dirty="0">
              <a:ln w="0"/>
              <a:effectLst>
                <a:outerShdw blurRad="38100" dist="19050" dir="2700000" algn="tl" rotWithShape="0">
                  <a:schemeClr val="dk1">
                    <a:alpha val="40000"/>
                  </a:schemeClr>
                </a:outerShdw>
              </a:effectLst>
              <a:latin typeface="Times New Roman" panose="02020603050405020304" pitchFamily="18" charset="0"/>
              <a:ea typeface="华文中宋" panose="02010600040101010101" pitchFamily="2" charset="-122"/>
            </a:endParaRPr>
          </a:p>
          <a:p>
            <a:pPr marL="504190" indent="-360045">
              <a:buFont typeface="+mj-lt"/>
              <a:buAutoNum type="arabicPeriod"/>
            </a:pPr>
            <a:r>
              <a:rPr kumimoji="1" lang="zh-CN" altLang="en-US" sz="2000" b="1" dirty="0">
                <a:solidFill>
                  <a:srgbClr val="000066"/>
                </a:solidFill>
                <a:latin typeface="Times New Roman" panose="02020603050405020304" pitchFamily="18" charset="0"/>
                <a:ea typeface="华文中宋" panose="02010600040101010101" pitchFamily="2" charset="-122"/>
              </a:rPr>
              <a:t>几何建模</a:t>
            </a:r>
            <a:endParaRPr kumimoji="1" lang="zh-CN" altLang="en-US" sz="2000" b="1" dirty="0">
              <a:solidFill>
                <a:srgbClr val="000066"/>
              </a:solidFill>
              <a:latin typeface="Times New Roman" panose="02020603050405020304" pitchFamily="18" charset="0"/>
              <a:ea typeface="华文中宋" panose="02010600040101010101" pitchFamily="2" charset="-122"/>
            </a:endParaRPr>
          </a:p>
          <a:p>
            <a:pPr marL="504190" indent="-360045">
              <a:buFont typeface="+mj-lt"/>
              <a:buAutoNum type="arabicPeriod"/>
            </a:pPr>
            <a:r>
              <a:rPr kumimoji="1" lang="zh-CN" altLang="en-US" sz="2000" b="1" dirty="0">
                <a:solidFill>
                  <a:srgbClr val="000066"/>
                </a:solidFill>
                <a:latin typeface="Times New Roman" panose="02020603050405020304" pitchFamily="18" charset="0"/>
                <a:ea typeface="华文中宋" panose="02010600040101010101" pitchFamily="2" charset="-122"/>
              </a:rPr>
              <a:t>物理场设置</a:t>
            </a:r>
            <a:endParaRPr kumimoji="1" lang="zh-CN" altLang="en-US" sz="2000" b="1" dirty="0">
              <a:solidFill>
                <a:srgbClr val="000066"/>
              </a:solidFill>
              <a:latin typeface="Times New Roman" panose="02020603050405020304" pitchFamily="18" charset="0"/>
              <a:ea typeface="华文中宋" panose="02010600040101010101" pitchFamily="2" charset="-122"/>
            </a:endParaRPr>
          </a:p>
          <a:p>
            <a:pPr marL="504190" indent="-360045">
              <a:buFont typeface="+mj-lt"/>
              <a:buAutoNum type="arabicPeriod"/>
            </a:pPr>
            <a:r>
              <a:rPr kumimoji="1" lang="zh-CN" altLang="en-US" sz="2000" b="1" dirty="0">
                <a:solidFill>
                  <a:srgbClr val="000066"/>
                </a:solidFill>
                <a:latin typeface="Times New Roman" panose="02020603050405020304" pitchFamily="18" charset="0"/>
                <a:ea typeface="华文中宋" panose="02010600040101010101" pitchFamily="2" charset="-122"/>
              </a:rPr>
              <a:t>网格划分</a:t>
            </a:r>
            <a:endParaRPr kumimoji="1" lang="zh-CN" altLang="en-US" sz="2000" b="1" dirty="0">
              <a:solidFill>
                <a:srgbClr val="000066"/>
              </a:solidFill>
              <a:latin typeface="Times New Roman" panose="02020603050405020304" pitchFamily="18" charset="0"/>
              <a:ea typeface="华文中宋" panose="02010600040101010101" pitchFamily="2" charset="-122"/>
            </a:endParaRPr>
          </a:p>
          <a:p>
            <a:pPr marL="504190" indent="-360045">
              <a:buFont typeface="+mj-lt"/>
              <a:buAutoNum type="arabicPeriod"/>
            </a:pPr>
            <a:r>
              <a:rPr kumimoji="1" lang="zh-CN" altLang="en-US" sz="2000" b="1" dirty="0">
                <a:solidFill>
                  <a:srgbClr val="000066"/>
                </a:solidFill>
                <a:latin typeface="Times New Roman" panose="02020603050405020304" pitchFamily="18" charset="0"/>
                <a:ea typeface="华文中宋" panose="02010600040101010101" pitchFamily="2" charset="-122"/>
              </a:rPr>
              <a:t>研究和优化</a:t>
            </a:r>
            <a:endParaRPr kumimoji="1" lang="zh-CN" altLang="en-US" sz="2000" b="1" dirty="0">
              <a:solidFill>
                <a:srgbClr val="000066"/>
              </a:solidFill>
              <a:latin typeface="Times New Roman" panose="02020603050405020304" pitchFamily="18" charset="0"/>
              <a:ea typeface="华文中宋" panose="02010600040101010101" pitchFamily="2" charset="-122"/>
            </a:endParaRPr>
          </a:p>
          <a:p>
            <a:pPr marL="504190" indent="-360045">
              <a:buFont typeface="+mj-lt"/>
              <a:buAutoNum type="arabicPeriod"/>
            </a:pPr>
            <a:r>
              <a:rPr kumimoji="1" lang="zh-CN" altLang="en-US" sz="2000" b="1" dirty="0">
                <a:solidFill>
                  <a:srgbClr val="000066"/>
                </a:solidFill>
                <a:latin typeface="Times New Roman" panose="02020603050405020304" pitchFamily="18" charset="0"/>
                <a:ea typeface="华文中宋" panose="02010600040101010101" pitchFamily="2" charset="-122"/>
              </a:rPr>
              <a:t>求解</a:t>
            </a:r>
            <a:endParaRPr kumimoji="1" lang="zh-CN" altLang="en-US" sz="2000" b="1" dirty="0">
              <a:solidFill>
                <a:srgbClr val="000066"/>
              </a:solidFill>
              <a:latin typeface="Times New Roman" panose="02020603050405020304" pitchFamily="18" charset="0"/>
              <a:ea typeface="华文中宋" panose="02010600040101010101" pitchFamily="2" charset="-122"/>
            </a:endParaRPr>
          </a:p>
          <a:p>
            <a:pPr marL="504190" indent="-360045">
              <a:buFont typeface="+mj-lt"/>
              <a:buAutoNum type="arabicPeriod"/>
            </a:pPr>
            <a:r>
              <a:rPr kumimoji="1" lang="zh-CN" altLang="en-US" sz="2000" b="1" dirty="0">
                <a:solidFill>
                  <a:srgbClr val="000066"/>
                </a:solidFill>
                <a:latin typeface="Times New Roman" panose="02020603050405020304" pitchFamily="18" charset="0"/>
                <a:ea typeface="华文中宋" panose="02010600040101010101" pitchFamily="2" charset="-122"/>
              </a:rPr>
              <a:t>可视化和结果分析</a:t>
            </a:r>
            <a:endParaRPr kumimoji="1" lang="zh-CN" altLang="en-US" sz="2000" b="1" dirty="0">
              <a:solidFill>
                <a:srgbClr val="000066"/>
              </a:solidFill>
              <a:latin typeface="Times New Roman" panose="02020603050405020304" pitchFamily="18" charset="0"/>
              <a:ea typeface="华文中宋" panose="02010600040101010101" pitchFamily="2" charset="-122"/>
            </a:endParaRPr>
          </a:p>
          <a:p>
            <a:endParaRPr lang="zh-CN" altLang="en-US" dirty="0"/>
          </a:p>
        </p:txBody>
      </p:sp>
      <p:sp>
        <p:nvSpPr>
          <p:cNvPr id="6" name="文本框 5"/>
          <p:cNvSpPr txBox="1"/>
          <p:nvPr/>
        </p:nvSpPr>
        <p:spPr>
          <a:xfrm>
            <a:off x="4788024" y="4131591"/>
            <a:ext cx="3835575" cy="1754326"/>
          </a:xfrm>
          <a:prstGeom prst="rect">
            <a:avLst/>
          </a:prstGeom>
          <a:noFill/>
        </p:spPr>
        <p:txBody>
          <a:bodyPr wrap="square" rtlCol="0">
            <a:spAutoFit/>
          </a:bodyPr>
          <a:lstStyle/>
          <a:p>
            <a:pPr algn="just"/>
            <a:r>
              <a:rPr lang="zh-CN" altLang="en-US" b="1" dirty="0">
                <a:solidFill>
                  <a:srgbClr val="000066"/>
                </a:solidFill>
                <a:latin typeface="华文中宋" panose="02010600040101010101" pitchFamily="2" charset="-122"/>
                <a:ea typeface="华文中宋" panose="02010600040101010101" pitchFamily="2" charset="-122"/>
              </a:rPr>
              <a:t>注意</a:t>
            </a:r>
            <a:r>
              <a:rPr lang="zh-CN" altLang="en-US" dirty="0">
                <a:solidFill>
                  <a:srgbClr val="000066"/>
                </a:solidFill>
                <a:latin typeface="华文中宋" panose="02010600040101010101" pitchFamily="2" charset="-122"/>
                <a:ea typeface="华文中宋" panose="02010600040101010101" pitchFamily="2" charset="-122"/>
              </a:rPr>
              <a:t>：建模时根据具体问题选择合适的建模方法和求解器。比如本实验研究“流过圆柱体后的卡门涡街”，因为不考虑垂直方向的流动，可以选“</a:t>
            </a:r>
            <a:r>
              <a:rPr lang="zh-CN" altLang="en-US" b="1" dirty="0">
                <a:solidFill>
                  <a:srgbClr val="000066"/>
                </a:solidFill>
                <a:latin typeface="华文中宋" panose="02010600040101010101" pitchFamily="2" charset="-122"/>
                <a:ea typeface="华文中宋" panose="02010600040101010101" pitchFamily="2" charset="-122"/>
              </a:rPr>
              <a:t>流体流动</a:t>
            </a:r>
            <a:r>
              <a:rPr lang="zh-CN" altLang="en-US" dirty="0">
                <a:solidFill>
                  <a:srgbClr val="000066"/>
                </a:solidFill>
                <a:latin typeface="华文中宋" panose="02010600040101010101" pitchFamily="2" charset="-122"/>
                <a:ea typeface="华文中宋" panose="02010600040101010101" pitchFamily="2" charset="-122"/>
              </a:rPr>
              <a:t>”模块的</a:t>
            </a:r>
            <a:r>
              <a:rPr lang="zh-CN" altLang="en-US" b="1" dirty="0">
                <a:solidFill>
                  <a:srgbClr val="000066"/>
                </a:solidFill>
                <a:latin typeface="华文中宋" panose="02010600040101010101" pitchFamily="2" charset="-122"/>
                <a:ea typeface="华文中宋" panose="02010600040101010101" pitchFamily="2" charset="-122"/>
              </a:rPr>
              <a:t>二维层流</a:t>
            </a:r>
            <a:r>
              <a:rPr lang="zh-CN" altLang="en-US" dirty="0">
                <a:solidFill>
                  <a:srgbClr val="000066"/>
                </a:solidFill>
                <a:latin typeface="华文中宋" panose="02010600040101010101" pitchFamily="2" charset="-122"/>
                <a:ea typeface="华文中宋" panose="02010600040101010101" pitchFamily="2" charset="-122"/>
              </a:rPr>
              <a:t>，求解器可选通用求解器。</a:t>
            </a:r>
            <a:endParaRPr lang="zh-CN" altLang="en-US" dirty="0">
              <a:solidFill>
                <a:srgbClr val="000066"/>
              </a:solidFill>
              <a:latin typeface="华文中宋" panose="02010600040101010101" pitchFamily="2" charset="-122"/>
              <a:ea typeface="华文中宋" panose="02010600040101010101" pitchFamily="2" charset="-122"/>
            </a:endParaRPr>
          </a:p>
        </p:txBody>
      </p:sp>
      <p:sp>
        <p:nvSpPr>
          <p:cNvPr id="7" name="Rectangle 5"/>
          <p:cNvSpPr>
            <a:spLocks noChangeArrowheads="1"/>
          </p:cNvSpPr>
          <p:nvPr/>
        </p:nvSpPr>
        <p:spPr bwMode="auto">
          <a:xfrm>
            <a:off x="353359" y="105445"/>
            <a:ext cx="5069016" cy="646331"/>
          </a:xfrm>
          <a:prstGeom prst="rect">
            <a:avLst/>
          </a:prstGeom>
          <a:noFill/>
          <a:ln w="9525" algn="ctr">
            <a:noFill/>
            <a:miter lim="800000"/>
          </a:ln>
          <a:effectLst/>
        </p:spPr>
        <p:txBody>
          <a:bodyPr wrap="none">
            <a:spAutoFit/>
          </a:bodyPr>
          <a:lstStyle/>
          <a:p>
            <a:r>
              <a:rPr lang="en-US" altLang="zh-CN" sz="3600" b="1" dirty="0">
                <a:ln w="0"/>
                <a:solidFill>
                  <a:srgbClr val="00000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2</a:t>
            </a:r>
            <a:r>
              <a:rPr lang="zh-CN" altLang="en-US" sz="3600" b="1" dirty="0">
                <a:ln w="0"/>
                <a:solidFill>
                  <a:srgbClr val="00000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  实验原理</a:t>
            </a:r>
            <a:r>
              <a:rPr lang="en-US" altLang="zh-CN" sz="3200" b="1" dirty="0">
                <a:solidFill>
                  <a:srgbClr val="FF0000"/>
                </a:solidFill>
                <a:latin typeface="华文中宋" panose="02010600040101010101" pitchFamily="2" charset="-122"/>
                <a:ea typeface="华文中宋" panose="02010600040101010101" pitchFamily="2" charset="-122"/>
              </a:rPr>
              <a:t>/</a:t>
            </a:r>
            <a:r>
              <a:rPr kumimoji="1" lang="en-US" altLang="zh-CN" sz="2800" b="1" dirty="0">
                <a:ln w="0"/>
                <a:solidFill>
                  <a:srgbClr val="C0000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2.3</a:t>
            </a:r>
            <a:r>
              <a:rPr kumimoji="1" lang="en-US" altLang="zh-CN" sz="2800" b="1" dirty="0">
                <a:solidFill>
                  <a:srgbClr val="000066"/>
                </a:solidFill>
                <a:latin typeface="Times New Roman" panose="02020603050405020304" pitchFamily="18" charset="0"/>
                <a:ea typeface="华文中宋" panose="02010600040101010101" pitchFamily="2" charset="-122"/>
              </a:rPr>
              <a:t> </a:t>
            </a:r>
            <a:r>
              <a:rPr kumimoji="1" lang="en-US" altLang="zh-CN" sz="2800" b="1" dirty="0">
                <a:ln w="0"/>
                <a:solidFill>
                  <a:srgbClr val="C0000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COMSOL</a:t>
            </a:r>
            <a:endParaRPr kumimoji="1" lang="zh-CN" altLang="en-US" sz="2800" b="1" dirty="0">
              <a:ln w="0"/>
              <a:solidFill>
                <a:srgbClr val="C0000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p:txBody>
      </p:sp>
    </p:spTree>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23087" y="848585"/>
            <a:ext cx="8172908" cy="1569660"/>
          </a:xfrm>
          <a:prstGeom prst="rect">
            <a:avLst/>
          </a:prstGeom>
        </p:spPr>
        <p:txBody>
          <a:bodyPr wrap="square">
            <a:spAutoFit/>
          </a:bodyPr>
          <a:lstStyle/>
          <a:p>
            <a:pPr indent="457200" algn="just"/>
            <a:r>
              <a:rPr kumimoji="1" lang="zh-CN" altLang="en-US" sz="2400" b="1" dirty="0">
                <a:solidFill>
                  <a:srgbClr val="000066"/>
                </a:solidFill>
                <a:latin typeface="Times New Roman" panose="02020603050405020304" pitchFamily="18" charset="0"/>
                <a:ea typeface="华文中宋" panose="02010600040101010101" pitchFamily="2" charset="-122"/>
              </a:rPr>
              <a:t>本实验研究流体流经圆柱体后的卡门涡街现象，不考虑沿圆柱体方向的流动，因此可在圆柱体的横切面内进行仿真。建模时选择二维层流，让圆柱位于一个长方形内的左端，流体从左端流入，右端流出（如下图所示）。</a:t>
            </a:r>
            <a:endParaRPr lang="en-US" altLang="zh-CN" sz="2400" b="1" dirty="0">
              <a:solidFill>
                <a:srgbClr val="000066"/>
              </a:solidFill>
              <a:latin typeface="华文中宋" panose="02010600040101010101" pitchFamily="2" charset="-122"/>
              <a:ea typeface="华文中宋" panose="02010600040101010101" pitchFamily="2" charset="-122"/>
              <a:cs typeface="Times New Roman" panose="02020603050405020304" pitchFamily="18" charset="0"/>
            </a:endParaRPr>
          </a:p>
        </p:txBody>
      </p:sp>
      <p:grpSp>
        <p:nvGrpSpPr>
          <p:cNvPr id="27" name="组合 26"/>
          <p:cNvGrpSpPr/>
          <p:nvPr/>
        </p:nvGrpSpPr>
        <p:grpSpPr>
          <a:xfrm>
            <a:off x="755576" y="2650350"/>
            <a:ext cx="7128210" cy="1744511"/>
            <a:chOff x="755576" y="2650350"/>
            <a:chExt cx="7128210" cy="1744511"/>
          </a:xfrm>
        </p:grpSpPr>
        <p:grpSp>
          <p:nvGrpSpPr>
            <p:cNvPr id="21" name="组合 20"/>
            <p:cNvGrpSpPr/>
            <p:nvPr/>
          </p:nvGrpSpPr>
          <p:grpSpPr>
            <a:xfrm>
              <a:off x="755576" y="3008705"/>
              <a:ext cx="7128210" cy="1386156"/>
              <a:chOff x="603458" y="2953204"/>
              <a:chExt cx="7128210" cy="1386156"/>
            </a:xfrm>
          </p:grpSpPr>
          <p:pic>
            <p:nvPicPr>
              <p:cNvPr id="4" name="图片 3"/>
              <p:cNvPicPr>
                <a:picLocks noChangeAspect="1"/>
              </p:cNvPicPr>
              <p:nvPr/>
            </p:nvPicPr>
            <p:blipFill>
              <a:blip r:embed="rId1"/>
              <a:stretch>
                <a:fillRect/>
              </a:stretch>
            </p:blipFill>
            <p:spPr>
              <a:xfrm>
                <a:off x="1840918" y="2953204"/>
                <a:ext cx="4896544" cy="1034741"/>
              </a:xfrm>
              <a:prstGeom prst="rect">
                <a:avLst/>
              </a:prstGeom>
            </p:spPr>
          </p:pic>
          <p:cxnSp>
            <p:nvCxnSpPr>
              <p:cNvPr id="6" name="直接连接符 5"/>
              <p:cNvCxnSpPr/>
              <p:nvPr/>
            </p:nvCxnSpPr>
            <p:spPr>
              <a:xfrm>
                <a:off x="1475656" y="3029771"/>
                <a:ext cx="365262" cy="0"/>
              </a:xfrm>
              <a:prstGeom prst="line">
                <a:avLst/>
              </a:prstGeom>
              <a:ln w="25400">
                <a:solidFill>
                  <a:srgbClr val="000066"/>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1483669" y="3922630"/>
                <a:ext cx="365262" cy="0"/>
              </a:xfrm>
              <a:prstGeom prst="line">
                <a:avLst/>
              </a:prstGeom>
              <a:ln w="25400">
                <a:solidFill>
                  <a:srgbClr val="000066"/>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rot="5400000">
                <a:off x="1698947" y="4130820"/>
                <a:ext cx="365262" cy="0"/>
              </a:xfrm>
              <a:prstGeom prst="line">
                <a:avLst/>
              </a:prstGeom>
              <a:ln w="25400">
                <a:solidFill>
                  <a:srgbClr val="000066"/>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rot="5400000">
                <a:off x="6504433" y="4134925"/>
                <a:ext cx="365262" cy="0"/>
              </a:xfrm>
              <a:prstGeom prst="line">
                <a:avLst/>
              </a:prstGeom>
              <a:ln w="25400">
                <a:solidFill>
                  <a:srgbClr val="000066"/>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1654459" y="3046347"/>
                <a:ext cx="0" cy="252000"/>
              </a:xfrm>
              <a:prstGeom prst="line">
                <a:avLst/>
              </a:prstGeom>
              <a:ln w="25400">
                <a:solidFill>
                  <a:srgbClr val="000066"/>
                </a:solidFill>
                <a:headEnd type="stealth"/>
                <a:tailEnd w="lg" len="lg"/>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rot="10800000">
                <a:off x="1658547" y="3651355"/>
                <a:ext cx="0" cy="252000"/>
              </a:xfrm>
              <a:prstGeom prst="line">
                <a:avLst/>
              </a:prstGeom>
              <a:ln w="25400">
                <a:solidFill>
                  <a:srgbClr val="000066"/>
                </a:solidFill>
                <a:headEnd type="stealth"/>
                <a:tailEnd w="lg" len="lg"/>
              </a:ln>
            </p:spPr>
            <p:style>
              <a:lnRef idx="1">
                <a:schemeClr val="accent1"/>
              </a:lnRef>
              <a:fillRef idx="0">
                <a:schemeClr val="accent1"/>
              </a:fillRef>
              <a:effectRef idx="0">
                <a:schemeClr val="accent1"/>
              </a:effectRef>
              <a:fontRef idx="minor">
                <a:schemeClr val="tx1"/>
              </a:fontRef>
            </p:style>
          </p:cxnSp>
          <p:sp>
            <p:nvSpPr>
              <p:cNvPr id="13" name="文本框 12"/>
              <p:cNvSpPr txBox="1"/>
              <p:nvPr/>
            </p:nvSpPr>
            <p:spPr>
              <a:xfrm>
                <a:off x="1490707" y="3298347"/>
                <a:ext cx="288032" cy="338554"/>
              </a:xfrm>
              <a:prstGeom prst="rect">
                <a:avLst/>
              </a:prstGeom>
              <a:noFill/>
            </p:spPr>
            <p:txBody>
              <a:bodyPr wrap="square" rtlCol="0">
                <a:spAutoFit/>
              </a:bodyPr>
              <a:lstStyle/>
              <a:p>
                <a:r>
                  <a:rPr lang="en-US" altLang="zh-CN" sz="1600" dirty="0">
                    <a:solidFill>
                      <a:srgbClr val="000066"/>
                    </a:solidFill>
                    <a:latin typeface="Times New Roman" panose="02020603050405020304" pitchFamily="18" charset="0"/>
                    <a:cs typeface="Times New Roman" panose="02020603050405020304" pitchFamily="18" charset="0"/>
                  </a:rPr>
                  <a:t>H</a:t>
                </a:r>
                <a:endParaRPr lang="zh-CN" altLang="en-US" sz="1600" dirty="0">
                  <a:solidFill>
                    <a:srgbClr val="000066"/>
                  </a:solidFill>
                  <a:latin typeface="Times New Roman" panose="02020603050405020304" pitchFamily="18" charset="0"/>
                  <a:cs typeface="Times New Roman" panose="02020603050405020304" pitchFamily="18" charset="0"/>
                </a:endParaRPr>
              </a:p>
            </p:txBody>
          </p:sp>
          <p:cxnSp>
            <p:nvCxnSpPr>
              <p:cNvPr id="14" name="直接连接符 13"/>
              <p:cNvCxnSpPr/>
              <p:nvPr/>
            </p:nvCxnSpPr>
            <p:spPr>
              <a:xfrm rot="5400000">
                <a:off x="5624014" y="3106698"/>
                <a:ext cx="0" cy="2088000"/>
              </a:xfrm>
              <a:prstGeom prst="line">
                <a:avLst/>
              </a:prstGeom>
              <a:ln w="25400">
                <a:solidFill>
                  <a:srgbClr val="000066"/>
                </a:solidFill>
                <a:headEnd type="stealth"/>
                <a:tailEnd w="lg" len="lg"/>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rot="-5400000">
                <a:off x="2947189" y="3106697"/>
                <a:ext cx="0" cy="2088000"/>
              </a:xfrm>
              <a:prstGeom prst="line">
                <a:avLst/>
              </a:prstGeom>
              <a:ln w="25400">
                <a:solidFill>
                  <a:srgbClr val="000066"/>
                </a:solidFill>
                <a:headEnd type="stealth"/>
                <a:tailEnd w="lg" len="lg"/>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4113407" y="4000806"/>
                <a:ext cx="288032" cy="338554"/>
              </a:xfrm>
              <a:prstGeom prst="rect">
                <a:avLst/>
              </a:prstGeom>
              <a:noFill/>
            </p:spPr>
            <p:txBody>
              <a:bodyPr wrap="square" rtlCol="0">
                <a:spAutoFit/>
              </a:bodyPr>
              <a:lstStyle/>
              <a:p>
                <a:r>
                  <a:rPr lang="en-US" altLang="zh-CN" sz="1600" dirty="0">
                    <a:solidFill>
                      <a:srgbClr val="000066"/>
                    </a:solidFill>
                    <a:latin typeface="Times New Roman" panose="02020603050405020304" pitchFamily="18" charset="0"/>
                    <a:cs typeface="Times New Roman" panose="02020603050405020304" pitchFamily="18" charset="0"/>
                  </a:rPr>
                  <a:t>W</a:t>
                </a:r>
                <a:endParaRPr lang="zh-CN" altLang="en-US" sz="1600" dirty="0">
                  <a:solidFill>
                    <a:srgbClr val="000066"/>
                  </a:solidFill>
                  <a:latin typeface="Times New Roman" panose="02020603050405020304" pitchFamily="18" charset="0"/>
                  <a:cs typeface="Times New Roman" panose="02020603050405020304" pitchFamily="18" charset="0"/>
                </a:endParaRPr>
              </a:p>
            </p:txBody>
          </p:sp>
          <p:sp>
            <p:nvSpPr>
              <p:cNvPr id="17" name="箭头: 虚尾 16"/>
              <p:cNvSpPr/>
              <p:nvPr/>
            </p:nvSpPr>
            <p:spPr>
              <a:xfrm>
                <a:off x="621223" y="3317397"/>
                <a:ext cx="638227" cy="353008"/>
              </a:xfrm>
              <a:prstGeom prst="stripedRightArrow">
                <a:avLst>
                  <a:gd name="adj1" fmla="val 50000"/>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2">
                      <a:lumMod val="75000"/>
                    </a:schemeClr>
                  </a:solidFill>
                </a:endParaRPr>
              </a:p>
            </p:txBody>
          </p:sp>
          <p:sp>
            <p:nvSpPr>
              <p:cNvPr id="18" name="文本框 17"/>
              <p:cNvSpPr txBox="1"/>
              <p:nvPr/>
            </p:nvSpPr>
            <p:spPr>
              <a:xfrm>
                <a:off x="603458" y="3651355"/>
                <a:ext cx="782243" cy="369332"/>
              </a:xfrm>
              <a:prstGeom prst="rect">
                <a:avLst/>
              </a:prstGeom>
              <a:noFill/>
            </p:spPr>
            <p:txBody>
              <a:bodyPr wrap="square" rtlCol="0">
                <a:spAutoFit/>
              </a:bodyPr>
              <a:lstStyle/>
              <a:p>
                <a:r>
                  <a:rPr lang="zh-CN" altLang="en-US" b="1" dirty="0">
                    <a:solidFill>
                      <a:srgbClr val="000066"/>
                    </a:solidFill>
                    <a:latin typeface="华文中宋" panose="02010600040101010101" pitchFamily="2" charset="-122"/>
                    <a:ea typeface="华文中宋" panose="02010600040101010101" pitchFamily="2" charset="-122"/>
                    <a:cs typeface="Times New Roman" panose="02020603050405020304" pitchFamily="18" charset="0"/>
                  </a:rPr>
                  <a:t>入口</a:t>
                </a:r>
                <a:endParaRPr lang="zh-CN" altLang="en-US" b="1" dirty="0">
                  <a:solidFill>
                    <a:srgbClr val="000066"/>
                  </a:solidFill>
                  <a:latin typeface="华文中宋" panose="02010600040101010101" pitchFamily="2" charset="-122"/>
                  <a:ea typeface="华文中宋" panose="02010600040101010101" pitchFamily="2" charset="-122"/>
                  <a:cs typeface="Times New Roman" panose="02020603050405020304" pitchFamily="18" charset="0"/>
                </a:endParaRPr>
              </a:p>
            </p:txBody>
          </p:sp>
          <p:sp>
            <p:nvSpPr>
              <p:cNvPr id="19" name="文本框 18"/>
              <p:cNvSpPr txBox="1"/>
              <p:nvPr/>
            </p:nvSpPr>
            <p:spPr>
              <a:xfrm>
                <a:off x="6949425" y="3670405"/>
                <a:ext cx="782243" cy="369332"/>
              </a:xfrm>
              <a:prstGeom prst="rect">
                <a:avLst/>
              </a:prstGeom>
              <a:noFill/>
            </p:spPr>
            <p:txBody>
              <a:bodyPr wrap="square" rtlCol="0">
                <a:spAutoFit/>
              </a:bodyPr>
              <a:lstStyle/>
              <a:p>
                <a:r>
                  <a:rPr lang="zh-CN" altLang="en-US" b="1" dirty="0">
                    <a:solidFill>
                      <a:srgbClr val="000066"/>
                    </a:solidFill>
                    <a:latin typeface="华文中宋" panose="02010600040101010101" pitchFamily="2" charset="-122"/>
                    <a:ea typeface="华文中宋" panose="02010600040101010101" pitchFamily="2" charset="-122"/>
                    <a:cs typeface="Times New Roman" panose="02020603050405020304" pitchFamily="18" charset="0"/>
                  </a:rPr>
                  <a:t>出口</a:t>
                </a:r>
                <a:endParaRPr lang="zh-CN" altLang="en-US" b="1" dirty="0">
                  <a:solidFill>
                    <a:srgbClr val="000066"/>
                  </a:solidFill>
                  <a:latin typeface="华文中宋" panose="02010600040101010101" pitchFamily="2" charset="-122"/>
                  <a:ea typeface="华文中宋" panose="02010600040101010101" pitchFamily="2" charset="-122"/>
                  <a:cs typeface="Times New Roman" panose="02020603050405020304" pitchFamily="18" charset="0"/>
                </a:endParaRPr>
              </a:p>
            </p:txBody>
          </p:sp>
          <p:sp>
            <p:nvSpPr>
              <p:cNvPr id="20" name="箭头: 虚尾 19"/>
              <p:cNvSpPr/>
              <p:nvPr/>
            </p:nvSpPr>
            <p:spPr>
              <a:xfrm>
                <a:off x="6966244" y="3314553"/>
                <a:ext cx="638227" cy="353008"/>
              </a:xfrm>
              <a:prstGeom prst="stripedRightArrow">
                <a:avLst>
                  <a:gd name="adj1" fmla="val 50000"/>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2">
                      <a:lumMod val="75000"/>
                    </a:schemeClr>
                  </a:solidFill>
                </a:endParaRPr>
              </a:p>
            </p:txBody>
          </p:sp>
        </p:grpSp>
        <p:cxnSp>
          <p:nvCxnSpPr>
            <p:cNvPr id="23" name="直接箭头连接符 22"/>
            <p:cNvCxnSpPr/>
            <p:nvPr/>
          </p:nvCxnSpPr>
          <p:spPr>
            <a:xfrm flipV="1">
              <a:off x="2457778" y="2964340"/>
              <a:ext cx="504056" cy="579411"/>
            </a:xfrm>
            <a:prstGeom prst="straightConnector1">
              <a:avLst/>
            </a:prstGeom>
            <a:ln w="19050">
              <a:solidFill>
                <a:srgbClr val="000066"/>
              </a:solidFill>
              <a:tailEnd type="stealth" w="lg" len="lg"/>
            </a:ln>
          </p:spPr>
          <p:style>
            <a:lnRef idx="1">
              <a:schemeClr val="accent1"/>
            </a:lnRef>
            <a:fillRef idx="0">
              <a:schemeClr val="accent1"/>
            </a:fillRef>
            <a:effectRef idx="0">
              <a:schemeClr val="accent1"/>
            </a:effectRef>
            <a:fontRef idx="minor">
              <a:schemeClr val="tx1"/>
            </a:fontRef>
          </p:style>
        </p:cxnSp>
        <p:sp>
          <p:nvSpPr>
            <p:cNvPr id="26" name="文本框 25"/>
            <p:cNvSpPr txBox="1"/>
            <p:nvPr/>
          </p:nvSpPr>
          <p:spPr>
            <a:xfrm>
              <a:off x="2904686" y="2650350"/>
              <a:ext cx="933826" cy="369332"/>
            </a:xfrm>
            <a:prstGeom prst="rect">
              <a:avLst/>
            </a:prstGeom>
            <a:noFill/>
          </p:spPr>
          <p:txBody>
            <a:bodyPr wrap="square" rtlCol="0">
              <a:spAutoFit/>
            </a:bodyPr>
            <a:lstStyle/>
            <a:p>
              <a:r>
                <a:rPr lang="zh-CN" altLang="en-US" b="1" dirty="0">
                  <a:solidFill>
                    <a:srgbClr val="000066"/>
                  </a:solidFill>
                  <a:latin typeface="华文中宋" panose="02010600040101010101" pitchFamily="2" charset="-122"/>
                  <a:ea typeface="华文中宋" panose="02010600040101010101" pitchFamily="2" charset="-122"/>
                  <a:cs typeface="Times New Roman" panose="02020603050405020304" pitchFamily="18" charset="0"/>
                </a:rPr>
                <a:t>圆柱体</a:t>
              </a:r>
              <a:endParaRPr lang="zh-CN" altLang="en-US" b="1" dirty="0">
                <a:solidFill>
                  <a:srgbClr val="000066"/>
                </a:solidFill>
                <a:latin typeface="华文中宋" panose="02010600040101010101" pitchFamily="2" charset="-122"/>
                <a:ea typeface="华文中宋" panose="02010600040101010101" pitchFamily="2" charset="-122"/>
                <a:cs typeface="Times New Roman" panose="02020603050405020304" pitchFamily="18" charset="0"/>
              </a:endParaRPr>
            </a:p>
          </p:txBody>
        </p:sp>
      </p:grpSp>
      <mc:AlternateContent xmlns:mc="http://schemas.openxmlformats.org/markup-compatibility/2006">
        <mc:Choice xmlns:a14="http://schemas.microsoft.com/office/drawing/2010/main" Requires="a14">
          <p:sp>
            <p:nvSpPr>
              <p:cNvPr id="29" name="矩形 28"/>
              <p:cNvSpPr/>
              <p:nvPr/>
            </p:nvSpPr>
            <p:spPr>
              <a:xfrm>
                <a:off x="359532" y="4631796"/>
                <a:ext cx="8172908" cy="1577996"/>
              </a:xfrm>
              <a:prstGeom prst="rect">
                <a:avLst/>
              </a:prstGeom>
            </p:spPr>
            <p:txBody>
              <a:bodyPr wrap="square">
                <a:spAutoFit/>
              </a:bodyPr>
              <a:lstStyle/>
              <a:p>
                <a:pPr indent="457200" algn="just"/>
                <a:r>
                  <a:rPr kumimoji="1" lang="zh-CN" altLang="en-US" sz="2400" b="1" dirty="0">
                    <a:solidFill>
                      <a:srgbClr val="000066"/>
                    </a:solidFill>
                    <a:latin typeface="Times New Roman" panose="02020603050405020304" pitchFamily="18" charset="0"/>
                    <a:ea typeface="华文中宋" panose="02010600040101010101" pitchFamily="2" charset="-122"/>
                    <a:cs typeface="Times New Roman" panose="02020603050405020304" pitchFamily="18" charset="0"/>
                  </a:rPr>
                  <a:t>采用的参数值为：流速</a:t>
                </a:r>
                <a14:m>
                  <m:oMath xmlns:m="http://schemas.openxmlformats.org/officeDocument/2006/math">
                    <m:r>
                      <a:rPr kumimoji="1" lang="en-US" altLang="zh-CN" sz="2400" b="1" i="1" smtClean="0">
                        <a:solidFill>
                          <a:srgbClr val="000066"/>
                        </a:solidFill>
                        <a:latin typeface="Cambria Math" panose="02040503050406030204" pitchFamily="18" charset="0"/>
                        <a:ea typeface="华文中宋" panose="02010600040101010101" pitchFamily="2" charset="-122"/>
                        <a:cs typeface="Times New Roman" panose="02020603050405020304" pitchFamily="18" charset="0"/>
                      </a:rPr>
                      <m:t>𝒖</m:t>
                    </m:r>
                    <m:r>
                      <a:rPr kumimoji="1" lang="en-US" altLang="zh-CN" sz="2400" b="1" i="1" smtClean="0">
                        <a:solidFill>
                          <a:srgbClr val="000066"/>
                        </a:solidFill>
                        <a:latin typeface="Cambria Math" panose="02040503050406030204" pitchFamily="18" charset="0"/>
                        <a:ea typeface="华文中宋" panose="02010600040101010101" pitchFamily="2" charset="-122"/>
                        <a:cs typeface="Times New Roman" panose="02020603050405020304" pitchFamily="18" charset="0"/>
                      </a:rPr>
                      <m:t>=</m:t>
                    </m:r>
                    <m:r>
                      <a:rPr kumimoji="1" lang="en-US" altLang="zh-CN" sz="2400" b="1" i="1" smtClean="0">
                        <a:solidFill>
                          <a:srgbClr val="000066"/>
                        </a:solidFill>
                        <a:latin typeface="Cambria Math" panose="02040503050406030204" pitchFamily="18" charset="0"/>
                        <a:ea typeface="华文中宋" panose="02010600040101010101" pitchFamily="2" charset="-122"/>
                        <a:cs typeface="Times New Roman" panose="02020603050405020304" pitchFamily="18" charset="0"/>
                      </a:rPr>
                      <m:t>𝟏</m:t>
                    </m:r>
                    <m:r>
                      <a:rPr kumimoji="1" lang="en-US" altLang="zh-CN" sz="2400" b="1" i="1" smtClean="0">
                        <a:solidFill>
                          <a:srgbClr val="000066"/>
                        </a:solidFill>
                        <a:latin typeface="Cambria Math" panose="02040503050406030204" pitchFamily="18" charset="0"/>
                        <a:ea typeface="华文中宋" panose="02010600040101010101" pitchFamily="2" charset="-122"/>
                        <a:cs typeface="Times New Roman" panose="02020603050405020304" pitchFamily="18" charset="0"/>
                      </a:rPr>
                      <m:t>𝒎</m:t>
                    </m:r>
                    <m:r>
                      <a:rPr kumimoji="1" lang="en-US" altLang="zh-CN" sz="2400" b="1" i="1" smtClean="0">
                        <a:solidFill>
                          <a:srgbClr val="000066"/>
                        </a:solidFill>
                        <a:latin typeface="Cambria Math" panose="02040503050406030204" pitchFamily="18" charset="0"/>
                        <a:ea typeface="华文中宋" panose="02010600040101010101" pitchFamily="2" charset="-122"/>
                        <a:cs typeface="Times New Roman" panose="02020603050405020304" pitchFamily="18" charset="0"/>
                      </a:rPr>
                      <m:t>/</m:t>
                    </m:r>
                    <m:r>
                      <a:rPr kumimoji="1" lang="en-US" altLang="zh-CN" sz="2400" b="1" i="1" smtClean="0">
                        <a:solidFill>
                          <a:srgbClr val="000066"/>
                        </a:solidFill>
                        <a:latin typeface="Cambria Math" panose="02040503050406030204" pitchFamily="18" charset="0"/>
                        <a:ea typeface="华文中宋" panose="02010600040101010101" pitchFamily="2" charset="-122"/>
                        <a:cs typeface="Times New Roman" panose="02020603050405020304" pitchFamily="18" charset="0"/>
                      </a:rPr>
                      <m:t>𝒔</m:t>
                    </m:r>
                  </m:oMath>
                </a14:m>
                <a:r>
                  <a:rPr lang="zh-CN" altLang="en-US" sz="2400" b="1" dirty="0">
                    <a:solidFill>
                      <a:srgbClr val="000066"/>
                    </a:solidFill>
                    <a:latin typeface="华文中宋" panose="02010600040101010101" pitchFamily="2" charset="-122"/>
                    <a:ea typeface="华文中宋" panose="02010600040101010101" pitchFamily="2" charset="-122"/>
                    <a:cs typeface="Times New Roman" panose="02020603050405020304" pitchFamily="18" charset="0"/>
                  </a:rPr>
                  <a:t>，流体流过区域的宽度</a:t>
                </a:r>
                <a14:m>
                  <m:oMath xmlns:m="http://schemas.openxmlformats.org/officeDocument/2006/math">
                    <m:r>
                      <a:rPr lang="en-US" altLang="zh-CN" sz="2400" b="1" i="1" smtClean="0">
                        <a:solidFill>
                          <a:srgbClr val="000066"/>
                        </a:solidFill>
                        <a:latin typeface="Cambria Math" panose="02040503050406030204" pitchFamily="18" charset="0"/>
                        <a:ea typeface="华文中宋" panose="02010600040101010101" pitchFamily="2" charset="-122"/>
                        <a:cs typeface="Times New Roman" panose="02020603050405020304" pitchFamily="18" charset="0"/>
                      </a:rPr>
                      <m:t>𝑾</m:t>
                    </m:r>
                    <m:r>
                      <a:rPr lang="en-US" altLang="zh-CN" sz="2400" b="1" i="1">
                        <a:solidFill>
                          <a:srgbClr val="000066"/>
                        </a:solidFill>
                        <a:latin typeface="Cambria Math" panose="02040503050406030204" pitchFamily="18" charset="0"/>
                        <a:ea typeface="华文中宋" panose="02010600040101010101" pitchFamily="2" charset="-122"/>
                        <a:cs typeface="Times New Roman" panose="02020603050405020304" pitchFamily="18" charset="0"/>
                      </a:rPr>
                      <m:t>=</m:t>
                    </m:r>
                    <m:r>
                      <a:rPr lang="en-US" altLang="zh-CN" sz="2400" b="1" i="1" smtClean="0">
                        <a:solidFill>
                          <a:srgbClr val="000066"/>
                        </a:solidFill>
                        <a:latin typeface="Cambria Math" panose="02040503050406030204" pitchFamily="18" charset="0"/>
                        <a:ea typeface="华文中宋" panose="02010600040101010101" pitchFamily="2" charset="-122"/>
                        <a:cs typeface="Times New Roman" panose="02020603050405020304" pitchFamily="18" charset="0"/>
                      </a:rPr>
                      <m:t>𝟐</m:t>
                    </m:r>
                    <m:r>
                      <a:rPr lang="en-US" altLang="zh-CN" sz="2400" b="1" i="1" smtClean="0">
                        <a:solidFill>
                          <a:srgbClr val="000066"/>
                        </a:solidFill>
                        <a:latin typeface="Cambria Math" panose="02040503050406030204" pitchFamily="18" charset="0"/>
                        <a:ea typeface="华文中宋" panose="02010600040101010101" pitchFamily="2" charset="-122"/>
                        <a:cs typeface="Times New Roman" panose="02020603050405020304" pitchFamily="18" charset="0"/>
                      </a:rPr>
                      <m:t>.</m:t>
                    </m:r>
                    <m:r>
                      <a:rPr lang="en-US" altLang="zh-CN" sz="2400" b="1" i="1" smtClean="0">
                        <a:solidFill>
                          <a:srgbClr val="000066"/>
                        </a:solidFill>
                        <a:latin typeface="Cambria Math" panose="02040503050406030204" pitchFamily="18" charset="0"/>
                        <a:ea typeface="华文中宋" panose="02010600040101010101" pitchFamily="2" charset="-122"/>
                        <a:cs typeface="Times New Roman" panose="02020603050405020304" pitchFamily="18" charset="0"/>
                      </a:rPr>
                      <m:t>𝟐</m:t>
                    </m:r>
                    <m:r>
                      <a:rPr lang="en-US" altLang="zh-CN" sz="2400" b="1" i="1" smtClean="0">
                        <a:solidFill>
                          <a:srgbClr val="000066"/>
                        </a:solidFill>
                        <a:latin typeface="Cambria Math" panose="02040503050406030204" pitchFamily="18" charset="0"/>
                        <a:ea typeface="华文中宋" panose="02010600040101010101" pitchFamily="2" charset="-122"/>
                        <a:cs typeface="Times New Roman" panose="02020603050405020304" pitchFamily="18" charset="0"/>
                      </a:rPr>
                      <m:t>𝒎</m:t>
                    </m:r>
                  </m:oMath>
                </a14:m>
                <a:r>
                  <a:rPr lang="zh-CN" altLang="en-US" sz="2400" b="1" dirty="0">
                    <a:solidFill>
                      <a:srgbClr val="000066"/>
                    </a:solidFill>
                    <a:latin typeface="华文中宋" panose="02010600040101010101" pitchFamily="2" charset="-122"/>
                    <a:ea typeface="华文中宋" panose="02010600040101010101" pitchFamily="2" charset="-122"/>
                    <a:cs typeface="Times New Roman" panose="02020603050405020304" pitchFamily="18" charset="0"/>
                  </a:rPr>
                  <a:t>，</a:t>
                </a:r>
                <a:r>
                  <a:rPr lang="zh-CN" altLang="en-US" sz="2400" b="1" dirty="0">
                    <a:solidFill>
                      <a:srgbClr val="000066"/>
                    </a:solidFill>
                    <a:ea typeface="华文中宋" panose="02010600040101010101" pitchFamily="2" charset="-122"/>
                    <a:cs typeface="Times New Roman" panose="02020603050405020304" pitchFamily="18" charset="0"/>
                  </a:rPr>
                  <a:t>高度</a:t>
                </a:r>
                <a14:m>
                  <m:oMath xmlns:m="http://schemas.openxmlformats.org/officeDocument/2006/math">
                    <m:r>
                      <a:rPr lang="en-US" altLang="zh-CN" sz="2400" b="1" i="1" smtClean="0">
                        <a:solidFill>
                          <a:srgbClr val="000066"/>
                        </a:solidFill>
                        <a:latin typeface="Cambria Math" panose="02040503050406030204" pitchFamily="18" charset="0"/>
                        <a:ea typeface="华文中宋" panose="02010600040101010101" pitchFamily="2" charset="-122"/>
                        <a:cs typeface="Times New Roman" panose="02020603050405020304" pitchFamily="18" charset="0"/>
                      </a:rPr>
                      <m:t>𝑯</m:t>
                    </m:r>
                    <m:r>
                      <a:rPr lang="en-US" altLang="zh-CN" sz="2400" b="1" i="1">
                        <a:solidFill>
                          <a:srgbClr val="000066"/>
                        </a:solidFill>
                        <a:latin typeface="Cambria Math" panose="02040503050406030204" pitchFamily="18" charset="0"/>
                        <a:ea typeface="华文中宋" panose="02010600040101010101" pitchFamily="2" charset="-122"/>
                        <a:cs typeface="Times New Roman" panose="02020603050405020304" pitchFamily="18" charset="0"/>
                      </a:rPr>
                      <m:t>=</m:t>
                    </m:r>
                    <m:r>
                      <a:rPr lang="en-US" altLang="zh-CN" sz="2400" b="1" i="1" smtClean="0">
                        <a:solidFill>
                          <a:srgbClr val="000066"/>
                        </a:solidFill>
                        <a:latin typeface="Cambria Math" panose="02040503050406030204" pitchFamily="18" charset="0"/>
                        <a:ea typeface="华文中宋" panose="02010600040101010101" pitchFamily="2" charset="-122"/>
                        <a:cs typeface="Times New Roman" panose="02020603050405020304" pitchFamily="18" charset="0"/>
                      </a:rPr>
                      <m:t>𝟎</m:t>
                    </m:r>
                    <m:r>
                      <a:rPr lang="en-US" altLang="zh-CN" sz="2400" b="1" i="1" smtClean="0">
                        <a:solidFill>
                          <a:srgbClr val="000066"/>
                        </a:solidFill>
                        <a:latin typeface="Cambria Math" panose="02040503050406030204" pitchFamily="18" charset="0"/>
                        <a:ea typeface="华文中宋" panose="02010600040101010101" pitchFamily="2" charset="-122"/>
                        <a:cs typeface="Times New Roman" panose="02020603050405020304" pitchFamily="18" charset="0"/>
                      </a:rPr>
                      <m:t>.</m:t>
                    </m:r>
                    <m:r>
                      <a:rPr lang="en-US" altLang="zh-CN" sz="2400" b="1" i="1" smtClean="0">
                        <a:solidFill>
                          <a:srgbClr val="000066"/>
                        </a:solidFill>
                        <a:latin typeface="Cambria Math" panose="02040503050406030204" pitchFamily="18" charset="0"/>
                        <a:ea typeface="华文中宋" panose="02010600040101010101" pitchFamily="2" charset="-122"/>
                        <a:cs typeface="Times New Roman" panose="02020603050405020304" pitchFamily="18" charset="0"/>
                      </a:rPr>
                      <m:t>𝟒𝟏</m:t>
                    </m:r>
                    <m:r>
                      <a:rPr lang="en-US" altLang="zh-CN" sz="2400" b="1" i="1">
                        <a:solidFill>
                          <a:srgbClr val="000066"/>
                        </a:solidFill>
                        <a:latin typeface="Cambria Math" panose="02040503050406030204" pitchFamily="18" charset="0"/>
                        <a:ea typeface="华文中宋" panose="02010600040101010101" pitchFamily="2" charset="-122"/>
                        <a:cs typeface="Times New Roman" panose="02020603050405020304" pitchFamily="18" charset="0"/>
                      </a:rPr>
                      <m:t>𝒎</m:t>
                    </m:r>
                  </m:oMath>
                </a14:m>
                <a:r>
                  <a:rPr lang="zh-CN" altLang="en-US" sz="2400" b="1" dirty="0">
                    <a:solidFill>
                      <a:srgbClr val="000066"/>
                    </a:solidFill>
                    <a:latin typeface="华文中宋" panose="02010600040101010101" pitchFamily="2" charset="-122"/>
                    <a:ea typeface="华文中宋" panose="02010600040101010101" pitchFamily="2" charset="-122"/>
                    <a:cs typeface="Times New Roman" panose="02020603050405020304" pitchFamily="18" charset="0"/>
                  </a:rPr>
                  <a:t>，圆柱半径</a:t>
                </a:r>
                <a14:m>
                  <m:oMath xmlns:m="http://schemas.openxmlformats.org/officeDocument/2006/math">
                    <m:r>
                      <a:rPr lang="en-US" altLang="zh-CN" sz="2400" b="1" i="1" smtClean="0">
                        <a:solidFill>
                          <a:srgbClr val="000066"/>
                        </a:solidFill>
                        <a:latin typeface="Cambria Math" panose="02040503050406030204" pitchFamily="18" charset="0"/>
                        <a:ea typeface="华文中宋" panose="02010600040101010101" pitchFamily="2" charset="-122"/>
                        <a:cs typeface="Times New Roman" panose="02020603050405020304" pitchFamily="18" charset="0"/>
                      </a:rPr>
                      <m:t>𝑹</m:t>
                    </m:r>
                    <m:r>
                      <a:rPr lang="en-US" altLang="zh-CN" sz="2400" b="1" i="1">
                        <a:solidFill>
                          <a:srgbClr val="000066"/>
                        </a:solidFill>
                        <a:latin typeface="Cambria Math" panose="02040503050406030204" pitchFamily="18" charset="0"/>
                        <a:ea typeface="华文中宋" panose="02010600040101010101" pitchFamily="2" charset="-122"/>
                        <a:cs typeface="Times New Roman" panose="02020603050405020304" pitchFamily="18" charset="0"/>
                      </a:rPr>
                      <m:t>=</m:t>
                    </m:r>
                    <m:r>
                      <a:rPr lang="en-US" altLang="zh-CN" sz="2400" b="1" i="1" smtClean="0">
                        <a:solidFill>
                          <a:srgbClr val="000066"/>
                        </a:solidFill>
                        <a:latin typeface="Cambria Math" panose="02040503050406030204" pitchFamily="18" charset="0"/>
                        <a:ea typeface="华文中宋" panose="02010600040101010101" pitchFamily="2" charset="-122"/>
                        <a:cs typeface="Times New Roman" panose="02020603050405020304" pitchFamily="18" charset="0"/>
                      </a:rPr>
                      <m:t>𝟎</m:t>
                    </m:r>
                    <m:r>
                      <a:rPr lang="en-US" altLang="zh-CN" sz="2400" b="1" i="1" smtClean="0">
                        <a:solidFill>
                          <a:srgbClr val="000066"/>
                        </a:solidFill>
                        <a:latin typeface="Cambria Math" panose="02040503050406030204" pitchFamily="18" charset="0"/>
                        <a:ea typeface="华文中宋" panose="02010600040101010101" pitchFamily="2" charset="-122"/>
                        <a:cs typeface="Times New Roman" panose="02020603050405020304" pitchFamily="18" charset="0"/>
                      </a:rPr>
                      <m:t>.</m:t>
                    </m:r>
                    <m:r>
                      <a:rPr lang="en-US" altLang="zh-CN" sz="2400" b="1" i="1" smtClean="0">
                        <a:solidFill>
                          <a:srgbClr val="000066"/>
                        </a:solidFill>
                        <a:latin typeface="Cambria Math" panose="02040503050406030204" pitchFamily="18" charset="0"/>
                        <a:ea typeface="华文中宋" panose="02010600040101010101" pitchFamily="2" charset="-122"/>
                        <a:cs typeface="Times New Roman" panose="02020603050405020304" pitchFamily="18" charset="0"/>
                      </a:rPr>
                      <m:t>𝟎𝟓</m:t>
                    </m:r>
                    <m:r>
                      <a:rPr lang="en-US" altLang="zh-CN" sz="2400" b="1" i="1" smtClean="0">
                        <a:solidFill>
                          <a:srgbClr val="000066"/>
                        </a:solidFill>
                        <a:latin typeface="Cambria Math" panose="02040503050406030204" pitchFamily="18" charset="0"/>
                        <a:ea typeface="华文中宋" panose="02010600040101010101" pitchFamily="2" charset="-122"/>
                        <a:cs typeface="Times New Roman" panose="02020603050405020304" pitchFamily="18" charset="0"/>
                      </a:rPr>
                      <m:t>𝒎</m:t>
                    </m:r>
                  </m:oMath>
                </a14:m>
                <a:r>
                  <a:rPr lang="zh-CN" altLang="en-US" sz="2400" b="1" dirty="0">
                    <a:solidFill>
                      <a:srgbClr val="000066"/>
                    </a:solidFill>
                    <a:latin typeface="华文中宋" panose="02010600040101010101" pitchFamily="2" charset="-122"/>
                    <a:ea typeface="华文中宋" panose="02010600040101010101" pitchFamily="2" charset="-122"/>
                    <a:cs typeface="Times New Roman" panose="02020603050405020304" pitchFamily="18" charset="0"/>
                  </a:rPr>
                  <a:t>，圆柱中心与左侧和下边界的距离均为</a:t>
                </a:r>
                <a14:m>
                  <m:oMath xmlns:m="http://schemas.openxmlformats.org/officeDocument/2006/math">
                    <m:r>
                      <a:rPr lang="en-US" altLang="zh-CN" sz="2400" b="1" i="1" smtClean="0">
                        <a:solidFill>
                          <a:srgbClr val="000066"/>
                        </a:solidFill>
                        <a:latin typeface="Cambria Math" panose="02040503050406030204" pitchFamily="18" charset="0"/>
                        <a:ea typeface="华文中宋" panose="02010600040101010101" pitchFamily="2" charset="-122"/>
                        <a:cs typeface="Times New Roman" panose="02020603050405020304" pitchFamily="18" charset="0"/>
                      </a:rPr>
                      <m:t>𝟎</m:t>
                    </m:r>
                    <m:r>
                      <a:rPr lang="en-US" altLang="zh-CN" sz="2400" b="1" i="1" smtClean="0">
                        <a:solidFill>
                          <a:srgbClr val="000066"/>
                        </a:solidFill>
                        <a:latin typeface="Cambria Math" panose="02040503050406030204" pitchFamily="18" charset="0"/>
                        <a:ea typeface="华文中宋" panose="02010600040101010101" pitchFamily="2" charset="-122"/>
                        <a:cs typeface="Times New Roman" panose="02020603050405020304" pitchFamily="18" charset="0"/>
                      </a:rPr>
                      <m:t>.</m:t>
                    </m:r>
                    <m:r>
                      <a:rPr lang="en-US" altLang="zh-CN" sz="2400" b="1" i="1" smtClean="0">
                        <a:solidFill>
                          <a:srgbClr val="000066"/>
                        </a:solidFill>
                        <a:latin typeface="Cambria Math" panose="02040503050406030204" pitchFamily="18" charset="0"/>
                        <a:ea typeface="华文中宋" panose="02010600040101010101" pitchFamily="2" charset="-122"/>
                        <a:cs typeface="Times New Roman" panose="02020603050405020304" pitchFamily="18" charset="0"/>
                      </a:rPr>
                      <m:t>𝟐</m:t>
                    </m:r>
                    <m:r>
                      <a:rPr lang="en-US" altLang="zh-CN" sz="2400" b="1" i="1">
                        <a:solidFill>
                          <a:srgbClr val="000066"/>
                        </a:solidFill>
                        <a:latin typeface="Cambria Math" panose="02040503050406030204" pitchFamily="18" charset="0"/>
                        <a:ea typeface="华文中宋" panose="02010600040101010101" pitchFamily="2" charset="-122"/>
                        <a:cs typeface="Times New Roman" panose="02020603050405020304" pitchFamily="18" charset="0"/>
                      </a:rPr>
                      <m:t>𝒎</m:t>
                    </m:r>
                  </m:oMath>
                </a14:m>
                <a:r>
                  <a:rPr lang="zh-CN" altLang="en-US" sz="2400" b="1" dirty="0">
                    <a:solidFill>
                      <a:srgbClr val="000066"/>
                    </a:solidFill>
                    <a:latin typeface="华文中宋" panose="02010600040101010101" pitchFamily="2" charset="-122"/>
                    <a:ea typeface="华文中宋" panose="02010600040101010101" pitchFamily="2" charset="-122"/>
                    <a:cs typeface="Times New Roman" panose="02020603050405020304" pitchFamily="18" charset="0"/>
                  </a:rPr>
                  <a:t>。流体密度</a:t>
                </a:r>
                <a14:m>
                  <m:oMath xmlns:m="http://schemas.openxmlformats.org/officeDocument/2006/math">
                    <m:r>
                      <a:rPr lang="zh-CN" altLang="en-US" sz="2400" b="1" i="1" smtClean="0">
                        <a:solidFill>
                          <a:srgbClr val="000066"/>
                        </a:solidFill>
                        <a:latin typeface="Cambria Math" panose="02040503050406030204" pitchFamily="18" charset="0"/>
                        <a:ea typeface="华文中宋" panose="02010600040101010101" pitchFamily="2" charset="-122"/>
                        <a:cs typeface="Times New Roman" panose="02020603050405020304" pitchFamily="18" charset="0"/>
                      </a:rPr>
                      <m:t>𝝆</m:t>
                    </m:r>
                    <m:r>
                      <a:rPr lang="en-US" altLang="zh-CN" sz="2400" b="1" i="1" smtClean="0">
                        <a:solidFill>
                          <a:srgbClr val="000066"/>
                        </a:solidFill>
                        <a:latin typeface="Cambria Math" panose="02040503050406030204" pitchFamily="18" charset="0"/>
                        <a:ea typeface="华文中宋" panose="02010600040101010101" pitchFamily="2" charset="-122"/>
                        <a:cs typeface="Times New Roman" panose="02020603050405020304" pitchFamily="18" charset="0"/>
                      </a:rPr>
                      <m:t>=</m:t>
                    </m:r>
                    <m:r>
                      <a:rPr lang="en-US" altLang="zh-CN" sz="2400" b="1" i="1" smtClean="0">
                        <a:solidFill>
                          <a:srgbClr val="000066"/>
                        </a:solidFill>
                        <a:latin typeface="Cambria Math" panose="02040503050406030204" pitchFamily="18" charset="0"/>
                        <a:ea typeface="华文中宋" panose="02010600040101010101" pitchFamily="2" charset="-122"/>
                        <a:cs typeface="Times New Roman" panose="02020603050405020304" pitchFamily="18" charset="0"/>
                      </a:rPr>
                      <m:t>𝟏</m:t>
                    </m:r>
                    <m:r>
                      <a:rPr lang="en-US" altLang="zh-CN" sz="2400" b="1" i="1" smtClean="0">
                        <a:solidFill>
                          <a:srgbClr val="000066"/>
                        </a:solidFill>
                        <a:latin typeface="Cambria Math" panose="02040503050406030204" pitchFamily="18" charset="0"/>
                        <a:ea typeface="华文中宋" panose="02010600040101010101" pitchFamily="2" charset="-122"/>
                        <a:cs typeface="Times New Roman" panose="02020603050405020304" pitchFamily="18" charset="0"/>
                      </a:rPr>
                      <m:t>𝒌𝒈</m:t>
                    </m:r>
                    <m:r>
                      <a:rPr lang="en-US" altLang="zh-CN" sz="2400" b="1" i="1" smtClean="0">
                        <a:solidFill>
                          <a:srgbClr val="000066"/>
                        </a:solidFill>
                        <a:latin typeface="Cambria Math" panose="02040503050406030204" pitchFamily="18" charset="0"/>
                        <a:ea typeface="华文中宋" panose="02010600040101010101" pitchFamily="2" charset="-122"/>
                        <a:cs typeface="Times New Roman" panose="02020603050405020304" pitchFamily="18" charset="0"/>
                      </a:rPr>
                      <m:t>/</m:t>
                    </m:r>
                    <m:sSup>
                      <m:sSupPr>
                        <m:ctrlPr>
                          <a:rPr lang="en-US" altLang="zh-CN" sz="2400" b="1" i="1" smtClean="0">
                            <a:solidFill>
                              <a:srgbClr val="000066"/>
                            </a:solidFill>
                            <a:latin typeface="Cambria Math" panose="02040503050406030204" pitchFamily="18" charset="0"/>
                            <a:ea typeface="华文中宋" panose="02010600040101010101" pitchFamily="2" charset="-122"/>
                            <a:cs typeface="Times New Roman" panose="02020603050405020304" pitchFamily="18" charset="0"/>
                          </a:rPr>
                        </m:ctrlPr>
                      </m:sSupPr>
                      <m:e>
                        <m:r>
                          <a:rPr lang="en-US" altLang="zh-CN" sz="2400" b="1" i="1" smtClean="0">
                            <a:solidFill>
                              <a:srgbClr val="000066"/>
                            </a:solidFill>
                            <a:latin typeface="Cambria Math" panose="02040503050406030204" pitchFamily="18" charset="0"/>
                            <a:ea typeface="华文中宋" panose="02010600040101010101" pitchFamily="2" charset="-122"/>
                            <a:cs typeface="Times New Roman" panose="02020603050405020304" pitchFamily="18" charset="0"/>
                          </a:rPr>
                          <m:t>𝒎</m:t>
                        </m:r>
                      </m:e>
                      <m:sup>
                        <m:r>
                          <a:rPr lang="en-US" altLang="zh-CN" sz="2400" b="1" i="1" smtClean="0">
                            <a:solidFill>
                              <a:srgbClr val="000066"/>
                            </a:solidFill>
                            <a:latin typeface="Cambria Math" panose="02040503050406030204" pitchFamily="18" charset="0"/>
                            <a:ea typeface="华文中宋" panose="02010600040101010101" pitchFamily="2" charset="-122"/>
                            <a:cs typeface="Times New Roman" panose="02020603050405020304" pitchFamily="18" charset="0"/>
                          </a:rPr>
                          <m:t>𝟑</m:t>
                        </m:r>
                      </m:sup>
                    </m:sSup>
                  </m:oMath>
                </a14:m>
                <a:r>
                  <a:rPr lang="zh-CN" altLang="en-US" sz="2400" b="1" dirty="0">
                    <a:solidFill>
                      <a:srgbClr val="000066"/>
                    </a:solidFill>
                    <a:latin typeface="华文中宋" panose="02010600040101010101" pitchFamily="2" charset="-122"/>
                    <a:ea typeface="华文中宋" panose="02010600040101010101" pitchFamily="2" charset="-122"/>
                    <a:cs typeface="Times New Roman" panose="02020603050405020304" pitchFamily="18" charset="0"/>
                  </a:rPr>
                  <a:t>，动力粘度</a:t>
                </a:r>
                <a14:m>
                  <m:oMath xmlns:m="http://schemas.openxmlformats.org/officeDocument/2006/math">
                    <m:r>
                      <a:rPr lang="zh-CN" altLang="en-US" sz="2400" b="1" i="1" smtClean="0">
                        <a:solidFill>
                          <a:srgbClr val="000066"/>
                        </a:solidFill>
                        <a:latin typeface="Cambria Math" panose="02040503050406030204" pitchFamily="18" charset="0"/>
                        <a:ea typeface="华文中宋" panose="02010600040101010101" pitchFamily="2" charset="-122"/>
                        <a:cs typeface="Times New Roman" panose="02020603050405020304" pitchFamily="18" charset="0"/>
                      </a:rPr>
                      <m:t>𝝁</m:t>
                    </m:r>
                    <m:r>
                      <a:rPr lang="en-US" altLang="zh-CN" sz="2400" b="1" i="1" smtClean="0">
                        <a:solidFill>
                          <a:srgbClr val="000066"/>
                        </a:solidFill>
                        <a:latin typeface="Cambria Math" panose="02040503050406030204" pitchFamily="18" charset="0"/>
                        <a:ea typeface="华文中宋" panose="02010600040101010101" pitchFamily="2" charset="-122"/>
                        <a:cs typeface="Times New Roman" panose="02020603050405020304" pitchFamily="18" charset="0"/>
                      </a:rPr>
                      <m:t>=</m:t>
                    </m:r>
                    <m:sSup>
                      <m:sSupPr>
                        <m:ctrlPr>
                          <a:rPr lang="en-US" altLang="zh-CN" sz="2400" b="1" i="1" smtClean="0">
                            <a:solidFill>
                              <a:srgbClr val="000066"/>
                            </a:solidFill>
                            <a:latin typeface="Cambria Math" panose="02040503050406030204" pitchFamily="18" charset="0"/>
                            <a:ea typeface="华文中宋" panose="02010600040101010101" pitchFamily="2" charset="-122"/>
                            <a:cs typeface="Times New Roman" panose="02020603050405020304" pitchFamily="18" charset="0"/>
                          </a:rPr>
                        </m:ctrlPr>
                      </m:sSupPr>
                      <m:e>
                        <m:r>
                          <a:rPr lang="en-US" altLang="zh-CN" sz="2400" b="1" i="1" smtClean="0">
                            <a:solidFill>
                              <a:srgbClr val="000066"/>
                            </a:solidFill>
                            <a:latin typeface="Cambria Math" panose="02040503050406030204" pitchFamily="18" charset="0"/>
                            <a:ea typeface="华文中宋" panose="02010600040101010101" pitchFamily="2" charset="-122"/>
                            <a:cs typeface="Times New Roman" panose="02020603050405020304" pitchFamily="18" charset="0"/>
                          </a:rPr>
                          <m:t>𝟏𝟎</m:t>
                        </m:r>
                      </m:e>
                      <m:sup>
                        <m:r>
                          <a:rPr lang="en-US" altLang="zh-CN" sz="2400" b="1" i="1" smtClean="0">
                            <a:solidFill>
                              <a:srgbClr val="000066"/>
                            </a:solidFill>
                            <a:latin typeface="Cambria Math" panose="02040503050406030204" pitchFamily="18" charset="0"/>
                            <a:ea typeface="华文中宋" panose="02010600040101010101" pitchFamily="2" charset="-122"/>
                            <a:cs typeface="Times New Roman" panose="02020603050405020304" pitchFamily="18" charset="0"/>
                          </a:rPr>
                          <m:t>−</m:t>
                        </m:r>
                        <m:r>
                          <a:rPr lang="en-US" altLang="zh-CN" sz="2400" b="1" i="1" smtClean="0">
                            <a:solidFill>
                              <a:srgbClr val="000066"/>
                            </a:solidFill>
                            <a:latin typeface="Cambria Math" panose="02040503050406030204" pitchFamily="18" charset="0"/>
                            <a:ea typeface="华文中宋" panose="02010600040101010101" pitchFamily="2" charset="-122"/>
                            <a:cs typeface="Times New Roman" panose="02020603050405020304" pitchFamily="18" charset="0"/>
                          </a:rPr>
                          <m:t>𝟑</m:t>
                        </m:r>
                      </m:sup>
                    </m:sSup>
                    <m:r>
                      <a:rPr lang="en-US" altLang="zh-CN" sz="2400" b="1" i="1" smtClean="0">
                        <a:solidFill>
                          <a:srgbClr val="000066"/>
                        </a:solidFill>
                        <a:latin typeface="Cambria Math" panose="02040503050406030204" pitchFamily="18" charset="0"/>
                        <a:ea typeface="华文中宋" panose="02010600040101010101" pitchFamily="2" charset="-122"/>
                        <a:cs typeface="Times New Roman" panose="02020603050405020304" pitchFamily="18" charset="0"/>
                      </a:rPr>
                      <m:t>𝑷𝒂</m:t>
                    </m:r>
                    <m:r>
                      <a:rPr lang="en-US" altLang="zh-CN" sz="2400" b="1" i="1" smtClean="0">
                        <a:solidFill>
                          <a:srgbClr val="000066"/>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zh-CN" sz="2400" b="1" i="1" smtClean="0">
                        <a:solidFill>
                          <a:srgbClr val="000066"/>
                        </a:solidFill>
                        <a:latin typeface="Cambria Math" panose="02040503050406030204" pitchFamily="18" charset="0"/>
                        <a:ea typeface="Cambria Math" panose="02040503050406030204" pitchFamily="18" charset="0"/>
                        <a:cs typeface="Times New Roman" panose="02020603050405020304" pitchFamily="18" charset="0"/>
                      </a:rPr>
                      <m:t>𝒔</m:t>
                    </m:r>
                  </m:oMath>
                </a14:m>
                <a:r>
                  <a:rPr lang="zh-CN" altLang="en-US" sz="2400" b="1" dirty="0">
                    <a:solidFill>
                      <a:srgbClr val="000066"/>
                    </a:solidFill>
                    <a:latin typeface="华文中宋" panose="02010600040101010101" pitchFamily="2" charset="-122"/>
                    <a:ea typeface="华文中宋" panose="02010600040101010101" pitchFamily="2" charset="-122"/>
                    <a:cs typeface="Times New Roman" panose="02020603050405020304" pitchFamily="18" charset="0"/>
                  </a:rPr>
                  <a:t>。</a:t>
                </a:r>
                <a:endParaRPr lang="en-US" altLang="zh-CN" sz="2400" b="1" dirty="0">
                  <a:solidFill>
                    <a:srgbClr val="000066"/>
                  </a:solidFill>
                  <a:latin typeface="华文中宋" panose="02010600040101010101" pitchFamily="2" charset="-122"/>
                  <a:ea typeface="华文中宋" panose="02010600040101010101" pitchFamily="2" charset="-122"/>
                  <a:cs typeface="Times New Roman" panose="02020603050405020304" pitchFamily="18" charset="0"/>
                </a:endParaRPr>
              </a:p>
            </p:txBody>
          </p:sp>
        </mc:Choice>
        <mc:Fallback>
          <p:sp>
            <p:nvSpPr>
              <p:cNvPr id="29" name="矩形 28"/>
              <p:cNvSpPr>
                <a:spLocks noRot="1" noChangeAspect="1" noMove="1" noResize="1" noEditPoints="1" noAdjustHandles="1" noChangeArrowheads="1" noChangeShapeType="1" noTextEdit="1"/>
              </p:cNvSpPr>
              <p:nvPr/>
            </p:nvSpPr>
            <p:spPr>
              <a:xfrm>
                <a:off x="359532" y="4631796"/>
                <a:ext cx="8172908" cy="1577996"/>
              </a:xfrm>
              <a:prstGeom prst="rect">
                <a:avLst/>
              </a:prstGeom>
              <a:blipFill rotWithShape="1">
                <a:blip r:embed="rId2"/>
                <a:stretch>
                  <a:fillRect l="-1" t="-7" r="7" b="8"/>
                </a:stretch>
              </a:blipFill>
            </p:spPr>
            <p:txBody>
              <a:bodyPr/>
              <a:lstStyle/>
              <a:p>
                <a:r>
                  <a:rPr lang="zh-CN" altLang="en-US">
                    <a:noFill/>
                  </a:rPr>
                  <a:t> </a:t>
                </a:r>
              </a:p>
            </p:txBody>
          </p:sp>
        </mc:Fallback>
      </mc:AlternateContent>
      <p:sp>
        <p:nvSpPr>
          <p:cNvPr id="5" name="文本框 4"/>
          <p:cNvSpPr txBox="1"/>
          <p:nvPr/>
        </p:nvSpPr>
        <p:spPr>
          <a:xfrm>
            <a:off x="1052982" y="6341258"/>
            <a:ext cx="5571060" cy="400110"/>
          </a:xfrm>
          <a:prstGeom prst="rect">
            <a:avLst/>
          </a:prstGeom>
          <a:noFill/>
        </p:spPr>
        <p:txBody>
          <a:bodyPr wrap="square" rtlCol="0">
            <a:spAutoFit/>
          </a:bodyPr>
          <a:lstStyle/>
          <a:p>
            <a:r>
              <a:rPr lang="zh-CN" altLang="en-US" sz="2000" b="1" dirty="0"/>
              <a:t>注：设置中使圆柱体略偏离中心，以触发涡流。</a:t>
            </a:r>
            <a:endParaRPr lang="zh-CN" altLang="en-US" sz="2000" b="1" dirty="0"/>
          </a:p>
        </p:txBody>
      </p:sp>
      <p:sp>
        <p:nvSpPr>
          <p:cNvPr id="25" name="Rectangle 5"/>
          <p:cNvSpPr>
            <a:spLocks noChangeArrowheads="1"/>
          </p:cNvSpPr>
          <p:nvPr/>
        </p:nvSpPr>
        <p:spPr bwMode="auto">
          <a:xfrm>
            <a:off x="353359" y="105445"/>
            <a:ext cx="5269391" cy="646331"/>
          </a:xfrm>
          <a:prstGeom prst="rect">
            <a:avLst/>
          </a:prstGeom>
          <a:noFill/>
          <a:ln w="9525" algn="ctr">
            <a:noFill/>
            <a:miter lim="800000"/>
          </a:ln>
          <a:effectLst/>
        </p:spPr>
        <p:txBody>
          <a:bodyPr wrap="none">
            <a:spAutoFit/>
          </a:bodyPr>
          <a:lstStyle/>
          <a:p>
            <a:r>
              <a:rPr lang="en-US" altLang="zh-CN" sz="3600" b="1" dirty="0">
                <a:ln w="0"/>
                <a:solidFill>
                  <a:srgbClr val="00000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3</a:t>
            </a:r>
            <a:r>
              <a:rPr lang="zh-CN" altLang="en-US" sz="3600" b="1" dirty="0">
                <a:ln w="0"/>
                <a:solidFill>
                  <a:srgbClr val="00000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  实验方法</a:t>
            </a:r>
            <a:r>
              <a:rPr lang="en-US" altLang="zh-CN" sz="3200" b="1" dirty="0">
                <a:solidFill>
                  <a:srgbClr val="FF0000"/>
                </a:solidFill>
                <a:latin typeface="华文中宋" panose="02010600040101010101" pitchFamily="2" charset="-122"/>
                <a:ea typeface="华文中宋" panose="02010600040101010101" pitchFamily="2" charset="-122"/>
              </a:rPr>
              <a:t>/</a:t>
            </a:r>
            <a:r>
              <a:rPr kumimoji="1" lang="en-US" altLang="zh-CN" sz="2800" b="1" dirty="0">
                <a:ln w="0"/>
                <a:solidFill>
                  <a:srgbClr val="C0000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3.1</a:t>
            </a:r>
            <a:r>
              <a:rPr kumimoji="1" lang="en-US" altLang="zh-CN" sz="2800" b="1" dirty="0">
                <a:solidFill>
                  <a:srgbClr val="000066"/>
                </a:solidFill>
                <a:latin typeface="Times New Roman" panose="02020603050405020304" pitchFamily="18" charset="0"/>
                <a:ea typeface="华文中宋" panose="02010600040101010101" pitchFamily="2" charset="-122"/>
              </a:rPr>
              <a:t> </a:t>
            </a:r>
            <a:r>
              <a:rPr kumimoji="1" lang="zh-CN" altLang="en-US" sz="2800" b="1" dirty="0">
                <a:ln w="0"/>
                <a:solidFill>
                  <a:srgbClr val="C0000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模型与参数</a:t>
            </a:r>
            <a:endParaRPr kumimoji="1" lang="zh-CN" altLang="en-US" sz="2800" b="1" dirty="0">
              <a:ln w="0"/>
              <a:solidFill>
                <a:srgbClr val="C0000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p:txBody>
      </p:sp>
    </p:spTree>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矩形 1"/>
              <p:cNvSpPr/>
              <p:nvPr/>
            </p:nvSpPr>
            <p:spPr>
              <a:xfrm>
                <a:off x="138966" y="1758192"/>
                <a:ext cx="8892321" cy="1713418"/>
              </a:xfrm>
              <a:prstGeom prst="rect">
                <a:avLst/>
              </a:prstGeom>
              <a:ln>
                <a:noFill/>
              </a:ln>
            </p:spPr>
            <p:txBody>
              <a:bodyPr wrap="square">
                <a:spAutoFit/>
              </a:bodyPr>
              <a:lstStyle/>
              <a:p>
                <a:pPr indent="457200" algn="just"/>
                <a14:m>
                  <m:oMath xmlns:m="http://schemas.openxmlformats.org/officeDocument/2006/math">
                    <m:r>
                      <a:rPr lang="zh-CN" altLang="en-US" sz="2000" i="1" smtClean="0">
                        <a:latin typeface="Cambria Math" panose="02040503050406030204" pitchFamily="18" charset="0"/>
                      </a:rPr>
                      <m:t>𝜌</m:t>
                    </m:r>
                    <m:d>
                      <m:dPr>
                        <m:ctrlPr>
                          <a:rPr lang="en-US" altLang="zh-CN" sz="2000" i="1" smtClean="0">
                            <a:latin typeface="Cambria Math" panose="02040503050406030204" pitchFamily="18" charset="0"/>
                          </a:rPr>
                        </m:ctrlPr>
                      </m:dPr>
                      <m:e>
                        <m:f>
                          <m:fPr>
                            <m:ctrlPr>
                              <a:rPr lang="en-US" altLang="zh-CN" sz="2000" i="1" smtClean="0">
                                <a:latin typeface="Cambria Math" panose="02040503050406030204" pitchFamily="18" charset="0"/>
                              </a:rPr>
                            </m:ctrlPr>
                          </m:fPr>
                          <m:num>
                            <m:r>
                              <a:rPr lang="zh-CN" altLang="en-US" sz="2000" i="1" smtClean="0">
                                <a:latin typeface="Cambria Math" panose="02040503050406030204" pitchFamily="18" charset="0"/>
                              </a:rPr>
                              <m:t>𝜕</m:t>
                            </m:r>
                            <m:r>
                              <a:rPr lang="en-US" altLang="zh-CN" sz="2000" b="1" i="1" smtClean="0">
                                <a:latin typeface="Cambria Math" panose="02040503050406030204" pitchFamily="18" charset="0"/>
                              </a:rPr>
                              <m:t>𝒖</m:t>
                            </m:r>
                          </m:num>
                          <m:den>
                            <m:r>
                              <a:rPr lang="zh-CN" altLang="en-US" sz="2000" i="1" smtClean="0">
                                <a:latin typeface="Cambria Math" panose="02040503050406030204" pitchFamily="18" charset="0"/>
                              </a:rPr>
                              <m:t>𝜕</m:t>
                            </m:r>
                            <m:r>
                              <a:rPr lang="en-US" altLang="zh-CN" sz="2000" b="0" i="1" smtClean="0">
                                <a:latin typeface="Cambria Math" panose="02040503050406030204" pitchFamily="18" charset="0"/>
                              </a:rPr>
                              <m:t>𝑡</m:t>
                            </m:r>
                          </m:den>
                        </m:f>
                        <m:r>
                          <a:rPr lang="en-US" altLang="zh-CN" sz="2000" b="0" i="1" smtClean="0">
                            <a:latin typeface="Cambria Math" panose="02040503050406030204" pitchFamily="18" charset="0"/>
                          </a:rPr>
                          <m:t>+</m:t>
                        </m:r>
                        <m:r>
                          <a:rPr lang="en-US" altLang="zh-CN" sz="2000" b="1" i="1">
                            <a:latin typeface="Cambria Math" panose="02040503050406030204" pitchFamily="18" charset="0"/>
                          </a:rPr>
                          <m:t>𝒖</m:t>
                        </m:r>
                        <m:r>
                          <a:rPr lang="en-US" altLang="zh-CN" sz="2000" b="1" i="1" smtClean="0">
                            <a:latin typeface="Cambria Math" panose="02040503050406030204" pitchFamily="18" charset="0"/>
                            <a:ea typeface="Cambria Math" panose="02040503050406030204" pitchFamily="18" charset="0"/>
                          </a:rPr>
                          <m:t>∙</m:t>
                        </m:r>
                        <m:r>
                          <a:rPr lang="en-US" altLang="zh-CN" sz="2000" b="1" i="1" smtClean="0">
                            <a:latin typeface="Cambria Math" panose="02040503050406030204" pitchFamily="18" charset="0"/>
                            <a:ea typeface="Cambria Math" panose="02040503050406030204" pitchFamily="18" charset="0"/>
                          </a:rPr>
                          <m:t>𝛻</m:t>
                        </m:r>
                        <m:r>
                          <a:rPr lang="en-US" altLang="zh-CN" sz="2000" b="1" i="1">
                            <a:latin typeface="Cambria Math" panose="02040503050406030204" pitchFamily="18" charset="0"/>
                          </a:rPr>
                          <m:t>𝒖</m:t>
                        </m:r>
                      </m:e>
                    </m:d>
                    <m:r>
                      <a:rPr lang="en-US" altLang="zh-CN" sz="2000" b="0" i="1" smtClean="0">
                        <a:latin typeface="Cambria Math" panose="02040503050406030204" pitchFamily="18" charset="0"/>
                      </a:rPr>
                      <m:t>=−</m:t>
                    </m:r>
                    <m:r>
                      <a:rPr lang="en-US" altLang="zh-CN" sz="2000" b="0" i="1" smtClean="0">
                        <a:latin typeface="Cambria Math" panose="02040503050406030204" pitchFamily="18" charset="0"/>
                        <a:ea typeface="Cambria Math" panose="02040503050406030204" pitchFamily="18" charset="0"/>
                      </a:rPr>
                      <m:t>𝛻</m:t>
                    </m:r>
                    <m:r>
                      <a:rPr lang="en-US" altLang="zh-CN" sz="2000" b="0" i="1" smtClean="0">
                        <a:latin typeface="Cambria Math" panose="02040503050406030204" pitchFamily="18" charset="0"/>
                        <a:ea typeface="Cambria Math" panose="02040503050406030204" pitchFamily="18" charset="0"/>
                      </a:rPr>
                      <m:t>𝑃</m:t>
                    </m:r>
                    <m:r>
                      <a:rPr lang="en-US" altLang="zh-CN" sz="2000" b="0" i="1" smtClean="0">
                        <a:latin typeface="Cambria Math" panose="02040503050406030204" pitchFamily="18" charset="0"/>
                        <a:ea typeface="Cambria Math" panose="02040503050406030204" pitchFamily="18" charset="0"/>
                      </a:rPr>
                      <m:t>+</m:t>
                    </m:r>
                    <m:r>
                      <a:rPr lang="zh-CN" altLang="en-US" sz="2000" i="1">
                        <a:latin typeface="Cambria Math" panose="02040503050406030204" pitchFamily="18" charset="0"/>
                        <a:ea typeface="Cambria Math" panose="02040503050406030204" pitchFamily="18" charset="0"/>
                      </a:rPr>
                      <m:t>𝜇</m:t>
                    </m:r>
                    <m:r>
                      <a:rPr lang="en-US" altLang="zh-CN" sz="2000" b="0" i="1" smtClean="0">
                        <a:latin typeface="Cambria Math" panose="02040503050406030204" pitchFamily="18" charset="0"/>
                        <a:ea typeface="Cambria Math" panose="02040503050406030204" pitchFamily="18" charset="0"/>
                      </a:rPr>
                      <m:t>𝛻</m:t>
                    </m:r>
                    <m:r>
                      <a:rPr lang="en-US" altLang="zh-CN" sz="2000" b="0" i="1" smtClean="0">
                        <a:latin typeface="Cambria Math" panose="02040503050406030204" pitchFamily="18" charset="0"/>
                        <a:ea typeface="Cambria Math" panose="02040503050406030204" pitchFamily="18" charset="0"/>
                      </a:rPr>
                      <m:t>∙</m:t>
                    </m:r>
                    <m:d>
                      <m:dPr>
                        <m:ctrlPr>
                          <a:rPr lang="en-US" altLang="zh-CN" sz="2000" b="0" i="1" smtClean="0">
                            <a:latin typeface="Cambria Math" panose="02040503050406030204" pitchFamily="18" charset="0"/>
                            <a:ea typeface="Cambria Math" panose="02040503050406030204" pitchFamily="18" charset="0"/>
                          </a:rPr>
                        </m:ctrlPr>
                      </m:dPr>
                      <m:e>
                        <m:r>
                          <a:rPr lang="en-US" altLang="zh-CN" sz="2000" b="0" i="1" smtClean="0">
                            <a:latin typeface="Cambria Math" panose="02040503050406030204" pitchFamily="18" charset="0"/>
                            <a:ea typeface="Cambria Math" panose="02040503050406030204" pitchFamily="18" charset="0"/>
                          </a:rPr>
                          <m:t>𝛻</m:t>
                        </m:r>
                        <m:r>
                          <a:rPr lang="en-US" altLang="zh-CN" sz="2000" b="1" i="1">
                            <a:latin typeface="Cambria Math" panose="02040503050406030204" pitchFamily="18" charset="0"/>
                          </a:rPr>
                          <m:t>𝒖</m:t>
                        </m:r>
                        <m:r>
                          <a:rPr lang="en-US" altLang="zh-CN" sz="2000" b="0" i="1" smtClean="0">
                            <a:latin typeface="Cambria Math" panose="02040503050406030204" pitchFamily="18" charset="0"/>
                          </a:rPr>
                          <m:t>+</m:t>
                        </m:r>
                        <m:sSup>
                          <m:sSupPr>
                            <m:ctrlPr>
                              <a:rPr lang="en-US" altLang="zh-CN" sz="2000" b="0" i="1" smtClean="0">
                                <a:latin typeface="Cambria Math" panose="02040503050406030204" pitchFamily="18" charset="0"/>
                              </a:rPr>
                            </m:ctrlPr>
                          </m:sSupPr>
                          <m:e>
                            <m:d>
                              <m:dPr>
                                <m:ctrlPr>
                                  <a:rPr lang="en-US" altLang="zh-CN" sz="2000" b="0" i="1" smtClean="0">
                                    <a:latin typeface="Cambria Math" panose="02040503050406030204" pitchFamily="18" charset="0"/>
                                    <a:ea typeface="Cambria Math" panose="02040503050406030204" pitchFamily="18" charset="0"/>
                                  </a:rPr>
                                </m:ctrlPr>
                              </m:dPr>
                              <m:e>
                                <m:r>
                                  <a:rPr lang="en-US" altLang="zh-CN" sz="2000" i="0">
                                    <a:latin typeface="Cambria Math" panose="02040503050406030204" pitchFamily="18" charset="0"/>
                                    <a:ea typeface="Cambria Math" panose="02040503050406030204" pitchFamily="18" charset="0"/>
                                  </a:rPr>
                                  <m:t>𝛻</m:t>
                                </m:r>
                                <m:r>
                                  <a:rPr lang="en-US" altLang="zh-CN" sz="2000" b="1" i="1">
                                    <a:latin typeface="Cambria Math" panose="02040503050406030204" pitchFamily="18" charset="0"/>
                                  </a:rPr>
                                  <m:t>𝒖</m:t>
                                </m:r>
                              </m:e>
                            </m:d>
                          </m:e>
                          <m:sup>
                            <m:r>
                              <a:rPr lang="en-US" altLang="zh-CN" sz="2000" b="0" i="1" smtClean="0">
                                <a:latin typeface="Cambria Math" panose="02040503050406030204" pitchFamily="18" charset="0"/>
                              </a:rPr>
                              <m:t>𝑇</m:t>
                            </m:r>
                          </m:sup>
                        </m:sSup>
                        <m:r>
                          <a:rPr lang="en-US" altLang="zh-CN" sz="2000" b="0" i="1" smtClean="0">
                            <a:latin typeface="Cambria Math" panose="02040503050406030204" pitchFamily="18" charset="0"/>
                          </a:rPr>
                          <m:t>−</m:t>
                        </m:r>
                        <m:f>
                          <m:fPr>
                            <m:ctrlPr>
                              <a:rPr lang="en-US" altLang="zh-CN" sz="2000" b="0" i="1" smtClean="0">
                                <a:latin typeface="Cambria Math" panose="02040503050406030204" pitchFamily="18" charset="0"/>
                              </a:rPr>
                            </m:ctrlPr>
                          </m:fPr>
                          <m:num>
                            <m:r>
                              <a:rPr lang="en-US" altLang="zh-CN" sz="2000" b="0" i="1" smtClean="0">
                                <a:latin typeface="Cambria Math" panose="02040503050406030204" pitchFamily="18" charset="0"/>
                              </a:rPr>
                              <m:t>2</m:t>
                            </m:r>
                          </m:num>
                          <m:den>
                            <m:r>
                              <a:rPr lang="en-US" altLang="zh-CN" sz="2000" b="0" i="1" smtClean="0">
                                <a:latin typeface="Cambria Math" panose="02040503050406030204" pitchFamily="18" charset="0"/>
                              </a:rPr>
                              <m:t>3</m:t>
                            </m:r>
                          </m:den>
                        </m:f>
                        <m:d>
                          <m:dPr>
                            <m:ctrlPr>
                              <a:rPr lang="en-US" altLang="zh-CN" sz="2000" b="0" i="1" smtClean="0">
                                <a:latin typeface="Cambria Math" panose="02040503050406030204" pitchFamily="18" charset="0"/>
                              </a:rPr>
                            </m:ctrlPr>
                          </m:dPr>
                          <m:e>
                            <m:r>
                              <a:rPr lang="en-US" altLang="zh-CN" sz="2000" i="1">
                                <a:latin typeface="Cambria Math" panose="02040503050406030204" pitchFamily="18" charset="0"/>
                                <a:ea typeface="Cambria Math" panose="02040503050406030204" pitchFamily="18" charset="0"/>
                              </a:rPr>
                              <m:t>𝛻</m:t>
                            </m:r>
                            <m:r>
                              <a:rPr lang="en-US" altLang="zh-CN" sz="2000" i="1" smtClean="0">
                                <a:latin typeface="Cambria Math" panose="02040503050406030204" pitchFamily="18" charset="0"/>
                                <a:ea typeface="Cambria Math" panose="02040503050406030204" pitchFamily="18" charset="0"/>
                              </a:rPr>
                              <m:t>∙</m:t>
                            </m:r>
                            <m:r>
                              <a:rPr lang="en-US" altLang="zh-CN" sz="2000" b="1" i="1">
                                <a:latin typeface="Cambria Math" panose="02040503050406030204" pitchFamily="18" charset="0"/>
                              </a:rPr>
                              <m:t>𝒖</m:t>
                            </m:r>
                          </m:e>
                        </m:d>
                        <m:r>
                          <a:rPr lang="en-US" altLang="zh-CN" sz="2000" b="1" i="0" smtClean="0">
                            <a:latin typeface="Cambria Math" panose="02040503050406030204" pitchFamily="18" charset="0"/>
                          </a:rPr>
                          <m:t>𝐈</m:t>
                        </m:r>
                      </m:e>
                    </m:d>
                    <m:r>
                      <a:rPr lang="en-US" altLang="zh-CN" sz="2000" b="0" i="1" smtClean="0">
                        <a:latin typeface="Cambria Math" panose="02040503050406030204" pitchFamily="18" charset="0"/>
                        <a:ea typeface="Cambria Math" panose="02040503050406030204" pitchFamily="18" charset="0"/>
                      </a:rPr>
                      <m:t>+</m:t>
                    </m:r>
                    <m:r>
                      <a:rPr lang="en-US" altLang="zh-CN" sz="2000" b="1" i="1" smtClean="0">
                        <a:latin typeface="Cambria Math" panose="02040503050406030204" pitchFamily="18" charset="0"/>
                        <a:ea typeface="Cambria Math" panose="02040503050406030204" pitchFamily="18" charset="0"/>
                      </a:rPr>
                      <m:t>𝑭</m:t>
                    </m:r>
                  </m:oMath>
                </a14:m>
                <a:r>
                  <a:rPr lang="en-US" altLang="zh-CN" sz="2000" b="1" dirty="0"/>
                  <a:t>     </a:t>
                </a:r>
                <a:r>
                  <a:rPr lang="en-US" altLang="zh-CN" sz="2000" b="1" dirty="0">
                    <a:latin typeface="Times New Roman" panose="02020603050405020304" pitchFamily="18" charset="0"/>
                    <a:cs typeface="Times New Roman" panose="02020603050405020304" pitchFamily="18" charset="0"/>
                  </a:rPr>
                  <a:t>(1)</a:t>
                </a:r>
                <a:endParaRPr lang="en-US" altLang="zh-CN" sz="2000" b="1" dirty="0">
                  <a:latin typeface="Times New Roman" panose="02020603050405020304" pitchFamily="18" charset="0"/>
                  <a:cs typeface="Times New Roman" panose="02020603050405020304" pitchFamily="18" charset="0"/>
                </a:endParaRPr>
              </a:p>
              <a:p>
                <a:pPr algn="just">
                  <a:spcBef>
                    <a:spcPts val="600"/>
                  </a:spcBef>
                  <a:spcAft>
                    <a:spcPts val="600"/>
                  </a:spcAft>
                </a:pPr>
                <a:r>
                  <a:rPr lang="en-US" altLang="zh-CN" sz="2000" dirty="0"/>
                  <a:t>                         </a:t>
                </a:r>
                <a14:m>
                  <m:oMath xmlns:m="http://schemas.openxmlformats.org/officeDocument/2006/math">
                    <m:f>
                      <m:fPr>
                        <m:ctrlPr>
                          <a:rPr lang="en-US" altLang="zh-CN" sz="2000" i="1">
                            <a:latin typeface="Cambria Math" panose="02040503050406030204" pitchFamily="18" charset="0"/>
                          </a:rPr>
                        </m:ctrlPr>
                      </m:fPr>
                      <m:num>
                        <m:r>
                          <a:rPr lang="zh-CN" altLang="en-US" sz="2000" i="1">
                            <a:latin typeface="Cambria Math" panose="02040503050406030204" pitchFamily="18" charset="0"/>
                          </a:rPr>
                          <m:t>𝜕</m:t>
                        </m:r>
                        <m:r>
                          <a:rPr lang="zh-CN" altLang="en-US" sz="2000" i="1" smtClean="0">
                            <a:latin typeface="Cambria Math" panose="02040503050406030204" pitchFamily="18" charset="0"/>
                          </a:rPr>
                          <m:t>𝜌</m:t>
                        </m:r>
                      </m:num>
                      <m:den>
                        <m:r>
                          <a:rPr lang="zh-CN" altLang="en-US" sz="2000" i="1">
                            <a:latin typeface="Cambria Math" panose="02040503050406030204" pitchFamily="18" charset="0"/>
                          </a:rPr>
                          <m:t>𝜕</m:t>
                        </m:r>
                        <m:r>
                          <a:rPr lang="en-US" altLang="zh-CN" sz="2000" i="1">
                            <a:latin typeface="Cambria Math" panose="02040503050406030204" pitchFamily="18" charset="0"/>
                          </a:rPr>
                          <m:t>𝑡</m:t>
                        </m:r>
                      </m:den>
                    </m:f>
                    <m:r>
                      <a:rPr lang="en-US" altLang="zh-CN" sz="2000" i="1">
                        <a:latin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m:t>
                    </m:r>
                    <m:d>
                      <m:dPr>
                        <m:ctrlPr>
                          <a:rPr lang="en-US" altLang="zh-CN" sz="2000" i="1" smtClean="0">
                            <a:latin typeface="Cambria Math" panose="02040503050406030204" pitchFamily="18" charset="0"/>
                            <a:ea typeface="Cambria Math" panose="02040503050406030204" pitchFamily="18" charset="0"/>
                          </a:rPr>
                        </m:ctrlPr>
                      </m:dPr>
                      <m:e>
                        <m:r>
                          <a:rPr lang="zh-CN" altLang="en-US" sz="2000" i="1" smtClean="0">
                            <a:latin typeface="Cambria Math" panose="02040503050406030204" pitchFamily="18" charset="0"/>
                            <a:ea typeface="Cambria Math" panose="02040503050406030204" pitchFamily="18" charset="0"/>
                          </a:rPr>
                          <m:t>𝜌</m:t>
                        </m:r>
                        <m:r>
                          <a:rPr lang="en-US" altLang="zh-CN" sz="2000" b="1" i="1" smtClean="0">
                            <a:latin typeface="Cambria Math" panose="02040503050406030204" pitchFamily="18" charset="0"/>
                            <a:ea typeface="Cambria Math" panose="02040503050406030204" pitchFamily="18" charset="0"/>
                          </a:rPr>
                          <m:t>𝒖</m:t>
                        </m:r>
                      </m:e>
                    </m:d>
                    <m:r>
                      <a:rPr lang="en-US" altLang="zh-CN" sz="2000" b="0" i="1" smtClean="0">
                        <a:latin typeface="Cambria Math" panose="02040503050406030204" pitchFamily="18" charset="0"/>
                        <a:ea typeface="Cambria Math" panose="02040503050406030204" pitchFamily="18" charset="0"/>
                      </a:rPr>
                      <m:t>=</m:t>
                    </m:r>
                    <m:r>
                      <a:rPr lang="en-US" altLang="zh-CN" sz="2000" b="0" i="1" smtClean="0">
                        <a:latin typeface="Cambria Math" panose="02040503050406030204" pitchFamily="18" charset="0"/>
                        <a:ea typeface="Cambria Math" panose="02040503050406030204" pitchFamily="18" charset="0"/>
                      </a:rPr>
                      <m:t>0</m:t>
                    </m:r>
                  </m:oMath>
                </a14:m>
                <a:r>
                  <a:rPr lang="en-US" altLang="zh-CN" sz="2000" b="1" dirty="0"/>
                  <a:t>                                                      </a:t>
                </a:r>
                <a:r>
                  <a:rPr lang="en-US" altLang="zh-CN" sz="2000" b="1" dirty="0">
                    <a:latin typeface="Times New Roman" panose="02020603050405020304" pitchFamily="18" charset="0"/>
                    <a:cs typeface="Times New Roman" panose="02020603050405020304" pitchFamily="18" charset="0"/>
                  </a:rPr>
                  <a:t>(2)</a:t>
                </a:r>
                <a:endParaRPr lang="en-US" altLang="zh-CN" sz="2000" b="1" dirty="0">
                  <a:latin typeface="Times New Roman" panose="02020603050405020304" pitchFamily="18" charset="0"/>
                  <a:cs typeface="Times New Roman" panose="02020603050405020304" pitchFamily="18" charset="0"/>
                </a:endParaRPr>
              </a:p>
              <a:p>
                <a:pPr algn="just"/>
                <a14:m>
                  <m:oMath xmlns:m="http://schemas.openxmlformats.org/officeDocument/2006/math">
                    <m:r>
                      <a:rPr lang="en-US" altLang="zh-CN" b="1" i="1">
                        <a:solidFill>
                          <a:srgbClr val="009200"/>
                        </a:solidFill>
                        <a:latin typeface="Cambria Math" panose="02040503050406030204" pitchFamily="18" charset="0"/>
                      </a:rPr>
                      <m:t>𝒖</m:t>
                    </m:r>
                  </m:oMath>
                </a14:m>
                <a:r>
                  <a:rPr lang="zh-CN" altLang="en-US" b="1" dirty="0">
                    <a:solidFill>
                      <a:srgbClr val="009200"/>
                    </a:solidFill>
                    <a:latin typeface="华文中宋" panose="02010600040101010101" pitchFamily="2" charset="-122"/>
                    <a:ea typeface="华文中宋" panose="02010600040101010101" pitchFamily="2" charset="-122"/>
                    <a:cs typeface="Times New Roman" panose="02020603050405020304" pitchFamily="18" charset="0"/>
                  </a:rPr>
                  <a:t>：流体流速，</a:t>
                </a:r>
                <a:r>
                  <a:rPr lang="en-US" altLang="zh-CN" b="1" dirty="0">
                    <a:solidFill>
                      <a:srgbClr val="009200"/>
                    </a:solidFill>
                    <a:latin typeface="华文中宋" panose="02010600040101010101" pitchFamily="2" charset="-122"/>
                    <a:ea typeface="华文中宋" panose="02010600040101010101" pitchFamily="2" charset="-122"/>
                  </a:rPr>
                  <a:t> </a:t>
                </a:r>
                <a14:m>
                  <m:oMath xmlns:m="http://schemas.openxmlformats.org/officeDocument/2006/math">
                    <m:r>
                      <a:rPr lang="en-US" altLang="zh-CN" b="1" i="1" smtClean="0">
                        <a:solidFill>
                          <a:srgbClr val="009200"/>
                        </a:solidFill>
                        <a:latin typeface="Cambria Math" panose="02040503050406030204" pitchFamily="18" charset="0"/>
                        <a:ea typeface="华文中宋" panose="02010600040101010101" pitchFamily="2" charset="-122"/>
                      </a:rPr>
                      <m:t>𝑷</m:t>
                    </m:r>
                  </m:oMath>
                </a14:m>
                <a:r>
                  <a:rPr lang="zh-CN" altLang="en-US" b="1" dirty="0">
                    <a:solidFill>
                      <a:srgbClr val="009200"/>
                    </a:solidFill>
                    <a:latin typeface="华文中宋" panose="02010600040101010101" pitchFamily="2" charset="-122"/>
                    <a:ea typeface="华文中宋" panose="02010600040101010101" pitchFamily="2" charset="-122"/>
                    <a:cs typeface="Times New Roman" panose="02020603050405020304" pitchFamily="18" charset="0"/>
                  </a:rPr>
                  <a:t>：流体压力，</a:t>
                </a:r>
                <a14:m>
                  <m:oMath xmlns:m="http://schemas.openxmlformats.org/officeDocument/2006/math">
                    <m:r>
                      <a:rPr lang="zh-CN" altLang="en-US" b="1" i="1">
                        <a:solidFill>
                          <a:srgbClr val="009200"/>
                        </a:solidFill>
                        <a:latin typeface="Cambria Math" panose="02040503050406030204" pitchFamily="18" charset="0"/>
                      </a:rPr>
                      <m:t>𝝆</m:t>
                    </m:r>
                  </m:oMath>
                </a14:m>
                <a:r>
                  <a:rPr lang="zh-CN" altLang="en-US" b="1" dirty="0">
                    <a:solidFill>
                      <a:srgbClr val="009200"/>
                    </a:solidFill>
                    <a:latin typeface="华文中宋" panose="02010600040101010101" pitchFamily="2" charset="-122"/>
                    <a:ea typeface="华文中宋" panose="02010600040101010101" pitchFamily="2" charset="-122"/>
                    <a:cs typeface="Times New Roman" panose="02020603050405020304" pitchFamily="18" charset="0"/>
                  </a:rPr>
                  <a:t>：流体密度，</a:t>
                </a:r>
                <a14:m>
                  <m:oMath xmlns:m="http://schemas.openxmlformats.org/officeDocument/2006/math">
                    <m:r>
                      <a:rPr lang="zh-CN" altLang="en-US" b="1" i="1">
                        <a:solidFill>
                          <a:srgbClr val="009200"/>
                        </a:solidFill>
                        <a:latin typeface="Cambria Math" panose="02040503050406030204" pitchFamily="18" charset="0"/>
                        <a:ea typeface="Cambria Math" panose="02040503050406030204" pitchFamily="18" charset="0"/>
                      </a:rPr>
                      <m:t>𝝁</m:t>
                    </m:r>
                  </m:oMath>
                </a14:m>
                <a:r>
                  <a:rPr lang="zh-CN" altLang="en-US" b="1" dirty="0">
                    <a:solidFill>
                      <a:srgbClr val="009200"/>
                    </a:solidFill>
                    <a:latin typeface="华文中宋" panose="02010600040101010101" pitchFamily="2" charset="-122"/>
                    <a:ea typeface="华文中宋" panose="02010600040101010101" pitchFamily="2" charset="-122"/>
                    <a:cs typeface="Times New Roman" panose="02020603050405020304" pitchFamily="18" charset="0"/>
                  </a:rPr>
                  <a:t>：流体动力粘度，</a:t>
                </a:r>
                <a:r>
                  <a:rPr lang="en-US" altLang="zh-CN" b="1" dirty="0">
                    <a:solidFill>
                      <a:srgbClr val="009200"/>
                    </a:solidFill>
                    <a:latin typeface="华文中宋" panose="02010600040101010101" pitchFamily="2" charset="-122"/>
                    <a:ea typeface="华文中宋" panose="02010600040101010101" pitchFamily="2" charset="-122"/>
                    <a:cs typeface="Times New Roman" panose="02020603050405020304" pitchFamily="18" charset="0"/>
                  </a:rPr>
                  <a:t>F</a:t>
                </a:r>
                <a:r>
                  <a:rPr lang="zh-CN" altLang="en-US" b="1" dirty="0">
                    <a:solidFill>
                      <a:srgbClr val="009200"/>
                    </a:solidFill>
                    <a:latin typeface="华文中宋" panose="02010600040101010101" pitchFamily="2" charset="-122"/>
                    <a:ea typeface="华文中宋" panose="02010600040101010101" pitchFamily="2" charset="-122"/>
                    <a:cs typeface="Times New Roman" panose="02020603050405020304" pitchFamily="18" charset="0"/>
                  </a:rPr>
                  <a:t>：作用在流体上的外力。</a:t>
                </a:r>
                <a:endParaRPr lang="en-US" altLang="zh-CN" b="1" dirty="0">
                  <a:solidFill>
                    <a:srgbClr val="009200"/>
                  </a:solidFill>
                  <a:latin typeface="华文中宋" panose="02010600040101010101" pitchFamily="2" charset="-122"/>
                  <a:ea typeface="华文中宋" panose="02010600040101010101" pitchFamily="2" charset="-122"/>
                  <a:cs typeface="Times New Roman" panose="02020603050405020304" pitchFamily="18" charset="0"/>
                </a:endParaRPr>
              </a:p>
            </p:txBody>
          </p:sp>
        </mc:Choice>
        <mc:Fallback>
          <p:sp>
            <p:nvSpPr>
              <p:cNvPr id="2" name="矩形 1"/>
              <p:cNvSpPr>
                <a:spLocks noRot="1" noChangeAspect="1" noMove="1" noResize="1" noEditPoints="1" noAdjustHandles="1" noChangeArrowheads="1" noChangeShapeType="1" noTextEdit="1"/>
              </p:cNvSpPr>
              <p:nvPr/>
            </p:nvSpPr>
            <p:spPr>
              <a:xfrm>
                <a:off x="138966" y="1758192"/>
                <a:ext cx="8892321" cy="1713418"/>
              </a:xfrm>
              <a:prstGeom prst="rect">
                <a:avLst/>
              </a:prstGeom>
              <a:blipFill rotWithShape="1">
                <a:blip r:embed="rId1"/>
                <a:stretch>
                  <a:fillRect l="-6" t="-30" r="4" b="4"/>
                </a:stretch>
              </a:blipFill>
              <a:ln>
                <a:noFill/>
              </a:ln>
            </p:spPr>
            <p:txBody>
              <a:bodyPr/>
              <a:lstStyle/>
              <a:p>
                <a:r>
                  <a:rPr lang="zh-CN" altLang="en-US">
                    <a:noFill/>
                  </a:rPr>
                  <a:t> </a:t>
                </a:r>
              </a:p>
            </p:txBody>
          </p:sp>
        </mc:Fallback>
      </mc:AlternateContent>
      <p:pic>
        <p:nvPicPr>
          <p:cNvPr id="7" name="图片 6"/>
          <p:cNvPicPr>
            <a:picLocks noChangeAspect="1"/>
          </p:cNvPicPr>
          <p:nvPr/>
        </p:nvPicPr>
        <p:blipFill>
          <a:blip r:embed="rId2"/>
          <a:stretch>
            <a:fillRect/>
          </a:stretch>
        </p:blipFill>
        <p:spPr>
          <a:xfrm>
            <a:off x="6948264" y="3791792"/>
            <a:ext cx="1728192" cy="1800200"/>
          </a:xfrm>
          <a:prstGeom prst="rect">
            <a:avLst/>
          </a:prstGeom>
        </p:spPr>
      </p:pic>
      <p:sp>
        <p:nvSpPr>
          <p:cNvPr id="8" name="文本框 7"/>
          <p:cNvSpPr txBox="1"/>
          <p:nvPr/>
        </p:nvSpPr>
        <p:spPr>
          <a:xfrm>
            <a:off x="3290216" y="3927724"/>
            <a:ext cx="3512698" cy="1938992"/>
          </a:xfrm>
          <a:prstGeom prst="rect">
            <a:avLst/>
          </a:prstGeom>
          <a:noFill/>
        </p:spPr>
        <p:txBody>
          <a:bodyPr wrap="square" rtlCol="0">
            <a:spAutoFit/>
          </a:bodyPr>
          <a:lstStyle/>
          <a:p>
            <a:pPr indent="457200" algn="just"/>
            <a:r>
              <a:rPr lang="zh-CN" altLang="en-US" sz="2000" b="1" dirty="0">
                <a:solidFill>
                  <a:srgbClr val="000066"/>
                </a:solidFill>
                <a:latin typeface="华文中宋" panose="02010600040101010101" pitchFamily="2" charset="-122"/>
                <a:ea typeface="华文中宋" panose="02010600040101010101" pitchFamily="2" charset="-122"/>
                <a:cs typeface="Times New Roman" panose="02020603050405020304" pitchFamily="18" charset="0"/>
              </a:rPr>
              <a:t>由于我们更关注流经圆柱体附近的气流，故在入口处设置流体的初速度沿高度方向呈抛物线分布，如右图所示。实验中还使用一个阶跃函数逐渐提升流入速度。</a:t>
            </a:r>
            <a:endParaRPr lang="zh-CN" altLang="en-US" sz="2000" b="1" dirty="0">
              <a:solidFill>
                <a:srgbClr val="000066"/>
              </a:solidFill>
              <a:latin typeface="华文中宋" panose="02010600040101010101" pitchFamily="2" charset="-122"/>
              <a:ea typeface="华文中宋" panose="02010600040101010101" pitchFamily="2" charset="-122"/>
              <a:cs typeface="Times New Roman" panose="02020603050405020304" pitchFamily="18" charset="0"/>
            </a:endParaRPr>
          </a:p>
        </p:txBody>
      </p:sp>
      <p:sp>
        <p:nvSpPr>
          <p:cNvPr id="9" name="文本框 8"/>
          <p:cNvSpPr txBox="1"/>
          <p:nvPr/>
        </p:nvSpPr>
        <p:spPr>
          <a:xfrm>
            <a:off x="7020272" y="5682050"/>
            <a:ext cx="1872208" cy="369332"/>
          </a:xfrm>
          <a:prstGeom prst="rect">
            <a:avLst/>
          </a:prstGeom>
          <a:solidFill>
            <a:schemeClr val="bg1"/>
          </a:solidFill>
        </p:spPr>
        <p:txBody>
          <a:bodyPr wrap="square" rtlCol="0">
            <a:spAutoFit/>
          </a:bodyPr>
          <a:lstStyle/>
          <a:p>
            <a:r>
              <a:rPr lang="zh-CN" altLang="en-US" b="1" dirty="0"/>
              <a:t>抛物线速度分布</a:t>
            </a:r>
            <a:endParaRPr lang="zh-CN" altLang="en-US" b="1" dirty="0"/>
          </a:p>
        </p:txBody>
      </p:sp>
      <p:sp>
        <p:nvSpPr>
          <p:cNvPr id="10" name="Rectangle 5"/>
          <p:cNvSpPr>
            <a:spLocks noChangeArrowheads="1"/>
          </p:cNvSpPr>
          <p:nvPr/>
        </p:nvSpPr>
        <p:spPr bwMode="auto">
          <a:xfrm>
            <a:off x="353359" y="63637"/>
            <a:ext cx="5179623" cy="1077218"/>
          </a:xfrm>
          <a:prstGeom prst="rect">
            <a:avLst/>
          </a:prstGeom>
          <a:noFill/>
          <a:ln w="9525" algn="ctr">
            <a:noFill/>
            <a:miter lim="800000"/>
          </a:ln>
          <a:effectLst/>
        </p:spPr>
        <p:txBody>
          <a:bodyPr wrap="none">
            <a:spAutoFit/>
          </a:bodyPr>
          <a:lstStyle/>
          <a:p>
            <a:r>
              <a:rPr lang="en-US" altLang="zh-CN" sz="3600" b="1" dirty="0">
                <a:ln w="0"/>
                <a:solidFill>
                  <a:srgbClr val="00000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3</a:t>
            </a:r>
            <a:r>
              <a:rPr lang="zh-CN" altLang="en-US" sz="3600" b="1" dirty="0">
                <a:ln w="0"/>
                <a:solidFill>
                  <a:srgbClr val="00000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  实验方法</a:t>
            </a:r>
            <a:r>
              <a:rPr lang="en-US" altLang="zh-CN" sz="3200" b="1" dirty="0">
                <a:solidFill>
                  <a:srgbClr val="FF0000"/>
                </a:solidFill>
                <a:latin typeface="华文中宋" panose="02010600040101010101" pitchFamily="2" charset="-122"/>
                <a:ea typeface="华文中宋" panose="02010600040101010101" pitchFamily="2" charset="-122"/>
              </a:rPr>
              <a:t>/</a:t>
            </a:r>
            <a:r>
              <a:rPr kumimoji="1" lang="en-US" altLang="zh-CN" sz="2800" b="1" dirty="0">
                <a:ln w="0"/>
                <a:solidFill>
                  <a:srgbClr val="C0000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3.1</a:t>
            </a:r>
            <a:r>
              <a:rPr kumimoji="1" lang="zh-CN" altLang="en-US" sz="2800" b="1" dirty="0">
                <a:ln w="0"/>
                <a:solidFill>
                  <a:srgbClr val="C0000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模型与参数</a:t>
            </a:r>
            <a:endParaRPr kumimoji="1" lang="zh-CN" altLang="en-US" sz="2800" b="1" dirty="0">
              <a:ln w="0"/>
              <a:solidFill>
                <a:srgbClr val="C0000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a:p>
            <a:endParaRPr kumimoji="1" lang="zh-CN" altLang="en-US" sz="2800" b="1" dirty="0">
              <a:ln w="0"/>
              <a:solidFill>
                <a:srgbClr val="C0000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p:txBody>
      </p:sp>
      <p:sp>
        <p:nvSpPr>
          <p:cNvPr id="3" name="矩形 2"/>
          <p:cNvSpPr/>
          <p:nvPr/>
        </p:nvSpPr>
        <p:spPr>
          <a:xfrm>
            <a:off x="540831" y="1134859"/>
            <a:ext cx="8666121" cy="707886"/>
          </a:xfrm>
          <a:prstGeom prst="rect">
            <a:avLst/>
          </a:prstGeom>
        </p:spPr>
        <p:txBody>
          <a:bodyPr wrap="square">
            <a:spAutoFit/>
          </a:bodyPr>
          <a:lstStyle/>
          <a:p>
            <a:pPr indent="457200"/>
            <a:r>
              <a:rPr kumimoji="1" lang="zh-CN" altLang="en-US" sz="2000" b="1" dirty="0">
                <a:solidFill>
                  <a:srgbClr val="000066"/>
                </a:solidFill>
                <a:latin typeface="Times New Roman" panose="02020603050405020304" pitchFamily="18" charset="0"/>
                <a:ea typeface="华文中宋" panose="02010600040101010101" pitchFamily="2" charset="-122"/>
              </a:rPr>
              <a:t>实验中圆柱是固体，流体假设是不可压缩的。需要考虑的耦合为流体</a:t>
            </a:r>
            <a:r>
              <a:rPr kumimoji="1" lang="en-US" altLang="zh-CN" sz="2000" b="1" dirty="0">
                <a:solidFill>
                  <a:srgbClr val="000066"/>
                </a:solidFill>
                <a:latin typeface="Times New Roman" panose="02020603050405020304" pitchFamily="18" charset="0"/>
                <a:ea typeface="华文中宋" panose="02010600040101010101" pitchFamily="2" charset="-122"/>
              </a:rPr>
              <a:t>-</a:t>
            </a:r>
            <a:r>
              <a:rPr kumimoji="1" lang="zh-CN" altLang="en-US" sz="2000" b="1" dirty="0">
                <a:solidFill>
                  <a:srgbClr val="000066"/>
                </a:solidFill>
                <a:latin typeface="Times New Roman" panose="02020603050405020304" pitchFamily="18" charset="0"/>
                <a:ea typeface="华文中宋" panose="02010600040101010101" pitchFamily="2" charset="-122"/>
              </a:rPr>
              <a:t>固体耦合，求解的方程是</a:t>
            </a:r>
            <a:endParaRPr kumimoji="1" lang="en-US" altLang="zh-CN" sz="2000" b="1" dirty="0">
              <a:solidFill>
                <a:srgbClr val="000066"/>
              </a:solidFill>
              <a:latin typeface="Times New Roman" panose="02020603050405020304" pitchFamily="18" charset="0"/>
              <a:ea typeface="华文中宋" panose="02010600040101010101" pitchFamily="2" charset="-122"/>
            </a:endParaRPr>
          </a:p>
        </p:txBody>
      </p:sp>
      <p:pic>
        <p:nvPicPr>
          <p:cNvPr id="5" name="图片 4"/>
          <p:cNvPicPr>
            <a:picLocks noChangeAspect="1"/>
          </p:cNvPicPr>
          <p:nvPr/>
        </p:nvPicPr>
        <p:blipFill>
          <a:blip r:embed="rId3"/>
          <a:stretch>
            <a:fillRect/>
          </a:stretch>
        </p:blipFill>
        <p:spPr>
          <a:xfrm>
            <a:off x="365698" y="3791792"/>
            <a:ext cx="3000375" cy="2124075"/>
          </a:xfrm>
          <a:prstGeom prst="rect">
            <a:avLst/>
          </a:prstGeom>
        </p:spPr>
      </p:pic>
      <p:sp>
        <p:nvSpPr>
          <p:cNvPr id="6" name="矩形 5"/>
          <p:cNvSpPr/>
          <p:nvPr/>
        </p:nvSpPr>
        <p:spPr>
          <a:xfrm>
            <a:off x="138966" y="690442"/>
            <a:ext cx="4903907" cy="461665"/>
          </a:xfrm>
          <a:prstGeom prst="rect">
            <a:avLst/>
          </a:prstGeom>
        </p:spPr>
        <p:txBody>
          <a:bodyPr wrap="none">
            <a:spAutoFit/>
          </a:bodyPr>
          <a:lstStyle/>
          <a:p>
            <a:r>
              <a:rPr kumimoji="1" lang="zh-CN" altLang="en-US" sz="2400" b="1" dirty="0">
                <a:ln w="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纳维</a:t>
            </a:r>
            <a:r>
              <a:rPr kumimoji="1" lang="en-US" altLang="zh-CN" sz="2400" b="1" dirty="0">
                <a:ln w="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a:t>
            </a:r>
            <a:r>
              <a:rPr kumimoji="1" lang="zh-CN" altLang="en-US" sz="2400" b="1" dirty="0">
                <a:ln w="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斯托克斯方程、质量守恒方程</a:t>
            </a:r>
            <a:endParaRPr lang="zh-CN" altLang="en-US" sz="2400" b="1" dirty="0">
              <a:ln w="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p:txBody>
      </p:sp>
      <p:sp>
        <p:nvSpPr>
          <p:cNvPr id="11" name="矩形 10"/>
          <p:cNvSpPr/>
          <p:nvPr/>
        </p:nvSpPr>
        <p:spPr>
          <a:xfrm>
            <a:off x="353359" y="3471610"/>
            <a:ext cx="9018160" cy="369332"/>
          </a:xfrm>
          <a:prstGeom prst="rect">
            <a:avLst/>
          </a:prstGeom>
        </p:spPr>
        <p:txBody>
          <a:bodyPr wrap="square">
            <a:spAutoFit/>
          </a:bodyPr>
          <a:lstStyle/>
          <a:p>
            <a:pPr algn="just"/>
            <a:r>
              <a:rPr lang="zh-CN" altLang="en-US" b="1" dirty="0">
                <a:ln w="0"/>
                <a:solidFill>
                  <a:srgbClr val="002060"/>
                </a:solidFill>
                <a:effectLst>
                  <a:outerShdw blurRad="38100" dist="19050" dir="2700000" algn="tl" rotWithShape="0">
                    <a:schemeClr val="dk1">
                      <a:alpha val="40000"/>
                    </a:schemeClr>
                  </a:outerShdw>
                </a:effectLst>
                <a:latin typeface="华文中宋" panose="02010600040101010101" pitchFamily="2" charset="-122"/>
                <a:ea typeface="华文中宋" panose="02010600040101010101" pitchFamily="2" charset="-122"/>
                <a:cs typeface="Times New Roman" panose="02020603050405020304" pitchFamily="18" charset="0"/>
              </a:rPr>
              <a:t>这个方程比较复杂，但</a:t>
            </a:r>
            <a:r>
              <a:rPr lang="en-US" altLang="zh-CN" b="1" dirty="0">
                <a:ln w="0"/>
                <a:solidFill>
                  <a:srgbClr val="002060"/>
                </a:solidFill>
                <a:effectLst>
                  <a:outerShdw blurRad="38100" dist="19050" dir="2700000" algn="tl" rotWithShape="0">
                    <a:schemeClr val="dk1">
                      <a:alpha val="40000"/>
                    </a:schemeClr>
                  </a:outerShdw>
                </a:effectLst>
                <a:latin typeface="华文中宋" panose="02010600040101010101" pitchFamily="2" charset="-122"/>
                <a:ea typeface="华文中宋" panose="02010600040101010101" pitchFamily="2" charset="-122"/>
                <a:cs typeface="Times New Roman" panose="02020603050405020304" pitchFamily="18" charset="0"/>
              </a:rPr>
              <a:t>COMSOL</a:t>
            </a:r>
            <a:r>
              <a:rPr lang="zh-CN" altLang="en-US" b="1" dirty="0">
                <a:ln w="0"/>
                <a:solidFill>
                  <a:srgbClr val="002060"/>
                </a:solidFill>
                <a:effectLst>
                  <a:outerShdw blurRad="38100" dist="19050" dir="2700000" algn="tl" rotWithShape="0">
                    <a:schemeClr val="dk1">
                      <a:alpha val="40000"/>
                    </a:schemeClr>
                  </a:outerShdw>
                </a:effectLst>
                <a:latin typeface="华文中宋" panose="02010600040101010101" pitchFamily="2" charset="-122"/>
                <a:ea typeface="华文中宋" panose="02010600040101010101" pitchFamily="2" charset="-122"/>
                <a:cs typeface="Times New Roman" panose="02020603050405020304" pitchFamily="18" charset="0"/>
              </a:rPr>
              <a:t>自带的通用求解器可以直接求解。</a:t>
            </a:r>
            <a:endParaRPr lang="en-US" altLang="zh-CN" b="1" dirty="0">
              <a:ln w="0"/>
              <a:solidFill>
                <a:srgbClr val="002060"/>
              </a:solidFill>
              <a:effectLst>
                <a:outerShdw blurRad="38100" dist="19050" dir="2700000" algn="tl" rotWithShape="0">
                  <a:schemeClr val="dk1">
                    <a:alpha val="40000"/>
                  </a:schemeClr>
                </a:outerShdw>
              </a:effectLst>
              <a:latin typeface="华文中宋" panose="02010600040101010101" pitchFamily="2" charset="-122"/>
              <a:ea typeface="华文中宋" panose="02010600040101010101" pitchFamily="2" charset="-122"/>
              <a:cs typeface="Times New Roman" panose="02020603050405020304" pitchFamily="18" charset="0"/>
            </a:endParaRPr>
          </a:p>
        </p:txBody>
      </p:sp>
    </p:spTree>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矩形 1"/>
              <p:cNvSpPr/>
              <p:nvPr/>
            </p:nvSpPr>
            <p:spPr>
              <a:xfrm>
                <a:off x="414962" y="779262"/>
                <a:ext cx="7991437" cy="1200329"/>
              </a:xfrm>
              <a:prstGeom prst="rect">
                <a:avLst/>
              </a:prstGeom>
            </p:spPr>
            <p:txBody>
              <a:bodyPr wrap="square">
                <a:spAutoFit/>
              </a:bodyPr>
              <a:lstStyle/>
              <a:p>
                <a:pPr indent="457200" algn="just"/>
                <a:r>
                  <a:rPr kumimoji="1" lang="zh-CN" altLang="en-US" sz="2400" b="1" dirty="0">
                    <a:solidFill>
                      <a:srgbClr val="000066"/>
                    </a:solidFill>
                    <a:latin typeface="Times New Roman" panose="02020603050405020304" pitchFamily="18" charset="0"/>
                    <a:ea typeface="华文中宋" panose="02010600040101010101" pitchFamily="2" charset="-122"/>
                    <a:cs typeface="Times New Roman" panose="02020603050405020304" pitchFamily="18" charset="0"/>
                  </a:rPr>
                  <a:t>流体的速度随时间在变化，所以求解时选择“瞬态”。圆柱体在流体中的受力可投影为水平方向的曳力（</a:t>
                </a:r>
                <a14:m>
                  <m:oMath xmlns:m="http://schemas.openxmlformats.org/officeDocument/2006/math">
                    <m:sSub>
                      <m:sSubPr>
                        <m:ctrlPr>
                          <a:rPr lang="en-US" altLang="zh-CN" sz="2400" b="1" i="1">
                            <a:solidFill>
                              <a:srgbClr val="000066"/>
                            </a:solidFill>
                            <a:latin typeface="Cambria Math" panose="02040503050406030204" pitchFamily="18" charset="0"/>
                            <a:ea typeface="华文中宋" panose="02010600040101010101" pitchFamily="2" charset="-122"/>
                            <a:cs typeface="Times New Roman" panose="02020603050405020304" pitchFamily="18" charset="0"/>
                          </a:rPr>
                        </m:ctrlPr>
                      </m:sSubPr>
                      <m:e>
                        <m:r>
                          <a:rPr lang="en-US" altLang="zh-CN" sz="2400" b="1" i="1">
                            <a:solidFill>
                              <a:srgbClr val="000066"/>
                            </a:solidFill>
                            <a:latin typeface="Cambria Math" panose="02040503050406030204" pitchFamily="18" charset="0"/>
                            <a:ea typeface="华文中宋" panose="02010600040101010101" pitchFamily="2" charset="-122"/>
                            <a:cs typeface="Times New Roman" panose="02020603050405020304" pitchFamily="18" charset="0"/>
                          </a:rPr>
                          <m:t>𝑭</m:t>
                        </m:r>
                      </m:e>
                      <m:sub>
                        <m:r>
                          <a:rPr lang="en-US" altLang="zh-CN" sz="2400" b="1" i="1" smtClean="0">
                            <a:solidFill>
                              <a:srgbClr val="000066"/>
                            </a:solidFill>
                            <a:latin typeface="Cambria Math" panose="02040503050406030204" pitchFamily="18" charset="0"/>
                            <a:ea typeface="华文中宋" panose="02010600040101010101" pitchFamily="2" charset="-122"/>
                            <a:cs typeface="Times New Roman" panose="02020603050405020304" pitchFamily="18" charset="0"/>
                          </a:rPr>
                          <m:t>𝑫</m:t>
                        </m:r>
                      </m:sub>
                    </m:sSub>
                  </m:oMath>
                </a14:m>
                <a:r>
                  <a:rPr kumimoji="1" lang="zh-CN" altLang="en-US" sz="2400" b="1" dirty="0">
                    <a:solidFill>
                      <a:srgbClr val="000066"/>
                    </a:solidFill>
                    <a:latin typeface="Times New Roman" panose="02020603050405020304" pitchFamily="18" charset="0"/>
                    <a:ea typeface="华文中宋" panose="02010600040101010101" pitchFamily="2" charset="-122"/>
                    <a:cs typeface="Times New Roman" panose="02020603050405020304" pitchFamily="18" charset="0"/>
                  </a:rPr>
                  <a:t>）和竖直方向的升力（</a:t>
                </a:r>
                <a14:m>
                  <m:oMath xmlns:m="http://schemas.openxmlformats.org/officeDocument/2006/math">
                    <m:sSub>
                      <m:sSubPr>
                        <m:ctrlPr>
                          <a:rPr lang="en-US" altLang="zh-CN" sz="2400" b="1" i="1">
                            <a:solidFill>
                              <a:srgbClr val="000066"/>
                            </a:solidFill>
                            <a:latin typeface="Cambria Math" panose="02040503050406030204" pitchFamily="18" charset="0"/>
                            <a:ea typeface="华文中宋" panose="02010600040101010101" pitchFamily="2" charset="-122"/>
                            <a:cs typeface="Times New Roman" panose="02020603050405020304" pitchFamily="18" charset="0"/>
                          </a:rPr>
                        </m:ctrlPr>
                      </m:sSubPr>
                      <m:e>
                        <m:r>
                          <a:rPr lang="en-US" altLang="zh-CN" sz="2400" b="1" i="1">
                            <a:solidFill>
                              <a:srgbClr val="000066"/>
                            </a:solidFill>
                            <a:latin typeface="Cambria Math" panose="02040503050406030204" pitchFamily="18" charset="0"/>
                            <a:ea typeface="华文中宋" panose="02010600040101010101" pitchFamily="2" charset="-122"/>
                            <a:cs typeface="Times New Roman" panose="02020603050405020304" pitchFamily="18" charset="0"/>
                          </a:rPr>
                          <m:t>𝑭</m:t>
                        </m:r>
                      </m:e>
                      <m:sub>
                        <m:r>
                          <a:rPr lang="en-US" altLang="zh-CN" sz="2400" b="1" i="1">
                            <a:solidFill>
                              <a:srgbClr val="000066"/>
                            </a:solidFill>
                            <a:latin typeface="Cambria Math" panose="02040503050406030204" pitchFamily="18" charset="0"/>
                            <a:ea typeface="华文中宋" panose="02010600040101010101" pitchFamily="2" charset="-122"/>
                            <a:cs typeface="Times New Roman" panose="02020603050405020304" pitchFamily="18" charset="0"/>
                          </a:rPr>
                          <m:t>𝑳</m:t>
                        </m:r>
                      </m:sub>
                    </m:sSub>
                  </m:oMath>
                </a14:m>
                <a:r>
                  <a:rPr kumimoji="1" lang="zh-CN" altLang="en-US" sz="2400" b="1" dirty="0">
                    <a:solidFill>
                      <a:srgbClr val="000066"/>
                    </a:solidFill>
                    <a:latin typeface="Times New Roman" panose="02020603050405020304" pitchFamily="18" charset="0"/>
                    <a:ea typeface="华文中宋" panose="02010600040101010101" pitchFamily="2" charset="-122"/>
                    <a:cs typeface="Times New Roman" panose="02020603050405020304" pitchFamily="18" charset="0"/>
                  </a:rPr>
                  <a:t>），如图所示。</a:t>
                </a:r>
                <a:endParaRPr lang="en-US" altLang="zh-CN" sz="2400" b="1" dirty="0">
                  <a:solidFill>
                    <a:srgbClr val="000066"/>
                  </a:solidFill>
                  <a:latin typeface="华文中宋" panose="02010600040101010101" pitchFamily="2" charset="-122"/>
                  <a:ea typeface="华文中宋" panose="02010600040101010101" pitchFamily="2" charset="-122"/>
                  <a:cs typeface="Times New Roman" panose="02020603050405020304" pitchFamily="18" charset="0"/>
                </a:endParaRPr>
              </a:p>
            </p:txBody>
          </p:sp>
        </mc:Choice>
        <mc:Fallback>
          <p:sp>
            <p:nvSpPr>
              <p:cNvPr id="2" name="矩形 1"/>
              <p:cNvSpPr>
                <a:spLocks noRot="1" noChangeAspect="1" noMove="1" noResize="1" noEditPoints="1" noAdjustHandles="1" noChangeArrowheads="1" noChangeShapeType="1" noTextEdit="1"/>
              </p:cNvSpPr>
              <p:nvPr/>
            </p:nvSpPr>
            <p:spPr>
              <a:xfrm>
                <a:off x="414962" y="779262"/>
                <a:ext cx="7991437" cy="1200329"/>
              </a:xfrm>
              <a:prstGeom prst="rect">
                <a:avLst/>
              </a:prstGeom>
              <a:blipFill rotWithShape="1">
                <a:blip r:embed="rId1"/>
                <a:stretch>
                  <a:fillRect l="-4" t="-10" r="3" b="25"/>
                </a:stretch>
              </a:blipFill>
            </p:spPr>
            <p:txBody>
              <a:bodyPr/>
              <a:lstStyle/>
              <a:p>
                <a:r>
                  <a:rPr lang="zh-CN" altLang="en-US">
                    <a:noFill/>
                  </a:rPr>
                  <a:t> </a:t>
                </a:r>
              </a:p>
            </p:txBody>
          </p:sp>
        </mc:Fallback>
      </mc:AlternateContent>
      <p:grpSp>
        <p:nvGrpSpPr>
          <p:cNvPr id="5" name="组合 4"/>
          <p:cNvGrpSpPr/>
          <p:nvPr/>
        </p:nvGrpSpPr>
        <p:grpSpPr>
          <a:xfrm>
            <a:off x="2527176" y="1979591"/>
            <a:ext cx="4896544" cy="1696280"/>
            <a:chOff x="2010801" y="1538528"/>
            <a:chExt cx="4896544" cy="1696280"/>
          </a:xfrm>
        </p:grpSpPr>
        <p:pic>
          <p:nvPicPr>
            <p:cNvPr id="14" name="图片 13"/>
            <p:cNvPicPr>
              <a:picLocks noChangeAspect="1"/>
            </p:cNvPicPr>
            <p:nvPr/>
          </p:nvPicPr>
          <p:blipFill>
            <a:blip r:embed="rId2"/>
            <a:stretch>
              <a:fillRect/>
            </a:stretch>
          </p:blipFill>
          <p:spPr>
            <a:xfrm>
              <a:off x="2010801" y="2200067"/>
              <a:ext cx="4896544" cy="1034741"/>
            </a:xfrm>
            <a:prstGeom prst="rect">
              <a:avLst/>
            </a:prstGeom>
          </p:spPr>
        </p:pic>
        <p:cxnSp>
          <p:nvCxnSpPr>
            <p:cNvPr id="12" name="直接箭头连接符 11"/>
            <p:cNvCxnSpPr/>
            <p:nvPr/>
          </p:nvCxnSpPr>
          <p:spPr>
            <a:xfrm flipV="1">
              <a:off x="2489164" y="2018758"/>
              <a:ext cx="0" cy="720000"/>
            </a:xfrm>
            <a:prstGeom prst="straightConnector1">
              <a:avLst/>
            </a:prstGeom>
            <a:ln w="38100">
              <a:solidFill>
                <a:srgbClr val="000066"/>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3" name="文本框 12"/>
                <p:cNvSpPr txBox="1"/>
                <p:nvPr/>
              </p:nvSpPr>
              <p:spPr>
                <a:xfrm>
                  <a:off x="2299004" y="1538528"/>
                  <a:ext cx="1677820" cy="430887"/>
                </a:xfrm>
                <a:prstGeom prst="rect">
                  <a:avLst/>
                </a:prstGeom>
                <a:noFill/>
                <a:ln>
                  <a:solidFill>
                    <a:srgbClr val="000066"/>
                  </a:solidFill>
                </a:ln>
              </p:spPr>
              <p:txBody>
                <a:bodyPr wrap="square" rtlCol="0">
                  <a:spAutoFit/>
                </a:bodyPr>
                <a:lstStyle/>
                <a:p>
                  <a14:m>
                    <m:oMath xmlns:m="http://schemas.openxmlformats.org/officeDocument/2006/math">
                      <m:sSub>
                        <m:sSubPr>
                          <m:ctrlPr>
                            <a:rPr lang="en-US" altLang="zh-CN" sz="2200" b="1" i="1" smtClean="0">
                              <a:solidFill>
                                <a:srgbClr val="000066"/>
                              </a:solidFill>
                              <a:latin typeface="Cambria Math" panose="02040503050406030204" pitchFamily="18" charset="0"/>
                              <a:ea typeface="华文中宋" panose="02010600040101010101" pitchFamily="2" charset="-122"/>
                              <a:cs typeface="Times New Roman" panose="02020603050405020304" pitchFamily="18" charset="0"/>
                            </a:rPr>
                          </m:ctrlPr>
                        </m:sSubPr>
                        <m:e>
                          <m:r>
                            <a:rPr lang="en-US" altLang="zh-CN" sz="2200" b="1" i="1" smtClean="0">
                              <a:solidFill>
                                <a:srgbClr val="000066"/>
                              </a:solidFill>
                              <a:latin typeface="Cambria Math" panose="02040503050406030204" pitchFamily="18" charset="0"/>
                              <a:ea typeface="华文中宋" panose="02010600040101010101" pitchFamily="2" charset="-122"/>
                              <a:cs typeface="Times New Roman" panose="02020603050405020304" pitchFamily="18" charset="0"/>
                            </a:rPr>
                            <m:t>𝑭</m:t>
                          </m:r>
                        </m:e>
                        <m:sub>
                          <m:r>
                            <a:rPr lang="en-US" altLang="zh-CN" sz="2200" b="1" i="1" smtClean="0">
                              <a:solidFill>
                                <a:srgbClr val="000066"/>
                              </a:solidFill>
                              <a:latin typeface="Cambria Math" panose="02040503050406030204" pitchFamily="18" charset="0"/>
                              <a:ea typeface="华文中宋" panose="02010600040101010101" pitchFamily="2" charset="-122"/>
                              <a:cs typeface="Times New Roman" panose="02020603050405020304" pitchFamily="18" charset="0"/>
                            </a:rPr>
                            <m:t>𝑳</m:t>
                          </m:r>
                        </m:sub>
                      </m:sSub>
                    </m:oMath>
                  </a14:m>
                  <a:r>
                    <a:rPr lang="zh-CN" altLang="en-US" sz="2200" b="1" dirty="0">
                      <a:solidFill>
                        <a:srgbClr val="000066"/>
                      </a:solidFill>
                      <a:latin typeface="华文中宋" panose="02010600040101010101" pitchFamily="2" charset="-122"/>
                      <a:ea typeface="华文中宋" panose="02010600040101010101" pitchFamily="2" charset="-122"/>
                      <a:cs typeface="Times New Roman" panose="02020603050405020304" pitchFamily="18" charset="0"/>
                    </a:rPr>
                    <a:t>（升力）</a:t>
                  </a:r>
                  <a:endParaRPr lang="zh-CN" altLang="en-US" sz="2200" b="1" dirty="0">
                    <a:solidFill>
                      <a:srgbClr val="000066"/>
                    </a:solidFill>
                    <a:latin typeface="华文中宋" panose="02010600040101010101" pitchFamily="2" charset="-122"/>
                    <a:ea typeface="华文中宋" panose="02010600040101010101" pitchFamily="2" charset="-122"/>
                    <a:cs typeface="Times New Roman" panose="02020603050405020304" pitchFamily="18" charset="0"/>
                  </a:endParaRPr>
                </a:p>
              </p:txBody>
            </p:sp>
          </mc:Choice>
          <mc:Fallback>
            <p:sp>
              <p:nvSpPr>
                <p:cNvPr id="13" name="文本框 12"/>
                <p:cNvSpPr txBox="1">
                  <a:spLocks noRot="1" noChangeAspect="1" noMove="1" noResize="1" noEditPoints="1" noAdjustHandles="1" noChangeArrowheads="1" noChangeShapeType="1" noTextEdit="1"/>
                </p:cNvSpPr>
                <p:nvPr/>
              </p:nvSpPr>
              <p:spPr>
                <a:xfrm>
                  <a:off x="2299004" y="1538528"/>
                  <a:ext cx="1677820" cy="430887"/>
                </a:xfrm>
                <a:prstGeom prst="rect">
                  <a:avLst/>
                </a:prstGeom>
                <a:blipFill rotWithShape="1">
                  <a:blip r:embed="rId3"/>
                </a:blipFill>
                <a:ln>
                  <a:solidFill>
                    <a:srgbClr val="000066"/>
                  </a:solidFill>
                </a:ln>
              </p:spPr>
              <p:txBody>
                <a:bodyPr/>
                <a:lstStyle/>
                <a:p>
                  <a:r>
                    <a:rPr lang="zh-CN" altLang="en-US">
                      <a:noFill/>
                    </a:rPr>
                    <a:t> </a:t>
                  </a:r>
                </a:p>
              </p:txBody>
            </p:sp>
          </mc:Fallback>
        </mc:AlternateContent>
        <p:cxnSp>
          <p:nvCxnSpPr>
            <p:cNvPr id="29" name="直接箭头连接符 28"/>
            <p:cNvCxnSpPr/>
            <p:nvPr/>
          </p:nvCxnSpPr>
          <p:spPr>
            <a:xfrm rot="5400000" flipV="1">
              <a:off x="2843721" y="2369641"/>
              <a:ext cx="0" cy="720000"/>
            </a:xfrm>
            <a:prstGeom prst="straightConnector1">
              <a:avLst/>
            </a:prstGeom>
            <a:ln w="38100">
              <a:solidFill>
                <a:srgbClr val="000066"/>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0" name="文本框 29"/>
                <p:cNvSpPr txBox="1"/>
                <p:nvPr/>
              </p:nvSpPr>
              <p:spPr>
                <a:xfrm>
                  <a:off x="3309421" y="2429485"/>
                  <a:ext cx="1677820" cy="430887"/>
                </a:xfrm>
                <a:prstGeom prst="rect">
                  <a:avLst/>
                </a:prstGeom>
                <a:solidFill>
                  <a:schemeClr val="bg1"/>
                </a:solidFill>
                <a:ln>
                  <a:solidFill>
                    <a:srgbClr val="000066"/>
                  </a:solidFill>
                </a:ln>
              </p:spPr>
              <p:txBody>
                <a:bodyPr wrap="square" rtlCol="0">
                  <a:spAutoFit/>
                </a:bodyPr>
                <a:lstStyle/>
                <a:p>
                  <a14:m>
                    <m:oMath xmlns:m="http://schemas.openxmlformats.org/officeDocument/2006/math">
                      <m:sSub>
                        <m:sSubPr>
                          <m:ctrlPr>
                            <a:rPr lang="en-US" altLang="zh-CN" sz="2200" b="1" i="1" smtClean="0">
                              <a:solidFill>
                                <a:srgbClr val="000066"/>
                              </a:solidFill>
                              <a:latin typeface="Cambria Math" panose="02040503050406030204" pitchFamily="18" charset="0"/>
                              <a:ea typeface="华文中宋" panose="02010600040101010101" pitchFamily="2" charset="-122"/>
                              <a:cs typeface="Times New Roman" panose="02020603050405020304" pitchFamily="18" charset="0"/>
                            </a:rPr>
                          </m:ctrlPr>
                        </m:sSubPr>
                        <m:e>
                          <m:r>
                            <a:rPr lang="en-US" altLang="zh-CN" sz="2200" b="1" i="1" smtClean="0">
                              <a:solidFill>
                                <a:srgbClr val="000066"/>
                              </a:solidFill>
                              <a:latin typeface="Cambria Math" panose="02040503050406030204" pitchFamily="18" charset="0"/>
                              <a:ea typeface="华文中宋" panose="02010600040101010101" pitchFamily="2" charset="-122"/>
                              <a:cs typeface="Times New Roman" panose="02020603050405020304" pitchFamily="18" charset="0"/>
                            </a:rPr>
                            <m:t>𝑭</m:t>
                          </m:r>
                        </m:e>
                        <m:sub>
                          <m:r>
                            <a:rPr lang="en-US" altLang="zh-CN" sz="2200" b="1" i="1" smtClean="0">
                              <a:solidFill>
                                <a:srgbClr val="000066"/>
                              </a:solidFill>
                              <a:latin typeface="Cambria Math" panose="02040503050406030204" pitchFamily="18" charset="0"/>
                              <a:ea typeface="华文中宋" panose="02010600040101010101" pitchFamily="2" charset="-122"/>
                              <a:cs typeface="Times New Roman" panose="02020603050405020304" pitchFamily="18" charset="0"/>
                            </a:rPr>
                            <m:t>𝑳</m:t>
                          </m:r>
                        </m:sub>
                      </m:sSub>
                    </m:oMath>
                  </a14:m>
                  <a:r>
                    <a:rPr lang="zh-CN" altLang="en-US" sz="2200" b="1" dirty="0">
                      <a:solidFill>
                        <a:srgbClr val="000066"/>
                      </a:solidFill>
                      <a:latin typeface="华文中宋" panose="02010600040101010101" pitchFamily="2" charset="-122"/>
                      <a:ea typeface="华文中宋" panose="02010600040101010101" pitchFamily="2" charset="-122"/>
                      <a:cs typeface="Times New Roman" panose="02020603050405020304" pitchFamily="18" charset="0"/>
                    </a:rPr>
                    <a:t>（曳力）</a:t>
                  </a:r>
                  <a:endParaRPr lang="zh-CN" altLang="en-US" sz="2200" b="1" dirty="0">
                    <a:solidFill>
                      <a:srgbClr val="000066"/>
                    </a:solidFill>
                    <a:latin typeface="华文中宋" panose="02010600040101010101" pitchFamily="2" charset="-122"/>
                    <a:ea typeface="华文中宋" panose="02010600040101010101" pitchFamily="2" charset="-122"/>
                    <a:cs typeface="Times New Roman" panose="02020603050405020304" pitchFamily="18" charset="0"/>
                  </a:endParaRPr>
                </a:p>
              </p:txBody>
            </p:sp>
          </mc:Choice>
          <mc:Fallback>
            <p:sp>
              <p:nvSpPr>
                <p:cNvPr id="30" name="文本框 29"/>
                <p:cNvSpPr txBox="1">
                  <a:spLocks noRot="1" noChangeAspect="1" noMove="1" noResize="1" noEditPoints="1" noAdjustHandles="1" noChangeArrowheads="1" noChangeShapeType="1" noTextEdit="1"/>
                </p:cNvSpPr>
                <p:nvPr/>
              </p:nvSpPr>
              <p:spPr>
                <a:xfrm>
                  <a:off x="3309421" y="2429485"/>
                  <a:ext cx="1677820" cy="430887"/>
                </a:xfrm>
                <a:prstGeom prst="rect">
                  <a:avLst/>
                </a:prstGeom>
                <a:blipFill rotWithShape="1">
                  <a:blip r:embed="rId4"/>
                </a:blipFill>
                <a:ln>
                  <a:solidFill>
                    <a:srgbClr val="000066"/>
                  </a:solidFill>
                </a:ln>
              </p:spPr>
              <p:txBody>
                <a:bodyPr/>
                <a:lstStyle/>
                <a:p>
                  <a:r>
                    <a:rPr lang="zh-CN" altLang="en-US">
                      <a:noFill/>
                    </a:rPr>
                    <a:t> </a:t>
                  </a:r>
                </a:p>
              </p:txBody>
            </p:sp>
          </mc:Fallback>
        </mc:AlternateContent>
      </p:grpSp>
      <mc:AlternateContent xmlns:mc="http://schemas.openxmlformats.org/markup-compatibility/2006">
        <mc:Choice xmlns:a14="http://schemas.microsoft.com/office/drawing/2010/main" Requires="a14">
          <p:sp>
            <p:nvSpPr>
              <p:cNvPr id="31" name="矩形 30"/>
              <p:cNvSpPr/>
              <p:nvPr/>
            </p:nvSpPr>
            <p:spPr>
              <a:xfrm>
                <a:off x="414962" y="3831009"/>
                <a:ext cx="7991437" cy="2307811"/>
              </a:xfrm>
              <a:prstGeom prst="rect">
                <a:avLst/>
              </a:prstGeom>
            </p:spPr>
            <p:txBody>
              <a:bodyPr wrap="square">
                <a:spAutoFit/>
              </a:bodyPr>
              <a:lstStyle/>
              <a:p>
                <a:pPr indent="457200" algn="just">
                  <a:spcAft>
                    <a:spcPts val="600"/>
                  </a:spcAft>
                </a:pPr>
                <a:r>
                  <a:rPr kumimoji="1" lang="zh-CN" altLang="en-US" sz="2400" b="1" dirty="0">
                    <a:solidFill>
                      <a:srgbClr val="000066"/>
                    </a:solidFill>
                    <a:latin typeface="Times New Roman" panose="02020603050405020304" pitchFamily="18" charset="0"/>
                    <a:ea typeface="华文中宋" panose="02010600040101010101" pitchFamily="2" charset="-122"/>
                    <a:cs typeface="Times New Roman" panose="02020603050405020304" pitchFamily="18" charset="0"/>
                  </a:rPr>
                  <a:t>升力和曳力也随时间变化。因此，相对求解升力和曳力本身，无量纲的升力系数</a:t>
                </a:r>
                <a14:m>
                  <m:oMath xmlns:m="http://schemas.openxmlformats.org/officeDocument/2006/math">
                    <m:sSub>
                      <m:sSubPr>
                        <m:ctrlPr>
                          <a:rPr lang="en-US" altLang="zh-CN" sz="2400" b="1" i="1">
                            <a:solidFill>
                              <a:srgbClr val="000066"/>
                            </a:solidFill>
                            <a:latin typeface="Cambria Math" panose="02040503050406030204" pitchFamily="18" charset="0"/>
                            <a:ea typeface="华文中宋" panose="02010600040101010101" pitchFamily="2" charset="-122"/>
                            <a:cs typeface="Times New Roman" panose="02020603050405020304" pitchFamily="18" charset="0"/>
                          </a:rPr>
                        </m:ctrlPr>
                      </m:sSubPr>
                      <m:e>
                        <m:r>
                          <a:rPr lang="en-US" altLang="zh-CN" sz="2400" b="1" i="1">
                            <a:solidFill>
                              <a:srgbClr val="000066"/>
                            </a:solidFill>
                            <a:latin typeface="Cambria Math" panose="02040503050406030204" pitchFamily="18" charset="0"/>
                            <a:ea typeface="华文中宋" panose="02010600040101010101" pitchFamily="2" charset="-122"/>
                            <a:cs typeface="Times New Roman" panose="02020603050405020304" pitchFamily="18" charset="0"/>
                          </a:rPr>
                          <m:t>𝑪</m:t>
                        </m:r>
                      </m:e>
                      <m:sub>
                        <m:r>
                          <a:rPr lang="en-US" altLang="zh-CN" sz="2400" b="1" i="1">
                            <a:solidFill>
                              <a:srgbClr val="000066"/>
                            </a:solidFill>
                            <a:latin typeface="Cambria Math" panose="02040503050406030204" pitchFamily="18" charset="0"/>
                            <a:ea typeface="华文中宋" panose="02010600040101010101" pitchFamily="2" charset="-122"/>
                            <a:cs typeface="Times New Roman" panose="02020603050405020304" pitchFamily="18" charset="0"/>
                          </a:rPr>
                          <m:t>𝑳</m:t>
                        </m:r>
                      </m:sub>
                    </m:sSub>
                  </m:oMath>
                </a14:m>
                <a:r>
                  <a:rPr kumimoji="1" lang="zh-CN" altLang="en-US" sz="2400" b="1" dirty="0">
                    <a:solidFill>
                      <a:srgbClr val="000066"/>
                    </a:solidFill>
                    <a:latin typeface="Times New Roman" panose="02020603050405020304" pitchFamily="18" charset="0"/>
                    <a:ea typeface="华文中宋" panose="02010600040101010101" pitchFamily="2" charset="-122"/>
                    <a:cs typeface="Times New Roman" panose="02020603050405020304" pitchFamily="18" charset="0"/>
                  </a:rPr>
                  <a:t>和曳力系数</a:t>
                </a:r>
                <a14:m>
                  <m:oMath xmlns:m="http://schemas.openxmlformats.org/officeDocument/2006/math">
                    <m:sSub>
                      <m:sSubPr>
                        <m:ctrlPr>
                          <a:rPr lang="en-US" altLang="zh-CN" sz="2400" b="1" i="1">
                            <a:solidFill>
                              <a:srgbClr val="000066"/>
                            </a:solidFill>
                            <a:latin typeface="Cambria Math" panose="02040503050406030204" pitchFamily="18" charset="0"/>
                            <a:ea typeface="华文中宋" panose="02010600040101010101" pitchFamily="2" charset="-122"/>
                            <a:cs typeface="Times New Roman" panose="02020603050405020304" pitchFamily="18" charset="0"/>
                          </a:rPr>
                        </m:ctrlPr>
                      </m:sSubPr>
                      <m:e>
                        <m:r>
                          <a:rPr lang="en-US" altLang="zh-CN" sz="2400" b="1" i="1">
                            <a:solidFill>
                              <a:srgbClr val="000066"/>
                            </a:solidFill>
                            <a:latin typeface="Cambria Math" panose="02040503050406030204" pitchFamily="18" charset="0"/>
                            <a:ea typeface="华文中宋" panose="02010600040101010101" pitchFamily="2" charset="-122"/>
                            <a:cs typeface="Times New Roman" panose="02020603050405020304" pitchFamily="18" charset="0"/>
                          </a:rPr>
                          <m:t>𝑪</m:t>
                        </m:r>
                      </m:e>
                      <m:sub>
                        <m:r>
                          <a:rPr lang="en-US" altLang="zh-CN" sz="2400" b="1" i="1" smtClean="0">
                            <a:solidFill>
                              <a:srgbClr val="000066"/>
                            </a:solidFill>
                            <a:latin typeface="Cambria Math" panose="02040503050406030204" pitchFamily="18" charset="0"/>
                            <a:ea typeface="华文中宋" panose="02010600040101010101" pitchFamily="2" charset="-122"/>
                            <a:cs typeface="Times New Roman" panose="02020603050405020304" pitchFamily="18" charset="0"/>
                          </a:rPr>
                          <m:t>𝑫</m:t>
                        </m:r>
                      </m:sub>
                    </m:sSub>
                    <m:r>
                      <a:rPr lang="en-US" altLang="zh-CN" sz="2400" b="1" i="1">
                        <a:solidFill>
                          <a:srgbClr val="000066"/>
                        </a:solidFill>
                        <a:latin typeface="Cambria Math" panose="02040503050406030204" pitchFamily="18" charset="0"/>
                        <a:ea typeface="华文中宋" panose="02010600040101010101" pitchFamily="2" charset="-122"/>
                        <a:cs typeface="Times New Roman" panose="02020603050405020304" pitchFamily="18" charset="0"/>
                      </a:rPr>
                      <m:t> </m:t>
                    </m:r>
                  </m:oMath>
                </a14:m>
                <a:r>
                  <a:rPr kumimoji="1" lang="zh-CN" altLang="en-US" sz="2400" b="1" dirty="0">
                    <a:solidFill>
                      <a:srgbClr val="000066"/>
                    </a:solidFill>
                    <a:latin typeface="Times New Roman" panose="02020603050405020304" pitchFamily="18" charset="0"/>
                    <a:ea typeface="华文中宋" panose="02010600040101010101" pitchFamily="2" charset="-122"/>
                    <a:cs typeface="Times New Roman" panose="02020603050405020304" pitchFamily="18" charset="0"/>
                  </a:rPr>
                  <a:t>：</a:t>
                </a:r>
                <a:endParaRPr kumimoji="1" lang="en-US" altLang="zh-CN" sz="2400" b="1" dirty="0">
                  <a:solidFill>
                    <a:srgbClr val="000066"/>
                  </a:solidFill>
                  <a:latin typeface="Times New Roman" panose="02020603050405020304" pitchFamily="18" charset="0"/>
                  <a:ea typeface="华文中宋" panose="02010600040101010101" pitchFamily="2" charset="-122"/>
                  <a:cs typeface="Times New Roman" panose="02020603050405020304" pitchFamily="18" charset="0"/>
                </a:endParaRPr>
              </a:p>
              <a:p>
                <a:pPr indent="457200" algn="just">
                  <a:spcAft>
                    <a:spcPts val="600"/>
                  </a:spcAft>
                </a:pPr>
                <a:r>
                  <a:rPr lang="en-US" altLang="zh-CN" sz="2400" b="1" dirty="0">
                    <a:solidFill>
                      <a:srgbClr val="000066"/>
                    </a:solidFill>
                    <a:ea typeface="华文中宋" panose="02010600040101010101" pitchFamily="2" charset="-122"/>
                    <a:cs typeface="Times New Roman" panose="02020603050405020304" pitchFamily="18" charset="0"/>
                  </a:rPr>
                  <a:t>            </a:t>
                </a:r>
                <a14:m>
                  <m:oMath xmlns:m="http://schemas.openxmlformats.org/officeDocument/2006/math">
                    <m:sSub>
                      <m:sSubPr>
                        <m:ctrlPr>
                          <a:rPr lang="en-US" altLang="zh-CN" sz="2400" b="1" i="1" smtClean="0">
                            <a:solidFill>
                              <a:srgbClr val="000066"/>
                            </a:solidFill>
                            <a:latin typeface="Cambria Math" panose="02040503050406030204" pitchFamily="18" charset="0"/>
                            <a:ea typeface="华文中宋" panose="02010600040101010101" pitchFamily="2" charset="-122"/>
                            <a:cs typeface="Times New Roman" panose="02020603050405020304" pitchFamily="18" charset="0"/>
                          </a:rPr>
                        </m:ctrlPr>
                      </m:sSubPr>
                      <m:e>
                        <m:r>
                          <a:rPr lang="en-US" altLang="zh-CN" sz="2400" b="1" i="1" smtClean="0">
                            <a:solidFill>
                              <a:srgbClr val="000066"/>
                            </a:solidFill>
                            <a:latin typeface="Cambria Math" panose="02040503050406030204" pitchFamily="18" charset="0"/>
                            <a:ea typeface="华文中宋" panose="02010600040101010101" pitchFamily="2" charset="-122"/>
                            <a:cs typeface="Times New Roman" panose="02020603050405020304" pitchFamily="18" charset="0"/>
                          </a:rPr>
                          <m:t>𝑪</m:t>
                        </m:r>
                      </m:e>
                      <m:sub>
                        <m:r>
                          <a:rPr lang="en-US" altLang="zh-CN" sz="2400" b="1" i="1" smtClean="0">
                            <a:solidFill>
                              <a:srgbClr val="000066"/>
                            </a:solidFill>
                            <a:latin typeface="Cambria Math" panose="02040503050406030204" pitchFamily="18" charset="0"/>
                            <a:ea typeface="华文中宋" panose="02010600040101010101" pitchFamily="2" charset="-122"/>
                            <a:cs typeface="Times New Roman" panose="02020603050405020304" pitchFamily="18" charset="0"/>
                          </a:rPr>
                          <m:t>𝑳</m:t>
                        </m:r>
                      </m:sub>
                    </m:sSub>
                    <m:r>
                      <a:rPr lang="en-US" altLang="zh-CN" sz="2400" b="1" i="1" smtClean="0">
                        <a:solidFill>
                          <a:srgbClr val="000066"/>
                        </a:solidFill>
                        <a:latin typeface="Cambria Math" panose="02040503050406030204" pitchFamily="18" charset="0"/>
                        <a:ea typeface="华文中宋" panose="02010600040101010101" pitchFamily="2" charset="-122"/>
                        <a:cs typeface="Times New Roman" panose="02020603050405020304" pitchFamily="18" charset="0"/>
                      </a:rPr>
                      <m:t>=</m:t>
                    </m:r>
                    <m:f>
                      <m:fPr>
                        <m:ctrlPr>
                          <a:rPr lang="en-US" altLang="zh-CN" sz="2400" b="1" i="1" smtClean="0">
                            <a:solidFill>
                              <a:srgbClr val="000066"/>
                            </a:solidFill>
                            <a:latin typeface="Cambria Math" panose="02040503050406030204" pitchFamily="18" charset="0"/>
                            <a:ea typeface="华文中宋" panose="02010600040101010101" pitchFamily="2" charset="-122"/>
                            <a:cs typeface="Times New Roman" panose="02020603050405020304" pitchFamily="18" charset="0"/>
                          </a:rPr>
                        </m:ctrlPr>
                      </m:fPr>
                      <m:num>
                        <m:r>
                          <a:rPr lang="en-US" altLang="zh-CN" sz="2400" b="1" i="1" smtClean="0">
                            <a:solidFill>
                              <a:srgbClr val="000066"/>
                            </a:solidFill>
                            <a:latin typeface="Cambria Math" panose="02040503050406030204" pitchFamily="18" charset="0"/>
                            <a:ea typeface="华文中宋" panose="02010600040101010101" pitchFamily="2" charset="-122"/>
                            <a:cs typeface="Times New Roman" panose="02020603050405020304" pitchFamily="18" charset="0"/>
                          </a:rPr>
                          <m:t>𝟐</m:t>
                        </m:r>
                        <m:sSub>
                          <m:sSubPr>
                            <m:ctrlPr>
                              <a:rPr lang="en-US" altLang="zh-CN" sz="2400" b="1" i="1" smtClean="0">
                                <a:solidFill>
                                  <a:srgbClr val="000066"/>
                                </a:solidFill>
                                <a:latin typeface="Cambria Math" panose="02040503050406030204" pitchFamily="18" charset="0"/>
                                <a:ea typeface="华文中宋" panose="02010600040101010101" pitchFamily="2" charset="-122"/>
                                <a:cs typeface="Times New Roman" panose="02020603050405020304" pitchFamily="18" charset="0"/>
                              </a:rPr>
                            </m:ctrlPr>
                          </m:sSubPr>
                          <m:e>
                            <m:r>
                              <a:rPr lang="en-US" altLang="zh-CN" sz="2400" b="1" i="1" smtClean="0">
                                <a:solidFill>
                                  <a:srgbClr val="000066"/>
                                </a:solidFill>
                                <a:latin typeface="Cambria Math" panose="02040503050406030204" pitchFamily="18" charset="0"/>
                                <a:ea typeface="华文中宋" panose="02010600040101010101" pitchFamily="2" charset="-122"/>
                                <a:cs typeface="Times New Roman" panose="02020603050405020304" pitchFamily="18" charset="0"/>
                              </a:rPr>
                              <m:t>𝑭</m:t>
                            </m:r>
                          </m:e>
                          <m:sub>
                            <m:r>
                              <a:rPr lang="en-US" altLang="zh-CN" sz="2400" b="1" i="1" smtClean="0">
                                <a:solidFill>
                                  <a:srgbClr val="000066"/>
                                </a:solidFill>
                                <a:latin typeface="Cambria Math" panose="02040503050406030204" pitchFamily="18" charset="0"/>
                                <a:ea typeface="华文中宋" panose="02010600040101010101" pitchFamily="2" charset="-122"/>
                                <a:cs typeface="Times New Roman" panose="02020603050405020304" pitchFamily="18" charset="0"/>
                              </a:rPr>
                              <m:t>𝑳</m:t>
                            </m:r>
                          </m:sub>
                        </m:sSub>
                      </m:num>
                      <m:den>
                        <m:r>
                          <a:rPr lang="zh-CN" altLang="en-US" sz="2400" b="1" i="1" smtClean="0">
                            <a:solidFill>
                              <a:srgbClr val="000066"/>
                            </a:solidFill>
                            <a:latin typeface="Cambria Math" panose="02040503050406030204" pitchFamily="18" charset="0"/>
                            <a:ea typeface="华文中宋" panose="02010600040101010101" pitchFamily="2" charset="-122"/>
                            <a:cs typeface="Times New Roman" panose="02020603050405020304" pitchFamily="18" charset="0"/>
                          </a:rPr>
                          <m:t>𝝆</m:t>
                        </m:r>
                        <m:sSubSup>
                          <m:sSubSupPr>
                            <m:ctrlPr>
                              <a:rPr lang="en-US" altLang="zh-CN" sz="2400" b="1" i="1" smtClean="0">
                                <a:solidFill>
                                  <a:srgbClr val="000066"/>
                                </a:solidFill>
                                <a:latin typeface="Cambria Math" panose="02040503050406030204" pitchFamily="18" charset="0"/>
                                <a:ea typeface="华文中宋" panose="02010600040101010101" pitchFamily="2" charset="-122"/>
                                <a:cs typeface="Times New Roman" panose="02020603050405020304" pitchFamily="18" charset="0"/>
                              </a:rPr>
                            </m:ctrlPr>
                          </m:sSubSupPr>
                          <m:e>
                            <m:r>
                              <a:rPr lang="en-US" altLang="zh-CN" sz="2400" b="1" i="1" smtClean="0">
                                <a:solidFill>
                                  <a:srgbClr val="000066"/>
                                </a:solidFill>
                                <a:latin typeface="Cambria Math" panose="02040503050406030204" pitchFamily="18" charset="0"/>
                                <a:ea typeface="华文中宋" panose="02010600040101010101" pitchFamily="2" charset="-122"/>
                                <a:cs typeface="Times New Roman" panose="02020603050405020304" pitchFamily="18" charset="0"/>
                              </a:rPr>
                              <m:t>𝑼</m:t>
                            </m:r>
                          </m:e>
                          <m:sub>
                            <m:r>
                              <a:rPr lang="en-US" altLang="zh-CN" sz="2400" b="1" i="1" smtClean="0">
                                <a:solidFill>
                                  <a:srgbClr val="000066"/>
                                </a:solidFill>
                                <a:latin typeface="Cambria Math" panose="02040503050406030204" pitchFamily="18" charset="0"/>
                                <a:ea typeface="华文中宋" panose="02010600040101010101" pitchFamily="2" charset="-122"/>
                                <a:cs typeface="Times New Roman" panose="02020603050405020304" pitchFamily="18" charset="0"/>
                              </a:rPr>
                              <m:t>𝒎𝒆𝒂𝒏</m:t>
                            </m:r>
                          </m:sub>
                          <m:sup>
                            <m:r>
                              <a:rPr lang="en-US" altLang="zh-CN" sz="2400" b="1" i="1" smtClean="0">
                                <a:solidFill>
                                  <a:srgbClr val="000066"/>
                                </a:solidFill>
                                <a:latin typeface="Cambria Math" panose="02040503050406030204" pitchFamily="18" charset="0"/>
                                <a:ea typeface="华文中宋" panose="02010600040101010101" pitchFamily="2" charset="-122"/>
                                <a:cs typeface="Times New Roman" panose="02020603050405020304" pitchFamily="18" charset="0"/>
                              </a:rPr>
                              <m:t>𝟐</m:t>
                            </m:r>
                          </m:sup>
                        </m:sSubSup>
                        <m:r>
                          <a:rPr lang="en-US" altLang="zh-CN" sz="2400" b="1" i="1" smtClean="0">
                            <a:solidFill>
                              <a:srgbClr val="000066"/>
                            </a:solidFill>
                            <a:latin typeface="Cambria Math" panose="02040503050406030204" pitchFamily="18" charset="0"/>
                            <a:ea typeface="华文中宋" panose="02010600040101010101" pitchFamily="2" charset="-122"/>
                            <a:cs typeface="Times New Roman" panose="02020603050405020304" pitchFamily="18" charset="0"/>
                          </a:rPr>
                          <m:t>𝑨</m:t>
                        </m:r>
                      </m:den>
                    </m:f>
                  </m:oMath>
                </a14:m>
                <a:r>
                  <a:rPr lang="en-US" altLang="zh-CN" sz="2400" b="1" dirty="0">
                    <a:solidFill>
                      <a:srgbClr val="000066"/>
                    </a:solidFill>
                    <a:latin typeface="华文中宋" panose="02010600040101010101" pitchFamily="2" charset="-122"/>
                    <a:ea typeface="华文中宋" panose="02010600040101010101" pitchFamily="2" charset="-122"/>
                    <a:cs typeface="Times New Roman" panose="02020603050405020304" pitchFamily="18" charset="0"/>
                  </a:rPr>
                  <a:t>  </a:t>
                </a:r>
                <a:r>
                  <a:rPr lang="zh-CN" altLang="en-US" sz="2400" b="1" dirty="0">
                    <a:solidFill>
                      <a:srgbClr val="000066"/>
                    </a:solidFill>
                    <a:latin typeface="华文中宋" panose="02010600040101010101" pitchFamily="2" charset="-122"/>
                    <a:ea typeface="华文中宋" panose="02010600040101010101" pitchFamily="2" charset="-122"/>
                    <a:cs typeface="Times New Roman" panose="02020603050405020304" pitchFamily="18" charset="0"/>
                  </a:rPr>
                  <a:t>，  </a:t>
                </a:r>
                <a14:m>
                  <m:oMath xmlns:m="http://schemas.openxmlformats.org/officeDocument/2006/math">
                    <m:sSub>
                      <m:sSubPr>
                        <m:ctrlPr>
                          <a:rPr lang="en-US" altLang="zh-CN" sz="2400" b="1" i="1">
                            <a:solidFill>
                              <a:srgbClr val="000066"/>
                            </a:solidFill>
                            <a:latin typeface="Cambria Math" panose="02040503050406030204" pitchFamily="18" charset="0"/>
                            <a:ea typeface="华文中宋" panose="02010600040101010101" pitchFamily="2" charset="-122"/>
                            <a:cs typeface="Times New Roman" panose="02020603050405020304" pitchFamily="18" charset="0"/>
                          </a:rPr>
                        </m:ctrlPr>
                      </m:sSubPr>
                      <m:e>
                        <m:r>
                          <a:rPr lang="en-US" altLang="zh-CN" sz="2400" b="1" i="1">
                            <a:solidFill>
                              <a:srgbClr val="000066"/>
                            </a:solidFill>
                            <a:latin typeface="Cambria Math" panose="02040503050406030204" pitchFamily="18" charset="0"/>
                            <a:ea typeface="华文中宋" panose="02010600040101010101" pitchFamily="2" charset="-122"/>
                            <a:cs typeface="Times New Roman" panose="02020603050405020304" pitchFamily="18" charset="0"/>
                          </a:rPr>
                          <m:t>𝑪</m:t>
                        </m:r>
                      </m:e>
                      <m:sub>
                        <m:r>
                          <a:rPr lang="en-US" altLang="zh-CN" sz="2400" b="1" i="1" smtClean="0">
                            <a:solidFill>
                              <a:srgbClr val="000066"/>
                            </a:solidFill>
                            <a:latin typeface="Cambria Math" panose="02040503050406030204" pitchFamily="18" charset="0"/>
                            <a:ea typeface="华文中宋" panose="02010600040101010101" pitchFamily="2" charset="-122"/>
                            <a:cs typeface="Times New Roman" panose="02020603050405020304" pitchFamily="18" charset="0"/>
                          </a:rPr>
                          <m:t>𝑫</m:t>
                        </m:r>
                      </m:sub>
                    </m:sSub>
                    <m:r>
                      <a:rPr lang="en-US" altLang="zh-CN" sz="2400" b="1" i="1">
                        <a:solidFill>
                          <a:srgbClr val="000066"/>
                        </a:solidFill>
                        <a:latin typeface="Cambria Math" panose="02040503050406030204" pitchFamily="18" charset="0"/>
                        <a:ea typeface="华文中宋" panose="02010600040101010101" pitchFamily="2" charset="-122"/>
                        <a:cs typeface="Times New Roman" panose="02020603050405020304" pitchFamily="18" charset="0"/>
                      </a:rPr>
                      <m:t>=</m:t>
                    </m:r>
                    <m:f>
                      <m:fPr>
                        <m:ctrlPr>
                          <a:rPr lang="en-US" altLang="zh-CN" sz="2400" b="1" i="1">
                            <a:solidFill>
                              <a:srgbClr val="000066"/>
                            </a:solidFill>
                            <a:latin typeface="Cambria Math" panose="02040503050406030204" pitchFamily="18" charset="0"/>
                            <a:ea typeface="华文中宋" panose="02010600040101010101" pitchFamily="2" charset="-122"/>
                            <a:cs typeface="Times New Roman" panose="02020603050405020304" pitchFamily="18" charset="0"/>
                          </a:rPr>
                        </m:ctrlPr>
                      </m:fPr>
                      <m:num>
                        <m:r>
                          <a:rPr lang="en-US" altLang="zh-CN" sz="2400" b="1" i="1">
                            <a:solidFill>
                              <a:srgbClr val="000066"/>
                            </a:solidFill>
                            <a:latin typeface="Cambria Math" panose="02040503050406030204" pitchFamily="18" charset="0"/>
                            <a:ea typeface="华文中宋" panose="02010600040101010101" pitchFamily="2" charset="-122"/>
                            <a:cs typeface="Times New Roman" panose="02020603050405020304" pitchFamily="18" charset="0"/>
                          </a:rPr>
                          <m:t>𝟐</m:t>
                        </m:r>
                        <m:sSub>
                          <m:sSubPr>
                            <m:ctrlPr>
                              <a:rPr lang="en-US" altLang="zh-CN" sz="2400" b="1" i="1">
                                <a:solidFill>
                                  <a:srgbClr val="000066"/>
                                </a:solidFill>
                                <a:latin typeface="Cambria Math" panose="02040503050406030204" pitchFamily="18" charset="0"/>
                                <a:ea typeface="华文中宋" panose="02010600040101010101" pitchFamily="2" charset="-122"/>
                                <a:cs typeface="Times New Roman" panose="02020603050405020304" pitchFamily="18" charset="0"/>
                              </a:rPr>
                            </m:ctrlPr>
                          </m:sSubPr>
                          <m:e>
                            <m:r>
                              <a:rPr lang="en-US" altLang="zh-CN" sz="2400" b="1" i="1">
                                <a:solidFill>
                                  <a:srgbClr val="000066"/>
                                </a:solidFill>
                                <a:latin typeface="Cambria Math" panose="02040503050406030204" pitchFamily="18" charset="0"/>
                                <a:ea typeface="华文中宋" panose="02010600040101010101" pitchFamily="2" charset="-122"/>
                                <a:cs typeface="Times New Roman" panose="02020603050405020304" pitchFamily="18" charset="0"/>
                              </a:rPr>
                              <m:t>𝑭</m:t>
                            </m:r>
                          </m:e>
                          <m:sub>
                            <m:r>
                              <a:rPr lang="en-US" altLang="zh-CN" sz="2400" b="1" i="1" smtClean="0">
                                <a:solidFill>
                                  <a:srgbClr val="000066"/>
                                </a:solidFill>
                                <a:latin typeface="Cambria Math" panose="02040503050406030204" pitchFamily="18" charset="0"/>
                                <a:ea typeface="华文中宋" panose="02010600040101010101" pitchFamily="2" charset="-122"/>
                                <a:cs typeface="Times New Roman" panose="02020603050405020304" pitchFamily="18" charset="0"/>
                              </a:rPr>
                              <m:t>𝑫</m:t>
                            </m:r>
                          </m:sub>
                        </m:sSub>
                      </m:num>
                      <m:den>
                        <m:r>
                          <a:rPr lang="zh-CN" altLang="en-US" sz="2400" b="1" i="1">
                            <a:solidFill>
                              <a:srgbClr val="000066"/>
                            </a:solidFill>
                            <a:latin typeface="Cambria Math" panose="02040503050406030204" pitchFamily="18" charset="0"/>
                            <a:ea typeface="华文中宋" panose="02010600040101010101" pitchFamily="2" charset="-122"/>
                            <a:cs typeface="Times New Roman" panose="02020603050405020304" pitchFamily="18" charset="0"/>
                          </a:rPr>
                          <m:t>𝝆</m:t>
                        </m:r>
                        <m:sSubSup>
                          <m:sSubSupPr>
                            <m:ctrlPr>
                              <a:rPr lang="en-US" altLang="zh-CN" sz="2400" b="1" i="1">
                                <a:solidFill>
                                  <a:srgbClr val="000066"/>
                                </a:solidFill>
                                <a:latin typeface="Cambria Math" panose="02040503050406030204" pitchFamily="18" charset="0"/>
                                <a:ea typeface="华文中宋" panose="02010600040101010101" pitchFamily="2" charset="-122"/>
                                <a:cs typeface="Times New Roman" panose="02020603050405020304" pitchFamily="18" charset="0"/>
                              </a:rPr>
                            </m:ctrlPr>
                          </m:sSubSupPr>
                          <m:e>
                            <m:r>
                              <a:rPr lang="en-US" altLang="zh-CN" sz="2400" b="1" i="1">
                                <a:solidFill>
                                  <a:srgbClr val="000066"/>
                                </a:solidFill>
                                <a:latin typeface="Cambria Math" panose="02040503050406030204" pitchFamily="18" charset="0"/>
                                <a:ea typeface="华文中宋" panose="02010600040101010101" pitchFamily="2" charset="-122"/>
                                <a:cs typeface="Times New Roman" panose="02020603050405020304" pitchFamily="18" charset="0"/>
                              </a:rPr>
                              <m:t>𝑼</m:t>
                            </m:r>
                          </m:e>
                          <m:sub>
                            <m:r>
                              <a:rPr lang="en-US" altLang="zh-CN" sz="2400" b="1" i="1">
                                <a:solidFill>
                                  <a:srgbClr val="000066"/>
                                </a:solidFill>
                                <a:latin typeface="Cambria Math" panose="02040503050406030204" pitchFamily="18" charset="0"/>
                                <a:ea typeface="华文中宋" panose="02010600040101010101" pitchFamily="2" charset="-122"/>
                                <a:cs typeface="Times New Roman" panose="02020603050405020304" pitchFamily="18" charset="0"/>
                              </a:rPr>
                              <m:t>𝒎𝒆𝒂𝒏</m:t>
                            </m:r>
                          </m:sub>
                          <m:sup>
                            <m:r>
                              <a:rPr lang="en-US" altLang="zh-CN" sz="2400" b="1" i="1">
                                <a:solidFill>
                                  <a:srgbClr val="000066"/>
                                </a:solidFill>
                                <a:latin typeface="Cambria Math" panose="02040503050406030204" pitchFamily="18" charset="0"/>
                                <a:ea typeface="华文中宋" panose="02010600040101010101" pitchFamily="2" charset="-122"/>
                                <a:cs typeface="Times New Roman" panose="02020603050405020304" pitchFamily="18" charset="0"/>
                              </a:rPr>
                              <m:t>𝟐</m:t>
                            </m:r>
                          </m:sup>
                        </m:sSubSup>
                        <m:r>
                          <a:rPr lang="en-US" altLang="zh-CN" sz="2400" b="1" i="1">
                            <a:solidFill>
                              <a:srgbClr val="000066"/>
                            </a:solidFill>
                            <a:latin typeface="Cambria Math" panose="02040503050406030204" pitchFamily="18" charset="0"/>
                            <a:ea typeface="华文中宋" panose="02010600040101010101" pitchFamily="2" charset="-122"/>
                            <a:cs typeface="Times New Roman" panose="02020603050405020304" pitchFamily="18" charset="0"/>
                          </a:rPr>
                          <m:t>𝑨</m:t>
                        </m:r>
                      </m:den>
                    </m:f>
                  </m:oMath>
                </a14:m>
                <a:r>
                  <a:rPr lang="en-US" altLang="zh-CN" sz="2400" b="1" dirty="0">
                    <a:solidFill>
                      <a:srgbClr val="000066"/>
                    </a:solidFill>
                    <a:latin typeface="华文中宋" panose="02010600040101010101" pitchFamily="2" charset="-122"/>
                    <a:ea typeface="华文中宋" panose="02010600040101010101" pitchFamily="2" charset="-122"/>
                    <a:cs typeface="Times New Roman" panose="02020603050405020304" pitchFamily="18" charset="0"/>
                  </a:rPr>
                  <a:t> </a:t>
                </a:r>
                <a:endParaRPr lang="en-US" altLang="zh-CN" sz="2400" b="1" dirty="0">
                  <a:solidFill>
                    <a:srgbClr val="000066"/>
                  </a:solidFill>
                  <a:latin typeface="华文中宋" panose="02010600040101010101" pitchFamily="2" charset="-122"/>
                  <a:ea typeface="华文中宋" panose="02010600040101010101" pitchFamily="2" charset="-122"/>
                  <a:cs typeface="Times New Roman" panose="02020603050405020304" pitchFamily="18" charset="0"/>
                </a:endParaRPr>
              </a:p>
              <a:p>
                <a:pPr algn="just">
                  <a:spcAft>
                    <a:spcPts val="600"/>
                  </a:spcAft>
                </a:pPr>
                <a:r>
                  <a:rPr lang="zh-CN" altLang="en-US" sz="2400" b="1" dirty="0">
                    <a:solidFill>
                      <a:srgbClr val="000066"/>
                    </a:solidFill>
                    <a:latin typeface="华文中宋" panose="02010600040101010101" pitchFamily="2" charset="-122"/>
                    <a:ea typeface="华文中宋" panose="02010600040101010101" pitchFamily="2" charset="-122"/>
                    <a:cs typeface="Times New Roman" panose="02020603050405020304" pitchFamily="18" charset="0"/>
                  </a:rPr>
                  <a:t>其中</a:t>
                </a:r>
                <a14:m>
                  <m:oMath xmlns:m="http://schemas.openxmlformats.org/officeDocument/2006/math">
                    <m:sSub>
                      <m:sSubPr>
                        <m:ctrlPr>
                          <a:rPr lang="en-US" altLang="zh-CN" sz="2400" b="1" i="1">
                            <a:solidFill>
                              <a:srgbClr val="000066"/>
                            </a:solidFill>
                            <a:latin typeface="Cambria Math" panose="02040503050406030204" pitchFamily="18" charset="0"/>
                            <a:ea typeface="华文中宋" panose="02010600040101010101" pitchFamily="2" charset="-122"/>
                            <a:cs typeface="Times New Roman" panose="02020603050405020304" pitchFamily="18" charset="0"/>
                          </a:rPr>
                        </m:ctrlPr>
                      </m:sSubPr>
                      <m:e>
                        <m:r>
                          <a:rPr lang="en-US" altLang="zh-CN" sz="2400" b="1" i="1" smtClean="0">
                            <a:solidFill>
                              <a:srgbClr val="000066"/>
                            </a:solidFill>
                            <a:latin typeface="Cambria Math" panose="02040503050406030204" pitchFamily="18" charset="0"/>
                            <a:ea typeface="华文中宋" panose="02010600040101010101" pitchFamily="2" charset="-122"/>
                            <a:cs typeface="Times New Roman" panose="02020603050405020304" pitchFamily="18" charset="0"/>
                          </a:rPr>
                          <m:t>𝑼</m:t>
                        </m:r>
                      </m:e>
                      <m:sub>
                        <m:r>
                          <a:rPr lang="en-US" altLang="zh-CN" sz="2400" b="1" i="1" smtClean="0">
                            <a:solidFill>
                              <a:srgbClr val="000066"/>
                            </a:solidFill>
                            <a:latin typeface="Cambria Math" panose="02040503050406030204" pitchFamily="18" charset="0"/>
                            <a:ea typeface="华文中宋" panose="02010600040101010101" pitchFamily="2" charset="-122"/>
                            <a:cs typeface="Times New Roman" panose="02020603050405020304" pitchFamily="18" charset="0"/>
                          </a:rPr>
                          <m:t>𝒎𝒆𝒂𝒏</m:t>
                        </m:r>
                      </m:sub>
                    </m:sSub>
                  </m:oMath>
                </a14:m>
                <a:r>
                  <a:rPr lang="zh-CN" altLang="en-US" sz="2400" b="1" dirty="0">
                    <a:solidFill>
                      <a:srgbClr val="000066"/>
                    </a:solidFill>
                    <a:latin typeface="华文中宋" panose="02010600040101010101" pitchFamily="2" charset="-122"/>
                    <a:ea typeface="华文中宋" panose="02010600040101010101" pitchFamily="2" charset="-122"/>
                    <a:cs typeface="Times New Roman" panose="02020603050405020304" pitchFamily="18" charset="0"/>
                  </a:rPr>
                  <a:t>是设置的平均速度，</a:t>
                </a:r>
                <a14:m>
                  <m:oMath xmlns:m="http://schemas.openxmlformats.org/officeDocument/2006/math">
                    <m:r>
                      <a:rPr lang="zh-CN" altLang="en-US" sz="2400" b="1" i="1">
                        <a:solidFill>
                          <a:srgbClr val="000066"/>
                        </a:solidFill>
                        <a:latin typeface="Cambria Math" panose="02040503050406030204" pitchFamily="18" charset="0"/>
                        <a:ea typeface="华文中宋" panose="02010600040101010101" pitchFamily="2" charset="-122"/>
                        <a:cs typeface="Times New Roman" panose="02020603050405020304" pitchFamily="18" charset="0"/>
                      </a:rPr>
                      <m:t>𝝆</m:t>
                    </m:r>
                  </m:oMath>
                </a14:m>
                <a:r>
                  <a:rPr lang="zh-CN" altLang="en-US" sz="2400" b="1" dirty="0">
                    <a:solidFill>
                      <a:srgbClr val="000066"/>
                    </a:solidFill>
                    <a:latin typeface="华文中宋" panose="02010600040101010101" pitchFamily="2" charset="-122"/>
                    <a:ea typeface="华文中宋" panose="02010600040101010101" pitchFamily="2" charset="-122"/>
                    <a:cs typeface="Times New Roman" panose="02020603050405020304" pitchFamily="18" charset="0"/>
                  </a:rPr>
                  <a:t>是流体密度，</a:t>
                </a:r>
                <a:r>
                  <a:rPr lang="en-US" altLang="zh-CN" sz="2400" b="1" dirty="0">
                    <a:solidFill>
                      <a:srgbClr val="000066"/>
                    </a:solidFill>
                    <a:ea typeface="华文中宋" panose="02010600040101010101" pitchFamily="2" charset="-122"/>
                    <a:cs typeface="Times New Roman" panose="02020603050405020304" pitchFamily="18" charset="0"/>
                  </a:rPr>
                  <a:t> </a:t>
                </a:r>
                <a14:m>
                  <m:oMath xmlns:m="http://schemas.openxmlformats.org/officeDocument/2006/math">
                    <m:r>
                      <a:rPr lang="en-US" altLang="zh-CN" sz="2400" b="1" i="1">
                        <a:solidFill>
                          <a:srgbClr val="000066"/>
                        </a:solidFill>
                        <a:latin typeface="Cambria Math" panose="02040503050406030204" pitchFamily="18" charset="0"/>
                        <a:ea typeface="华文中宋" panose="02010600040101010101" pitchFamily="2" charset="-122"/>
                        <a:cs typeface="Times New Roman" panose="02020603050405020304" pitchFamily="18" charset="0"/>
                      </a:rPr>
                      <m:t>𝑨</m:t>
                    </m:r>
                  </m:oMath>
                </a14:m>
                <a:r>
                  <a:rPr lang="zh-CN" altLang="en-US" sz="2400" b="1" dirty="0">
                    <a:solidFill>
                      <a:srgbClr val="000066"/>
                    </a:solidFill>
                    <a:latin typeface="华文中宋" panose="02010600040101010101" pitchFamily="2" charset="-122"/>
                    <a:ea typeface="华文中宋" panose="02010600040101010101" pitchFamily="2" charset="-122"/>
                    <a:cs typeface="Times New Roman" panose="02020603050405020304" pitchFamily="18" charset="0"/>
                  </a:rPr>
                  <a:t>是圆柱在流速方向的投影面积（圆柱厚度与直径的乘积）。</a:t>
                </a:r>
                <a:endParaRPr lang="en-US" altLang="zh-CN" sz="2400" b="1" dirty="0">
                  <a:solidFill>
                    <a:srgbClr val="000066"/>
                  </a:solidFill>
                  <a:latin typeface="华文中宋" panose="02010600040101010101" pitchFamily="2" charset="-122"/>
                  <a:ea typeface="华文中宋" panose="02010600040101010101" pitchFamily="2" charset="-122"/>
                  <a:cs typeface="Times New Roman" panose="02020603050405020304" pitchFamily="18" charset="0"/>
                </a:endParaRPr>
              </a:p>
            </p:txBody>
          </p:sp>
        </mc:Choice>
        <mc:Fallback>
          <p:sp>
            <p:nvSpPr>
              <p:cNvPr id="31" name="矩形 30"/>
              <p:cNvSpPr>
                <a:spLocks noRot="1" noChangeAspect="1" noMove="1" noResize="1" noEditPoints="1" noAdjustHandles="1" noChangeArrowheads="1" noChangeShapeType="1" noTextEdit="1"/>
              </p:cNvSpPr>
              <p:nvPr/>
            </p:nvSpPr>
            <p:spPr>
              <a:xfrm>
                <a:off x="414962" y="3831009"/>
                <a:ext cx="7991437" cy="2307811"/>
              </a:xfrm>
              <a:prstGeom prst="rect">
                <a:avLst/>
              </a:prstGeom>
              <a:blipFill rotWithShape="1">
                <a:blip r:embed="rId5"/>
                <a:stretch>
                  <a:fillRect l="-4" t="-2" r="3" b="12"/>
                </a:stretch>
              </a:blipFill>
            </p:spPr>
            <p:txBody>
              <a:bodyPr/>
              <a:lstStyle/>
              <a:p>
                <a:r>
                  <a:rPr lang="zh-CN" altLang="en-US">
                    <a:noFill/>
                  </a:rPr>
                  <a:t> </a:t>
                </a:r>
              </a:p>
            </p:txBody>
          </p:sp>
        </mc:Fallback>
      </mc:AlternateContent>
      <p:sp>
        <p:nvSpPr>
          <p:cNvPr id="11" name="Rectangle 5"/>
          <p:cNvSpPr>
            <a:spLocks noChangeArrowheads="1"/>
          </p:cNvSpPr>
          <p:nvPr/>
        </p:nvSpPr>
        <p:spPr bwMode="auto">
          <a:xfrm>
            <a:off x="353359" y="105445"/>
            <a:ext cx="5269391" cy="646331"/>
          </a:xfrm>
          <a:prstGeom prst="rect">
            <a:avLst/>
          </a:prstGeom>
          <a:noFill/>
          <a:ln w="9525" algn="ctr">
            <a:noFill/>
            <a:miter lim="800000"/>
          </a:ln>
          <a:effectLst/>
        </p:spPr>
        <p:txBody>
          <a:bodyPr wrap="none">
            <a:spAutoFit/>
          </a:bodyPr>
          <a:lstStyle/>
          <a:p>
            <a:r>
              <a:rPr lang="en-US" altLang="zh-CN" sz="3600" b="1" dirty="0">
                <a:ln w="0"/>
                <a:solidFill>
                  <a:srgbClr val="00000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3</a:t>
            </a:r>
            <a:r>
              <a:rPr lang="zh-CN" altLang="en-US" sz="3600" b="1" dirty="0">
                <a:ln w="0"/>
                <a:solidFill>
                  <a:srgbClr val="00000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  实验方法</a:t>
            </a:r>
            <a:r>
              <a:rPr lang="en-US" altLang="zh-CN" sz="3200" b="1" dirty="0">
                <a:solidFill>
                  <a:srgbClr val="FF0000"/>
                </a:solidFill>
                <a:latin typeface="华文中宋" panose="02010600040101010101" pitchFamily="2" charset="-122"/>
                <a:ea typeface="华文中宋" panose="02010600040101010101" pitchFamily="2" charset="-122"/>
              </a:rPr>
              <a:t>/</a:t>
            </a:r>
            <a:r>
              <a:rPr kumimoji="1" lang="en-US" altLang="zh-CN" sz="2800" b="1" dirty="0">
                <a:ln w="0"/>
                <a:solidFill>
                  <a:srgbClr val="C0000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3.1 </a:t>
            </a:r>
            <a:r>
              <a:rPr kumimoji="1" lang="zh-CN" altLang="en-US" sz="2800" b="1" dirty="0">
                <a:ln w="0"/>
                <a:solidFill>
                  <a:srgbClr val="C0000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模型与参数</a:t>
            </a:r>
            <a:endParaRPr kumimoji="1" lang="zh-CN" altLang="en-US" sz="2800" b="1" dirty="0">
              <a:ln w="0"/>
              <a:solidFill>
                <a:srgbClr val="C0000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p:txBody>
      </p:sp>
    </p:spTree>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a:xfrm>
            <a:off x="1763688" y="1620089"/>
            <a:ext cx="5040560" cy="1808911"/>
          </a:xfrm>
          <a:ln>
            <a:solidFill>
              <a:srgbClr val="FF0066"/>
            </a:solidFill>
          </a:ln>
        </p:spPr>
        <p:txBody>
          <a:bodyPr numCol="2"/>
          <a:lstStyle/>
          <a:p>
            <a:pPr marL="514350" indent="-514350">
              <a:buClrTx/>
              <a:buSzPct val="100000"/>
              <a:buFont typeface="+mj-lt"/>
              <a:buAutoNum type="arabicPeriod"/>
            </a:pPr>
            <a:r>
              <a:rPr lang="zh-CN" altLang="en-US" sz="2400" b="1" dirty="0">
                <a:solidFill>
                  <a:srgbClr val="FF3399"/>
                </a:solidFill>
                <a:latin typeface="华文中宋" panose="02010600040101010101" pitchFamily="2" charset="-122"/>
                <a:ea typeface="华文中宋" panose="02010600040101010101" pitchFamily="2" charset="-122"/>
              </a:rPr>
              <a:t>模型向导</a:t>
            </a:r>
            <a:endParaRPr lang="en-US" altLang="zh-CN" sz="2400" b="1" dirty="0">
              <a:solidFill>
                <a:srgbClr val="FF3399"/>
              </a:solidFill>
              <a:latin typeface="华文中宋" panose="02010600040101010101" pitchFamily="2" charset="-122"/>
              <a:ea typeface="华文中宋" panose="02010600040101010101" pitchFamily="2" charset="-122"/>
            </a:endParaRPr>
          </a:p>
          <a:p>
            <a:pPr marL="514350" indent="-514350">
              <a:buClrTx/>
              <a:buSzPct val="100000"/>
              <a:buFont typeface="+mj-lt"/>
              <a:buAutoNum type="arabicPeriod"/>
            </a:pPr>
            <a:r>
              <a:rPr lang="zh-CN" altLang="en-US" sz="2400" b="1" dirty="0">
                <a:solidFill>
                  <a:srgbClr val="FF3399"/>
                </a:solidFill>
                <a:latin typeface="华文中宋" panose="02010600040101010101" pitchFamily="2" charset="-122"/>
                <a:ea typeface="华文中宋" panose="02010600040101010101" pitchFamily="2" charset="-122"/>
              </a:rPr>
              <a:t>参数定义</a:t>
            </a:r>
            <a:endParaRPr lang="en-US" altLang="zh-CN" sz="2400" b="1" dirty="0">
              <a:solidFill>
                <a:srgbClr val="FF3399"/>
              </a:solidFill>
              <a:latin typeface="华文中宋" panose="02010600040101010101" pitchFamily="2" charset="-122"/>
              <a:ea typeface="华文中宋" panose="02010600040101010101" pitchFamily="2" charset="-122"/>
            </a:endParaRPr>
          </a:p>
          <a:p>
            <a:pPr marL="514350" indent="-514350">
              <a:buClrTx/>
              <a:buSzPct val="100000"/>
              <a:buFont typeface="+mj-lt"/>
              <a:buAutoNum type="arabicPeriod"/>
            </a:pPr>
            <a:r>
              <a:rPr lang="zh-CN" altLang="en-US" sz="2400" b="1" dirty="0">
                <a:solidFill>
                  <a:srgbClr val="FF3399"/>
                </a:solidFill>
                <a:latin typeface="华文中宋" panose="02010600040101010101" pitchFamily="2" charset="-122"/>
                <a:ea typeface="华文中宋" panose="02010600040101010101" pitchFamily="2" charset="-122"/>
              </a:rPr>
              <a:t>几何建模</a:t>
            </a:r>
            <a:endParaRPr lang="en-US" altLang="zh-CN" sz="2400" b="1" dirty="0">
              <a:solidFill>
                <a:srgbClr val="FF3399"/>
              </a:solidFill>
              <a:latin typeface="华文中宋" panose="02010600040101010101" pitchFamily="2" charset="-122"/>
              <a:ea typeface="华文中宋" panose="02010600040101010101" pitchFamily="2" charset="-122"/>
            </a:endParaRPr>
          </a:p>
          <a:p>
            <a:pPr marL="514350" indent="-514350">
              <a:buClrTx/>
              <a:buSzPct val="100000"/>
              <a:buFont typeface="+mj-lt"/>
              <a:buAutoNum type="arabicPeriod"/>
            </a:pPr>
            <a:r>
              <a:rPr lang="zh-CN" altLang="en-US" sz="2400" b="1" dirty="0">
                <a:solidFill>
                  <a:srgbClr val="FF3399"/>
                </a:solidFill>
                <a:latin typeface="华文中宋" panose="02010600040101010101" pitchFamily="2" charset="-122"/>
                <a:ea typeface="华文中宋" panose="02010600040101010101" pitchFamily="2" charset="-122"/>
              </a:rPr>
              <a:t>材料设置</a:t>
            </a:r>
            <a:endParaRPr lang="en-US" altLang="zh-CN" sz="2400" b="1" dirty="0">
              <a:solidFill>
                <a:srgbClr val="FF3399"/>
              </a:solidFill>
              <a:latin typeface="华文中宋" panose="02010600040101010101" pitchFamily="2" charset="-122"/>
              <a:ea typeface="华文中宋" panose="02010600040101010101" pitchFamily="2" charset="-122"/>
            </a:endParaRPr>
          </a:p>
          <a:p>
            <a:pPr marL="514350" indent="-514350">
              <a:buClrTx/>
              <a:buSzPct val="100000"/>
              <a:buFont typeface="+mj-lt"/>
              <a:buAutoNum type="arabicPeriod"/>
            </a:pPr>
            <a:r>
              <a:rPr lang="zh-CN" altLang="en-US" sz="2400" b="1" dirty="0">
                <a:solidFill>
                  <a:srgbClr val="FF3399"/>
                </a:solidFill>
                <a:latin typeface="华文中宋" panose="02010600040101010101" pitchFamily="2" charset="-122"/>
                <a:ea typeface="华文中宋" panose="02010600040101010101" pitchFamily="2" charset="-122"/>
              </a:rPr>
              <a:t>层流设置</a:t>
            </a:r>
            <a:endParaRPr lang="en-US" altLang="zh-CN" sz="2400" b="1" dirty="0">
              <a:solidFill>
                <a:srgbClr val="FF3399"/>
              </a:solidFill>
              <a:latin typeface="华文中宋" panose="02010600040101010101" pitchFamily="2" charset="-122"/>
              <a:ea typeface="华文中宋" panose="02010600040101010101" pitchFamily="2" charset="-122"/>
            </a:endParaRPr>
          </a:p>
          <a:p>
            <a:pPr marL="514350" indent="-514350">
              <a:buClrTx/>
              <a:buSzPct val="100000"/>
              <a:buFont typeface="+mj-lt"/>
              <a:buAutoNum type="arabicPeriod"/>
            </a:pPr>
            <a:r>
              <a:rPr lang="zh-CN" altLang="en-US" sz="2400" b="1" dirty="0">
                <a:solidFill>
                  <a:srgbClr val="FF3399"/>
                </a:solidFill>
                <a:latin typeface="华文中宋" panose="02010600040101010101" pitchFamily="2" charset="-122"/>
                <a:ea typeface="华文中宋" panose="02010600040101010101" pitchFamily="2" charset="-122"/>
              </a:rPr>
              <a:t>划分网格</a:t>
            </a:r>
            <a:endParaRPr lang="en-US" altLang="zh-CN" sz="2400" b="1" dirty="0">
              <a:solidFill>
                <a:srgbClr val="FF3399"/>
              </a:solidFill>
              <a:latin typeface="华文中宋" panose="02010600040101010101" pitchFamily="2" charset="-122"/>
              <a:ea typeface="华文中宋" panose="02010600040101010101" pitchFamily="2" charset="-122"/>
            </a:endParaRPr>
          </a:p>
          <a:p>
            <a:pPr marL="514350" indent="-514350">
              <a:buClrTx/>
              <a:buSzPct val="100000"/>
              <a:buFont typeface="+mj-lt"/>
              <a:buAutoNum type="arabicPeriod"/>
            </a:pPr>
            <a:r>
              <a:rPr lang="zh-CN" altLang="en-US" sz="2400" b="1" dirty="0">
                <a:solidFill>
                  <a:srgbClr val="FF3399"/>
                </a:solidFill>
                <a:latin typeface="华文中宋" panose="02010600040101010101" pitchFamily="2" charset="-122"/>
                <a:ea typeface="华文中宋" panose="02010600040101010101" pitchFamily="2" charset="-122"/>
              </a:rPr>
              <a:t>研究求解</a:t>
            </a:r>
            <a:endParaRPr lang="en-US" altLang="zh-CN" sz="2400" b="1" dirty="0">
              <a:solidFill>
                <a:srgbClr val="FF3399"/>
              </a:solidFill>
              <a:latin typeface="华文中宋" panose="02010600040101010101" pitchFamily="2" charset="-122"/>
              <a:ea typeface="华文中宋" panose="02010600040101010101" pitchFamily="2" charset="-122"/>
            </a:endParaRPr>
          </a:p>
          <a:p>
            <a:pPr marL="514350" indent="-514350">
              <a:buClrTx/>
              <a:buSzPct val="100000"/>
              <a:buFont typeface="+mj-lt"/>
              <a:buAutoNum type="arabicPeriod"/>
            </a:pPr>
            <a:r>
              <a:rPr lang="zh-CN" altLang="en-US" sz="2400" b="1" dirty="0">
                <a:solidFill>
                  <a:srgbClr val="FF3399"/>
                </a:solidFill>
                <a:latin typeface="华文中宋" panose="02010600040101010101" pitchFamily="2" charset="-122"/>
                <a:ea typeface="华文中宋" panose="02010600040101010101" pitchFamily="2" charset="-122"/>
              </a:rPr>
              <a:t>结果分析</a:t>
            </a:r>
            <a:endParaRPr lang="en-US" altLang="zh-CN" sz="2400" b="1" dirty="0">
              <a:solidFill>
                <a:srgbClr val="FF3399"/>
              </a:solidFill>
              <a:latin typeface="华文中宋" panose="02010600040101010101" pitchFamily="2" charset="-122"/>
              <a:ea typeface="华文中宋" panose="02010600040101010101" pitchFamily="2" charset="-122"/>
            </a:endParaRPr>
          </a:p>
        </p:txBody>
      </p:sp>
      <p:sp>
        <p:nvSpPr>
          <p:cNvPr id="4" name="Rectangle 5"/>
          <p:cNvSpPr>
            <a:spLocks noChangeArrowheads="1"/>
          </p:cNvSpPr>
          <p:nvPr/>
        </p:nvSpPr>
        <p:spPr bwMode="auto">
          <a:xfrm>
            <a:off x="353359" y="116632"/>
            <a:ext cx="5104282" cy="646331"/>
          </a:xfrm>
          <a:prstGeom prst="rect">
            <a:avLst/>
          </a:prstGeom>
          <a:noFill/>
          <a:ln w="9525" algn="ctr">
            <a:noFill/>
            <a:miter lim="800000"/>
          </a:ln>
          <a:effectLst/>
        </p:spPr>
        <p:txBody>
          <a:bodyPr wrap="none">
            <a:spAutoFit/>
          </a:bodyPr>
          <a:lstStyle/>
          <a:p>
            <a:r>
              <a:rPr lang="zh-CN" altLang="en-US" sz="3600" b="1" dirty="0">
                <a:ln w="0"/>
                <a:solidFill>
                  <a:srgbClr val="00000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四  实验内容</a:t>
            </a:r>
            <a:r>
              <a:rPr lang="en-US" altLang="zh-CN" sz="3200" b="1" dirty="0">
                <a:solidFill>
                  <a:srgbClr val="FF0000"/>
                </a:solidFill>
                <a:latin typeface="华文中宋" panose="02010600040101010101" pitchFamily="2" charset="-122"/>
                <a:ea typeface="华文中宋" panose="02010600040101010101" pitchFamily="2" charset="-122"/>
              </a:rPr>
              <a:t>/</a:t>
            </a:r>
            <a:r>
              <a:rPr kumimoji="1" lang="en-US" altLang="zh-CN" sz="2800" b="1" dirty="0">
                <a:ln w="0"/>
                <a:solidFill>
                  <a:srgbClr val="C0000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4.1 </a:t>
            </a:r>
            <a:r>
              <a:rPr kumimoji="1" lang="zh-CN" altLang="en-US" sz="2800" b="1" dirty="0">
                <a:ln w="0"/>
                <a:solidFill>
                  <a:srgbClr val="C0000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建模向导</a:t>
            </a:r>
            <a:endParaRPr kumimoji="1" lang="zh-CN" altLang="en-US" sz="2800" b="1" dirty="0">
              <a:ln w="0"/>
              <a:solidFill>
                <a:srgbClr val="C0000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p:txBody>
      </p:sp>
      <p:sp>
        <p:nvSpPr>
          <p:cNvPr id="7" name="内容占位符 5"/>
          <p:cNvSpPr txBox="1"/>
          <p:nvPr/>
        </p:nvSpPr>
        <p:spPr>
          <a:xfrm>
            <a:off x="499366" y="980728"/>
            <a:ext cx="5368778" cy="504056"/>
          </a:xfrm>
          <a:prstGeom prst="rect">
            <a:avLst/>
          </a:prstGeom>
        </p:spPr>
        <p:txBody>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anose="05000000000000000000" pitchFamily="2" charset="2"/>
              <a:buNone/>
            </a:pPr>
            <a:r>
              <a:rPr lang="zh-CN" altLang="en-US" sz="2400" b="1" dirty="0">
                <a:solidFill>
                  <a:schemeClr val="tx1">
                    <a:lumMod val="50000"/>
                  </a:schemeClr>
                </a:solidFill>
                <a:latin typeface="华文中宋" panose="02010600040101010101" pitchFamily="2" charset="-122"/>
                <a:ea typeface="华文中宋" panose="02010600040101010101" pitchFamily="2" charset="-122"/>
              </a:rPr>
              <a:t>本实验的的建模与仿真可分为八步：</a:t>
            </a:r>
            <a:endParaRPr lang="en-US" altLang="zh-CN" sz="2400" b="1" dirty="0">
              <a:solidFill>
                <a:schemeClr val="tx1">
                  <a:lumMod val="50000"/>
                </a:schemeClr>
              </a:solidFill>
              <a:latin typeface="华文中宋" panose="02010600040101010101" pitchFamily="2" charset="-122"/>
              <a:ea typeface="华文中宋" panose="02010600040101010101" pitchFamily="2" charset="-122"/>
            </a:endParaRPr>
          </a:p>
          <a:p>
            <a:pPr marL="0" indent="0">
              <a:buFont typeface="Wingdings" panose="05000000000000000000" pitchFamily="2" charset="2"/>
              <a:buNone/>
            </a:pPr>
            <a:endParaRPr lang="en-US" altLang="zh-CN" sz="2800" b="1" dirty="0">
              <a:solidFill>
                <a:schemeClr val="tx1">
                  <a:lumMod val="50000"/>
                </a:schemeClr>
              </a:solidFill>
              <a:latin typeface="华文中宋" panose="02010600040101010101" pitchFamily="2" charset="-122"/>
              <a:ea typeface="华文中宋" panose="02010600040101010101" pitchFamily="2" charset="-122"/>
            </a:endParaRPr>
          </a:p>
          <a:p>
            <a:pPr marL="360045" indent="-360045">
              <a:buClrTx/>
              <a:buSzPct val="100000"/>
              <a:buFont typeface="+mj-lt"/>
              <a:buAutoNum type="arabicPeriod"/>
            </a:pPr>
            <a:endParaRPr lang="zh-CN" altLang="en-US" sz="2800" b="1" dirty="0">
              <a:solidFill>
                <a:schemeClr val="tx1">
                  <a:lumMod val="50000"/>
                </a:schemeClr>
              </a:solidFill>
              <a:latin typeface="华文中宋" panose="02010600040101010101" pitchFamily="2" charset="-122"/>
              <a:ea typeface="华文中宋" panose="02010600040101010101" pitchFamily="2" charset="-122"/>
            </a:endParaRPr>
          </a:p>
        </p:txBody>
      </p:sp>
      <p:sp>
        <p:nvSpPr>
          <p:cNvPr id="2" name="文本框 1"/>
          <p:cNvSpPr txBox="1"/>
          <p:nvPr/>
        </p:nvSpPr>
        <p:spPr>
          <a:xfrm>
            <a:off x="611560" y="3429000"/>
            <a:ext cx="7056784" cy="3267561"/>
          </a:xfrm>
          <a:prstGeom prst="rect">
            <a:avLst/>
          </a:prstGeom>
          <a:noFill/>
        </p:spPr>
        <p:txBody>
          <a:bodyPr wrap="square" rtlCol="0">
            <a:spAutoFit/>
          </a:bodyPr>
          <a:lstStyle/>
          <a:p>
            <a:pPr>
              <a:spcAft>
                <a:spcPts val="600"/>
              </a:spcAft>
            </a:pPr>
            <a:r>
              <a:rPr lang="zh-CN" altLang="en-US" sz="2400" b="1" dirty="0">
                <a:solidFill>
                  <a:srgbClr val="002060"/>
                </a:solidFill>
                <a:latin typeface="华文中宋" panose="02010600040101010101" pitchFamily="2" charset="-122"/>
                <a:ea typeface="华文中宋" panose="02010600040101010101" pitchFamily="2" charset="-122"/>
              </a:rPr>
              <a:t>操作步骤：</a:t>
            </a:r>
            <a:endParaRPr lang="en-US" altLang="zh-CN" sz="2400" b="1" dirty="0">
              <a:solidFill>
                <a:srgbClr val="002060"/>
              </a:solidFill>
              <a:latin typeface="华文中宋" panose="02010600040101010101" pitchFamily="2" charset="-122"/>
              <a:ea typeface="华文中宋" panose="02010600040101010101" pitchFamily="2" charset="-122"/>
            </a:endParaRPr>
          </a:p>
          <a:p>
            <a:pPr marL="342900" indent="-342900">
              <a:spcAft>
                <a:spcPts val="400"/>
              </a:spcAft>
              <a:buAutoNum type="arabicPeriod"/>
            </a:pPr>
            <a:r>
              <a:rPr lang="zh-CN" altLang="en-US" sz="2400" b="1" dirty="0">
                <a:solidFill>
                  <a:srgbClr val="FF3399"/>
                </a:solidFill>
                <a:latin typeface="华文中宋" panose="02010600040101010101" pitchFamily="2" charset="-122"/>
                <a:ea typeface="华文中宋" panose="02010600040101010101" pitchFamily="2" charset="-122"/>
              </a:rPr>
              <a:t>模型向导</a:t>
            </a:r>
            <a:endParaRPr lang="en-US" altLang="zh-CN" sz="2400" b="1" dirty="0">
              <a:solidFill>
                <a:srgbClr val="FF3399"/>
              </a:solidFill>
              <a:latin typeface="华文中宋" panose="02010600040101010101" pitchFamily="2" charset="-122"/>
              <a:ea typeface="华文中宋" panose="02010600040101010101" pitchFamily="2" charset="-122"/>
            </a:endParaRPr>
          </a:p>
          <a:p>
            <a:pPr marL="360045">
              <a:spcAft>
                <a:spcPts val="200"/>
              </a:spcAft>
            </a:pPr>
            <a:r>
              <a:rPr lang="en-US" altLang="zh-CN" sz="2000" b="1" dirty="0">
                <a:solidFill>
                  <a:srgbClr val="002060"/>
                </a:solidFill>
                <a:latin typeface="华文中宋" panose="02010600040101010101" pitchFamily="2" charset="-122"/>
                <a:ea typeface="华文中宋" panose="02010600040101010101" pitchFamily="2" charset="-122"/>
              </a:rPr>
              <a:t>1.1 </a:t>
            </a:r>
            <a:r>
              <a:rPr lang="zh-CN" altLang="en-US" sz="2000" b="1" dirty="0">
                <a:solidFill>
                  <a:srgbClr val="002060"/>
                </a:solidFill>
                <a:latin typeface="华文中宋" panose="02010600040101010101" pitchFamily="2" charset="-122"/>
                <a:ea typeface="华文中宋" panose="02010600040101010101" pitchFamily="2" charset="-122"/>
              </a:rPr>
              <a:t>打开</a:t>
            </a:r>
            <a:r>
              <a:rPr lang="en-US" altLang="zh-CN" sz="2000" b="1" dirty="0">
                <a:solidFill>
                  <a:srgbClr val="002060"/>
                </a:solidFill>
                <a:latin typeface="华文中宋" panose="02010600040101010101" pitchFamily="2" charset="-122"/>
                <a:ea typeface="华文中宋" panose="02010600040101010101" pitchFamily="2" charset="-122"/>
              </a:rPr>
              <a:t>COMSOL</a:t>
            </a:r>
            <a:r>
              <a:rPr lang="zh-CN" altLang="en-US" sz="2000" b="1" dirty="0">
                <a:solidFill>
                  <a:srgbClr val="002060"/>
                </a:solidFill>
                <a:latin typeface="华文中宋" panose="02010600040101010101" pitchFamily="2" charset="-122"/>
                <a:ea typeface="华文中宋" panose="02010600040101010101" pitchFamily="2" charset="-122"/>
              </a:rPr>
              <a:t>软件，在</a:t>
            </a:r>
            <a:r>
              <a:rPr lang="zh-CN" altLang="en-US" sz="2000" b="1" dirty="0">
                <a:solidFill>
                  <a:srgbClr val="002060"/>
                </a:solidFill>
                <a:highlight>
                  <a:srgbClr val="00FF00"/>
                </a:highlight>
                <a:latin typeface="华文中宋" panose="02010600040101010101" pitchFamily="2" charset="-122"/>
                <a:ea typeface="华文中宋" panose="02010600040101010101" pitchFamily="2" charset="-122"/>
              </a:rPr>
              <a:t>新建</a:t>
            </a:r>
            <a:r>
              <a:rPr lang="zh-CN" altLang="en-US" sz="2000" b="1" dirty="0">
                <a:solidFill>
                  <a:srgbClr val="002060"/>
                </a:solidFill>
                <a:latin typeface="华文中宋" panose="02010600040101010101" pitchFamily="2" charset="-122"/>
                <a:ea typeface="华文中宋" panose="02010600040101010101" pitchFamily="2" charset="-122"/>
              </a:rPr>
              <a:t>窗口中单击</a:t>
            </a:r>
            <a:r>
              <a:rPr lang="zh-CN" altLang="en-US" sz="2000" b="1" dirty="0">
                <a:solidFill>
                  <a:srgbClr val="002060"/>
                </a:solidFill>
                <a:highlight>
                  <a:srgbClr val="00FF00"/>
                </a:highlight>
                <a:latin typeface="华文中宋" panose="02010600040101010101" pitchFamily="2" charset="-122"/>
                <a:ea typeface="华文中宋" panose="02010600040101010101" pitchFamily="2" charset="-122"/>
              </a:rPr>
              <a:t>模型向导</a:t>
            </a:r>
            <a:r>
              <a:rPr lang="zh-CN" altLang="en-US" sz="2000" b="1" dirty="0">
                <a:solidFill>
                  <a:srgbClr val="002060"/>
                </a:solidFill>
                <a:latin typeface="华文中宋" panose="02010600040101010101" pitchFamily="2" charset="-122"/>
                <a:ea typeface="华文中宋" panose="02010600040101010101" pitchFamily="2" charset="-122"/>
              </a:rPr>
              <a:t>；</a:t>
            </a:r>
            <a:endParaRPr lang="en-US" altLang="zh-CN" sz="2000" b="1" dirty="0">
              <a:solidFill>
                <a:srgbClr val="002060"/>
              </a:solidFill>
              <a:latin typeface="华文中宋" panose="02010600040101010101" pitchFamily="2" charset="-122"/>
              <a:ea typeface="华文中宋" panose="02010600040101010101" pitchFamily="2" charset="-122"/>
            </a:endParaRPr>
          </a:p>
          <a:p>
            <a:pPr marL="360045">
              <a:spcAft>
                <a:spcPts val="200"/>
              </a:spcAft>
            </a:pPr>
            <a:r>
              <a:rPr lang="en-US" altLang="zh-CN" sz="2000" b="1" dirty="0">
                <a:solidFill>
                  <a:srgbClr val="002060"/>
                </a:solidFill>
                <a:latin typeface="华文中宋" panose="02010600040101010101" pitchFamily="2" charset="-122"/>
                <a:ea typeface="华文中宋" panose="02010600040101010101" pitchFamily="2" charset="-122"/>
              </a:rPr>
              <a:t>1.2 </a:t>
            </a:r>
            <a:r>
              <a:rPr lang="zh-CN" altLang="en-US" sz="2000" b="1" dirty="0">
                <a:solidFill>
                  <a:srgbClr val="002060"/>
                </a:solidFill>
                <a:latin typeface="华文中宋" panose="02010600040101010101" pitchFamily="2" charset="-122"/>
                <a:ea typeface="华文中宋" panose="02010600040101010101" pitchFamily="2" charset="-122"/>
              </a:rPr>
              <a:t>在</a:t>
            </a:r>
            <a:r>
              <a:rPr lang="zh-CN" altLang="en-US" sz="2000" b="1" dirty="0">
                <a:solidFill>
                  <a:srgbClr val="002060"/>
                </a:solidFill>
                <a:highlight>
                  <a:srgbClr val="00FF00"/>
                </a:highlight>
                <a:latin typeface="华文中宋" panose="02010600040101010101" pitchFamily="2" charset="-122"/>
                <a:ea typeface="华文中宋" panose="02010600040101010101" pitchFamily="2" charset="-122"/>
              </a:rPr>
              <a:t>模型向导</a:t>
            </a:r>
            <a:r>
              <a:rPr lang="zh-CN" altLang="en-US" sz="2000" b="1" dirty="0">
                <a:solidFill>
                  <a:srgbClr val="002060"/>
                </a:solidFill>
                <a:latin typeface="华文中宋" panose="02010600040101010101" pitchFamily="2" charset="-122"/>
                <a:ea typeface="华文中宋" panose="02010600040101010101" pitchFamily="2" charset="-122"/>
              </a:rPr>
              <a:t>窗口中，单击</a:t>
            </a:r>
            <a:r>
              <a:rPr lang="zh-CN" altLang="en-US" sz="2000" b="1" dirty="0">
                <a:solidFill>
                  <a:srgbClr val="002060"/>
                </a:solidFill>
                <a:highlight>
                  <a:srgbClr val="00FF00"/>
                </a:highlight>
                <a:latin typeface="华文中宋" panose="02010600040101010101" pitchFamily="2" charset="-122"/>
                <a:ea typeface="华文中宋" panose="02010600040101010101" pitchFamily="2" charset="-122"/>
              </a:rPr>
              <a:t>二维</a:t>
            </a:r>
            <a:r>
              <a:rPr lang="zh-CN" altLang="en-US" sz="2000" b="1" dirty="0">
                <a:solidFill>
                  <a:srgbClr val="002060"/>
                </a:solidFill>
                <a:latin typeface="华文中宋" panose="02010600040101010101" pitchFamily="2" charset="-122"/>
                <a:ea typeface="华文中宋" panose="02010600040101010101" pitchFamily="2" charset="-122"/>
              </a:rPr>
              <a:t>；</a:t>
            </a:r>
            <a:endParaRPr lang="en-US" altLang="zh-CN" sz="2000" b="1" dirty="0">
              <a:solidFill>
                <a:srgbClr val="002060"/>
              </a:solidFill>
              <a:latin typeface="华文中宋" panose="02010600040101010101" pitchFamily="2" charset="-122"/>
              <a:ea typeface="华文中宋" panose="02010600040101010101" pitchFamily="2" charset="-122"/>
            </a:endParaRPr>
          </a:p>
          <a:p>
            <a:pPr marL="360045">
              <a:spcAft>
                <a:spcPts val="200"/>
              </a:spcAft>
            </a:pPr>
            <a:r>
              <a:rPr lang="en-US" altLang="zh-CN" sz="2000" b="1" dirty="0">
                <a:solidFill>
                  <a:srgbClr val="002060"/>
                </a:solidFill>
                <a:latin typeface="华文中宋" panose="02010600040101010101" pitchFamily="2" charset="-122"/>
                <a:ea typeface="华文中宋" panose="02010600040101010101" pitchFamily="2" charset="-122"/>
              </a:rPr>
              <a:t>1.3 </a:t>
            </a:r>
            <a:r>
              <a:rPr lang="zh-CN" altLang="en-US" sz="2000" b="1" dirty="0">
                <a:solidFill>
                  <a:srgbClr val="002060"/>
                </a:solidFill>
                <a:latin typeface="华文中宋" panose="02010600040101010101" pitchFamily="2" charset="-122"/>
                <a:ea typeface="华文中宋" panose="02010600040101010101" pitchFamily="2" charset="-122"/>
              </a:rPr>
              <a:t>在</a:t>
            </a:r>
            <a:r>
              <a:rPr lang="zh-CN" altLang="en-US" sz="2000" b="1" dirty="0">
                <a:solidFill>
                  <a:srgbClr val="002060"/>
                </a:solidFill>
                <a:highlight>
                  <a:srgbClr val="00FF00"/>
                </a:highlight>
                <a:latin typeface="华文中宋" panose="02010600040101010101" pitchFamily="2" charset="-122"/>
                <a:ea typeface="华文中宋" panose="02010600040101010101" pitchFamily="2" charset="-122"/>
              </a:rPr>
              <a:t>选择物理场</a:t>
            </a:r>
            <a:r>
              <a:rPr lang="zh-CN" altLang="en-US" sz="2000" b="1" dirty="0">
                <a:solidFill>
                  <a:srgbClr val="002060"/>
                </a:solidFill>
                <a:latin typeface="华文中宋" panose="02010600040101010101" pitchFamily="2" charset="-122"/>
                <a:ea typeface="华文中宋" panose="02010600040101010101" pitchFamily="2" charset="-122"/>
              </a:rPr>
              <a:t>树中双击</a:t>
            </a:r>
            <a:r>
              <a:rPr lang="zh-CN" altLang="en-US" sz="2000" b="1" dirty="0">
                <a:solidFill>
                  <a:srgbClr val="002060"/>
                </a:solidFill>
                <a:highlight>
                  <a:srgbClr val="00FF00"/>
                </a:highlight>
                <a:latin typeface="华文中宋" panose="02010600040101010101" pitchFamily="2" charset="-122"/>
                <a:ea typeface="华文中宋" panose="02010600040101010101" pitchFamily="2" charset="-122"/>
              </a:rPr>
              <a:t>流体流动</a:t>
            </a:r>
            <a:r>
              <a:rPr lang="en-US" altLang="zh-CN" sz="2000" b="1" dirty="0">
                <a:solidFill>
                  <a:srgbClr val="002060"/>
                </a:solidFill>
                <a:latin typeface="华文中宋" panose="02010600040101010101" pitchFamily="2" charset="-122"/>
                <a:ea typeface="华文中宋" panose="02010600040101010101" pitchFamily="2" charset="-122"/>
                <a:sym typeface="Wingdings" panose="05000000000000000000" pitchFamily="2" charset="2"/>
              </a:rPr>
              <a:t></a:t>
            </a:r>
            <a:r>
              <a:rPr lang="zh-CN" altLang="en-US" sz="2000" b="1" dirty="0">
                <a:solidFill>
                  <a:srgbClr val="002060"/>
                </a:solidFill>
                <a:highlight>
                  <a:srgbClr val="00FF00"/>
                </a:highlight>
                <a:latin typeface="华文中宋" panose="02010600040101010101" pitchFamily="2" charset="-122"/>
                <a:ea typeface="华文中宋" panose="02010600040101010101" pitchFamily="2" charset="-122"/>
                <a:sym typeface="Wingdings" panose="05000000000000000000" pitchFamily="2" charset="2"/>
              </a:rPr>
              <a:t>单向流</a:t>
            </a:r>
            <a:r>
              <a:rPr lang="en-US" altLang="zh-CN" sz="2000" b="1" dirty="0">
                <a:solidFill>
                  <a:srgbClr val="002060"/>
                </a:solidFill>
                <a:latin typeface="华文中宋" panose="02010600040101010101" pitchFamily="2" charset="-122"/>
                <a:ea typeface="华文中宋" panose="02010600040101010101" pitchFamily="2" charset="-122"/>
                <a:sym typeface="Wingdings" panose="05000000000000000000" pitchFamily="2" charset="2"/>
              </a:rPr>
              <a:t></a:t>
            </a:r>
            <a:r>
              <a:rPr lang="zh-CN" altLang="en-US" sz="2000" b="1" dirty="0">
                <a:solidFill>
                  <a:srgbClr val="002060"/>
                </a:solidFill>
                <a:highlight>
                  <a:srgbClr val="00FF00"/>
                </a:highlight>
                <a:latin typeface="华文中宋" panose="02010600040101010101" pitchFamily="2" charset="-122"/>
                <a:ea typeface="华文中宋" panose="02010600040101010101" pitchFamily="2" charset="-122"/>
                <a:sym typeface="Wingdings" panose="05000000000000000000" pitchFamily="2" charset="2"/>
              </a:rPr>
              <a:t>层流</a:t>
            </a:r>
            <a:r>
              <a:rPr lang="zh-CN" altLang="en-US" sz="2000" b="1" dirty="0">
                <a:solidFill>
                  <a:srgbClr val="002060"/>
                </a:solidFill>
                <a:latin typeface="华文中宋" panose="02010600040101010101" pitchFamily="2" charset="-122"/>
                <a:ea typeface="华文中宋" panose="02010600040101010101" pitchFamily="2" charset="-122"/>
                <a:sym typeface="Wingdings" panose="05000000000000000000" pitchFamily="2" charset="2"/>
              </a:rPr>
              <a:t>；</a:t>
            </a:r>
            <a:endParaRPr lang="en-US" altLang="zh-CN" sz="2000" b="1" dirty="0">
              <a:solidFill>
                <a:srgbClr val="002060"/>
              </a:solidFill>
              <a:latin typeface="华文中宋" panose="02010600040101010101" pitchFamily="2" charset="-122"/>
              <a:ea typeface="华文中宋" panose="02010600040101010101" pitchFamily="2" charset="-122"/>
              <a:sym typeface="Wingdings" panose="05000000000000000000" pitchFamily="2" charset="2"/>
            </a:endParaRPr>
          </a:p>
          <a:p>
            <a:pPr marL="360045">
              <a:spcAft>
                <a:spcPts val="200"/>
              </a:spcAft>
            </a:pPr>
            <a:r>
              <a:rPr lang="en-US" altLang="zh-CN" sz="2000" b="1" dirty="0">
                <a:solidFill>
                  <a:srgbClr val="002060"/>
                </a:solidFill>
                <a:latin typeface="华文中宋" panose="02010600040101010101" pitchFamily="2" charset="-122"/>
                <a:ea typeface="华文中宋" panose="02010600040101010101" pitchFamily="2" charset="-122"/>
                <a:sym typeface="Wingdings" panose="05000000000000000000" pitchFamily="2" charset="2"/>
              </a:rPr>
              <a:t>1.4 </a:t>
            </a:r>
            <a:r>
              <a:rPr lang="zh-CN" altLang="en-US" sz="2000" b="1" dirty="0">
                <a:solidFill>
                  <a:srgbClr val="002060"/>
                </a:solidFill>
                <a:latin typeface="华文中宋" panose="02010600040101010101" pitchFamily="2" charset="-122"/>
                <a:ea typeface="华文中宋" panose="02010600040101010101" pitchFamily="2" charset="-122"/>
                <a:sym typeface="Wingdings" panose="05000000000000000000" pitchFamily="2" charset="2"/>
              </a:rPr>
              <a:t>单击</a:t>
            </a:r>
            <a:r>
              <a:rPr lang="zh-CN" altLang="en-US" sz="2000" b="1" dirty="0">
                <a:solidFill>
                  <a:srgbClr val="002060"/>
                </a:solidFill>
                <a:highlight>
                  <a:srgbClr val="00FF00"/>
                </a:highlight>
                <a:latin typeface="华文中宋" panose="02010600040101010101" pitchFamily="2" charset="-122"/>
                <a:ea typeface="华文中宋" panose="02010600040101010101" pitchFamily="2" charset="-122"/>
                <a:sym typeface="Wingdings" panose="05000000000000000000" pitchFamily="2" charset="2"/>
              </a:rPr>
              <a:t>添加</a:t>
            </a:r>
            <a:r>
              <a:rPr lang="zh-CN" altLang="en-US" sz="2000" b="1" dirty="0">
                <a:solidFill>
                  <a:srgbClr val="002060"/>
                </a:solidFill>
                <a:latin typeface="华文中宋" panose="02010600040101010101" pitchFamily="2" charset="-122"/>
                <a:ea typeface="华文中宋" panose="02010600040101010101" pitchFamily="2" charset="-122"/>
                <a:sym typeface="Wingdings" panose="05000000000000000000" pitchFamily="2" charset="2"/>
              </a:rPr>
              <a:t>，然后单击下方的</a:t>
            </a:r>
            <a:r>
              <a:rPr lang="zh-CN" altLang="en-US" sz="2000" b="1" dirty="0">
                <a:solidFill>
                  <a:srgbClr val="002060"/>
                </a:solidFill>
                <a:highlight>
                  <a:srgbClr val="00FF00"/>
                </a:highlight>
                <a:latin typeface="华文中宋" panose="02010600040101010101" pitchFamily="2" charset="-122"/>
                <a:ea typeface="华文中宋" panose="02010600040101010101" pitchFamily="2" charset="-122"/>
                <a:sym typeface="Wingdings" panose="05000000000000000000" pitchFamily="2" charset="2"/>
              </a:rPr>
              <a:t>研究</a:t>
            </a:r>
            <a:r>
              <a:rPr lang="zh-CN" altLang="en-US" sz="2000" b="1" dirty="0">
                <a:solidFill>
                  <a:srgbClr val="002060"/>
                </a:solidFill>
                <a:latin typeface="华文中宋" panose="02010600040101010101" pitchFamily="2" charset="-122"/>
                <a:ea typeface="华文中宋" panose="02010600040101010101" pitchFamily="2" charset="-122"/>
                <a:sym typeface="Wingdings" panose="05000000000000000000" pitchFamily="2" charset="2"/>
              </a:rPr>
              <a:t>；</a:t>
            </a:r>
            <a:endParaRPr lang="en-US" altLang="zh-CN" sz="2000" b="1" dirty="0">
              <a:solidFill>
                <a:srgbClr val="002060"/>
              </a:solidFill>
              <a:latin typeface="华文中宋" panose="02010600040101010101" pitchFamily="2" charset="-122"/>
              <a:ea typeface="华文中宋" panose="02010600040101010101" pitchFamily="2" charset="-122"/>
              <a:sym typeface="Wingdings" panose="05000000000000000000" pitchFamily="2" charset="2"/>
            </a:endParaRPr>
          </a:p>
          <a:p>
            <a:pPr marL="360045">
              <a:spcAft>
                <a:spcPts val="200"/>
              </a:spcAft>
            </a:pPr>
            <a:r>
              <a:rPr lang="en-US" altLang="zh-CN" sz="2000" b="1" dirty="0">
                <a:solidFill>
                  <a:srgbClr val="002060"/>
                </a:solidFill>
                <a:latin typeface="华文中宋" panose="02010600040101010101" pitchFamily="2" charset="-122"/>
                <a:ea typeface="华文中宋" panose="02010600040101010101" pitchFamily="2" charset="-122"/>
                <a:sym typeface="Wingdings" panose="05000000000000000000" pitchFamily="2" charset="2"/>
              </a:rPr>
              <a:t>1.5 </a:t>
            </a:r>
            <a:r>
              <a:rPr lang="zh-CN" altLang="en-US" sz="2000" b="1" dirty="0">
                <a:solidFill>
                  <a:srgbClr val="002060"/>
                </a:solidFill>
                <a:latin typeface="华文中宋" panose="02010600040101010101" pitchFamily="2" charset="-122"/>
                <a:ea typeface="华文中宋" panose="02010600040101010101" pitchFamily="2" charset="-122"/>
                <a:sym typeface="Wingdings" panose="05000000000000000000" pitchFamily="2" charset="2"/>
              </a:rPr>
              <a:t>在</a:t>
            </a:r>
            <a:r>
              <a:rPr lang="zh-CN" altLang="en-US" sz="2000" b="1" dirty="0">
                <a:solidFill>
                  <a:srgbClr val="002060"/>
                </a:solidFill>
                <a:highlight>
                  <a:srgbClr val="00FF00"/>
                </a:highlight>
                <a:latin typeface="华文中宋" panose="02010600040101010101" pitchFamily="2" charset="-122"/>
                <a:ea typeface="华文中宋" panose="02010600040101010101" pitchFamily="2" charset="-122"/>
                <a:sym typeface="Wingdings" panose="05000000000000000000" pitchFamily="2" charset="2"/>
              </a:rPr>
              <a:t>选择研究</a:t>
            </a:r>
            <a:r>
              <a:rPr lang="zh-CN" altLang="en-US" sz="2000" b="1" dirty="0">
                <a:solidFill>
                  <a:srgbClr val="002060"/>
                </a:solidFill>
                <a:latin typeface="华文中宋" panose="02010600040101010101" pitchFamily="2" charset="-122"/>
                <a:ea typeface="华文中宋" panose="02010600040101010101" pitchFamily="2" charset="-122"/>
                <a:sym typeface="Wingdings" panose="05000000000000000000" pitchFamily="2" charset="2"/>
              </a:rPr>
              <a:t>中选择</a:t>
            </a:r>
            <a:r>
              <a:rPr lang="zh-CN" altLang="en-US" sz="2000" b="1" dirty="0">
                <a:solidFill>
                  <a:srgbClr val="002060"/>
                </a:solidFill>
                <a:highlight>
                  <a:srgbClr val="00FF00"/>
                </a:highlight>
                <a:latin typeface="华文中宋" panose="02010600040101010101" pitchFamily="2" charset="-122"/>
                <a:ea typeface="华文中宋" panose="02010600040101010101" pitchFamily="2" charset="-122"/>
                <a:sym typeface="Wingdings" panose="05000000000000000000" pitchFamily="2" charset="2"/>
              </a:rPr>
              <a:t>一般研究</a:t>
            </a:r>
            <a:r>
              <a:rPr lang="en-US" altLang="zh-CN" sz="2000" b="1" dirty="0">
                <a:solidFill>
                  <a:srgbClr val="002060"/>
                </a:solidFill>
                <a:latin typeface="华文中宋" panose="02010600040101010101" pitchFamily="2" charset="-122"/>
                <a:ea typeface="华文中宋" panose="02010600040101010101" pitchFamily="2" charset="-122"/>
                <a:sym typeface="Wingdings" panose="05000000000000000000" pitchFamily="2" charset="2"/>
              </a:rPr>
              <a:t></a:t>
            </a:r>
            <a:r>
              <a:rPr lang="zh-CN" altLang="en-US" sz="2000" b="1" dirty="0">
                <a:solidFill>
                  <a:srgbClr val="002060"/>
                </a:solidFill>
                <a:highlight>
                  <a:srgbClr val="00FF00"/>
                </a:highlight>
                <a:latin typeface="华文中宋" panose="02010600040101010101" pitchFamily="2" charset="-122"/>
                <a:ea typeface="华文中宋" panose="02010600040101010101" pitchFamily="2" charset="-122"/>
                <a:sym typeface="Wingdings" panose="05000000000000000000" pitchFamily="2" charset="2"/>
              </a:rPr>
              <a:t>瞬态</a:t>
            </a:r>
            <a:r>
              <a:rPr lang="zh-CN" altLang="en-US" sz="2000" b="1" dirty="0">
                <a:solidFill>
                  <a:srgbClr val="002060"/>
                </a:solidFill>
                <a:latin typeface="华文中宋" panose="02010600040101010101" pitchFamily="2" charset="-122"/>
                <a:ea typeface="华文中宋" panose="02010600040101010101" pitchFamily="2" charset="-122"/>
                <a:sym typeface="Wingdings" panose="05000000000000000000" pitchFamily="2" charset="2"/>
              </a:rPr>
              <a:t>；</a:t>
            </a:r>
            <a:endParaRPr lang="en-US" altLang="zh-CN" sz="2000" b="1" dirty="0">
              <a:solidFill>
                <a:srgbClr val="002060"/>
              </a:solidFill>
              <a:latin typeface="华文中宋" panose="02010600040101010101" pitchFamily="2" charset="-122"/>
              <a:ea typeface="华文中宋" panose="02010600040101010101" pitchFamily="2" charset="-122"/>
              <a:sym typeface="Wingdings" panose="05000000000000000000" pitchFamily="2" charset="2"/>
            </a:endParaRPr>
          </a:p>
          <a:p>
            <a:pPr marL="360045">
              <a:spcAft>
                <a:spcPts val="200"/>
              </a:spcAft>
            </a:pPr>
            <a:r>
              <a:rPr lang="en-US" altLang="zh-CN" sz="2000" b="1" dirty="0">
                <a:solidFill>
                  <a:srgbClr val="002060"/>
                </a:solidFill>
                <a:latin typeface="华文中宋" panose="02010600040101010101" pitchFamily="2" charset="-122"/>
                <a:ea typeface="华文中宋" panose="02010600040101010101" pitchFamily="2" charset="-122"/>
                <a:sym typeface="Wingdings" panose="05000000000000000000" pitchFamily="2" charset="2"/>
              </a:rPr>
              <a:t>1.6 </a:t>
            </a:r>
            <a:r>
              <a:rPr lang="zh-CN" altLang="en-US" sz="2000" b="1" dirty="0">
                <a:solidFill>
                  <a:srgbClr val="002060"/>
                </a:solidFill>
                <a:latin typeface="华文中宋" panose="02010600040101010101" pitchFamily="2" charset="-122"/>
                <a:ea typeface="华文中宋" panose="02010600040101010101" pitchFamily="2" charset="-122"/>
                <a:sym typeface="Wingdings" panose="05000000000000000000" pitchFamily="2" charset="2"/>
              </a:rPr>
              <a:t>单击底部的</a:t>
            </a:r>
            <a:r>
              <a:rPr lang="zh-CN" altLang="en-US" sz="2000" b="1" dirty="0">
                <a:solidFill>
                  <a:srgbClr val="002060"/>
                </a:solidFill>
                <a:highlight>
                  <a:srgbClr val="00FF00"/>
                </a:highlight>
                <a:latin typeface="华文中宋" panose="02010600040101010101" pitchFamily="2" charset="-122"/>
                <a:ea typeface="华文中宋" panose="02010600040101010101" pitchFamily="2" charset="-122"/>
                <a:sym typeface="Wingdings" panose="05000000000000000000" pitchFamily="2" charset="2"/>
              </a:rPr>
              <a:t>完成</a:t>
            </a:r>
            <a:r>
              <a:rPr lang="zh-CN" altLang="en-US" sz="2000" b="1" dirty="0">
                <a:solidFill>
                  <a:srgbClr val="002060"/>
                </a:solidFill>
                <a:latin typeface="华文中宋" panose="02010600040101010101" pitchFamily="2" charset="-122"/>
                <a:ea typeface="华文中宋" panose="02010600040101010101" pitchFamily="2" charset="-122"/>
                <a:sym typeface="Wingdings" panose="05000000000000000000" pitchFamily="2" charset="2"/>
              </a:rPr>
              <a:t>；</a:t>
            </a:r>
            <a:endParaRPr lang="en-US" altLang="zh-CN" sz="2000" b="1" dirty="0">
              <a:solidFill>
                <a:srgbClr val="002060"/>
              </a:solidFill>
              <a:latin typeface="华文中宋" panose="02010600040101010101" pitchFamily="2" charset="-122"/>
              <a:ea typeface="华文中宋" panose="02010600040101010101" pitchFamily="2" charset="-122"/>
              <a:sym typeface="Wingdings" panose="05000000000000000000" pitchFamily="2" charset="2"/>
            </a:endParaRPr>
          </a:p>
          <a:p>
            <a:pPr marL="360045">
              <a:spcAft>
                <a:spcPts val="200"/>
              </a:spcAft>
            </a:pPr>
            <a:endParaRPr lang="zh-CN" altLang="en-US" sz="2000" b="1" dirty="0">
              <a:solidFill>
                <a:srgbClr val="002060"/>
              </a:solidFill>
              <a:highlight>
                <a:srgbClr val="00FF00"/>
              </a:highlight>
              <a:latin typeface="华文中宋" panose="02010600040101010101" pitchFamily="2" charset="-122"/>
              <a:ea typeface="华文中宋" panose="02010600040101010101" pitchFamily="2" charset="-122"/>
            </a:endParaRPr>
          </a:p>
        </p:txBody>
      </p:sp>
    </p:spTree>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nvSpPr>
        <p:spPr>
          <a:xfrm>
            <a:off x="611560" y="852316"/>
            <a:ext cx="7416824" cy="1487587"/>
          </a:xfrm>
          <a:prstGeom prst="rect">
            <a:avLst/>
          </a:prstGeom>
          <a:noFill/>
        </p:spPr>
        <p:txBody>
          <a:bodyPr wrap="square" rtlCol="0">
            <a:spAutoFit/>
          </a:bodyPr>
          <a:lstStyle/>
          <a:p>
            <a:pPr>
              <a:spcAft>
                <a:spcPts val="400"/>
              </a:spcAft>
            </a:pPr>
            <a:r>
              <a:rPr lang="en-US" altLang="zh-CN" sz="2400" b="1" dirty="0">
                <a:solidFill>
                  <a:srgbClr val="FF3399"/>
                </a:solidFill>
                <a:latin typeface="华文中宋" panose="02010600040101010101" pitchFamily="2" charset="-122"/>
                <a:ea typeface="华文中宋" panose="02010600040101010101" pitchFamily="2" charset="-122"/>
              </a:rPr>
              <a:t>2. </a:t>
            </a:r>
            <a:r>
              <a:rPr lang="zh-CN" altLang="en-US" sz="2400" b="1" dirty="0">
                <a:solidFill>
                  <a:srgbClr val="FF3399"/>
                </a:solidFill>
                <a:latin typeface="华文中宋" panose="02010600040101010101" pitchFamily="2" charset="-122"/>
                <a:ea typeface="华文中宋" panose="02010600040101010101" pitchFamily="2" charset="-122"/>
              </a:rPr>
              <a:t>参数定义</a:t>
            </a:r>
            <a:endParaRPr lang="en-US" altLang="zh-CN" sz="2400" b="1" dirty="0">
              <a:solidFill>
                <a:srgbClr val="FF3399"/>
              </a:solidFill>
              <a:latin typeface="华文中宋" panose="02010600040101010101" pitchFamily="2" charset="-122"/>
              <a:ea typeface="华文中宋" panose="02010600040101010101" pitchFamily="2" charset="-122"/>
            </a:endParaRPr>
          </a:p>
          <a:p>
            <a:pPr marL="360045">
              <a:spcAft>
                <a:spcPts val="200"/>
              </a:spcAft>
            </a:pPr>
            <a:r>
              <a:rPr lang="en-US" altLang="zh-CN" sz="2000" b="1" dirty="0">
                <a:solidFill>
                  <a:srgbClr val="002060"/>
                </a:solidFill>
                <a:latin typeface="华文中宋" panose="02010600040101010101" pitchFamily="2" charset="-122"/>
                <a:ea typeface="华文中宋" panose="02010600040101010101" pitchFamily="2" charset="-122"/>
              </a:rPr>
              <a:t>2.1 </a:t>
            </a:r>
            <a:r>
              <a:rPr lang="zh-CN" altLang="en-US" sz="2000" b="1" dirty="0">
                <a:solidFill>
                  <a:srgbClr val="002060"/>
                </a:solidFill>
                <a:latin typeface="华文中宋" panose="02010600040101010101" pitchFamily="2" charset="-122"/>
                <a:ea typeface="华文中宋" panose="02010600040101010101" pitchFamily="2" charset="-122"/>
              </a:rPr>
              <a:t>在左侧</a:t>
            </a:r>
            <a:r>
              <a:rPr lang="zh-CN" altLang="en-US" sz="2000" b="1" dirty="0">
                <a:solidFill>
                  <a:srgbClr val="002060"/>
                </a:solidFill>
                <a:highlight>
                  <a:srgbClr val="00FF00"/>
                </a:highlight>
                <a:latin typeface="华文中宋" panose="02010600040101010101" pitchFamily="2" charset="-122"/>
                <a:ea typeface="华文中宋" panose="02010600040101010101" pitchFamily="2" charset="-122"/>
              </a:rPr>
              <a:t>模型开发器</a:t>
            </a:r>
            <a:r>
              <a:rPr lang="zh-CN" altLang="en-US" sz="2000" b="1" dirty="0">
                <a:solidFill>
                  <a:srgbClr val="002060"/>
                </a:solidFill>
                <a:latin typeface="华文中宋" panose="02010600040101010101" pitchFamily="2" charset="-122"/>
                <a:ea typeface="华文中宋" panose="02010600040101010101" pitchFamily="2" charset="-122"/>
              </a:rPr>
              <a:t>窗口的</a:t>
            </a:r>
            <a:r>
              <a:rPr lang="zh-CN" altLang="en-US" sz="2000" b="1" dirty="0">
                <a:solidFill>
                  <a:srgbClr val="002060"/>
                </a:solidFill>
                <a:highlight>
                  <a:srgbClr val="00FF00"/>
                </a:highlight>
                <a:latin typeface="华文中宋" panose="02010600040101010101" pitchFamily="2" charset="-122"/>
                <a:ea typeface="华文中宋" panose="02010600040101010101" pitchFamily="2" charset="-122"/>
              </a:rPr>
              <a:t>全局定义</a:t>
            </a:r>
            <a:r>
              <a:rPr lang="zh-CN" altLang="en-US" sz="2000" b="1" dirty="0">
                <a:solidFill>
                  <a:srgbClr val="002060"/>
                </a:solidFill>
                <a:latin typeface="华文中宋" panose="02010600040101010101" pitchFamily="2" charset="-122"/>
                <a:ea typeface="华文中宋" panose="02010600040101010101" pitchFamily="2" charset="-122"/>
              </a:rPr>
              <a:t>节点下，单击</a:t>
            </a:r>
            <a:r>
              <a:rPr lang="zh-CN" altLang="en-US" sz="2000" b="1" dirty="0">
                <a:solidFill>
                  <a:srgbClr val="002060"/>
                </a:solidFill>
                <a:highlight>
                  <a:srgbClr val="00FF00"/>
                </a:highlight>
                <a:latin typeface="华文中宋" panose="02010600040101010101" pitchFamily="2" charset="-122"/>
                <a:ea typeface="华文中宋" panose="02010600040101010101" pitchFamily="2" charset="-122"/>
              </a:rPr>
              <a:t>参数</a:t>
            </a:r>
            <a:r>
              <a:rPr lang="en-US" altLang="zh-CN" sz="2000" b="1" dirty="0">
                <a:solidFill>
                  <a:srgbClr val="002060"/>
                </a:solidFill>
                <a:highlight>
                  <a:srgbClr val="00FF00"/>
                </a:highlight>
                <a:latin typeface="华文中宋" panose="02010600040101010101" pitchFamily="2" charset="-122"/>
                <a:ea typeface="华文中宋" panose="02010600040101010101" pitchFamily="2" charset="-122"/>
              </a:rPr>
              <a:t>1</a:t>
            </a:r>
            <a:r>
              <a:rPr lang="zh-CN" altLang="en-US" sz="2000" b="1" dirty="0">
                <a:solidFill>
                  <a:srgbClr val="002060"/>
                </a:solidFill>
                <a:latin typeface="华文中宋" panose="02010600040101010101" pitchFamily="2" charset="-122"/>
                <a:ea typeface="华文中宋" panose="02010600040101010101" pitchFamily="2" charset="-122"/>
              </a:rPr>
              <a:t>；</a:t>
            </a:r>
            <a:endParaRPr lang="en-US" altLang="zh-CN" sz="2000" b="1" dirty="0">
              <a:solidFill>
                <a:srgbClr val="002060"/>
              </a:solidFill>
              <a:latin typeface="华文中宋" panose="02010600040101010101" pitchFamily="2" charset="-122"/>
              <a:ea typeface="华文中宋" panose="02010600040101010101" pitchFamily="2" charset="-122"/>
            </a:endParaRPr>
          </a:p>
          <a:p>
            <a:pPr marL="360045">
              <a:spcAft>
                <a:spcPts val="200"/>
              </a:spcAft>
            </a:pPr>
            <a:r>
              <a:rPr lang="en-US" altLang="zh-CN" sz="2000" b="1" dirty="0">
                <a:solidFill>
                  <a:srgbClr val="002060"/>
                </a:solidFill>
                <a:latin typeface="华文中宋" panose="02010600040101010101" pitchFamily="2" charset="-122"/>
                <a:ea typeface="华文中宋" panose="02010600040101010101" pitchFamily="2" charset="-122"/>
              </a:rPr>
              <a:t>2.2 </a:t>
            </a:r>
            <a:r>
              <a:rPr lang="zh-CN" altLang="en-US" sz="2000" b="1" dirty="0">
                <a:solidFill>
                  <a:srgbClr val="002060"/>
                </a:solidFill>
                <a:latin typeface="华文中宋" panose="02010600040101010101" pitchFamily="2" charset="-122"/>
                <a:ea typeface="华文中宋" panose="02010600040101010101" pitchFamily="2" charset="-122"/>
              </a:rPr>
              <a:t>在</a:t>
            </a:r>
            <a:r>
              <a:rPr lang="zh-CN" altLang="en-US" sz="2000" b="1" dirty="0">
                <a:solidFill>
                  <a:srgbClr val="002060"/>
                </a:solidFill>
                <a:highlight>
                  <a:srgbClr val="00FF00"/>
                </a:highlight>
                <a:latin typeface="华文中宋" panose="02010600040101010101" pitchFamily="2" charset="-122"/>
                <a:ea typeface="华文中宋" panose="02010600040101010101" pitchFamily="2" charset="-122"/>
              </a:rPr>
              <a:t>参数</a:t>
            </a:r>
            <a:r>
              <a:rPr lang="zh-CN" altLang="en-US" sz="2000" b="1" dirty="0">
                <a:solidFill>
                  <a:srgbClr val="002060"/>
                </a:solidFill>
                <a:latin typeface="华文中宋" panose="02010600040101010101" pitchFamily="2" charset="-122"/>
                <a:ea typeface="华文中宋" panose="02010600040101010101" pitchFamily="2" charset="-122"/>
              </a:rPr>
              <a:t>的设置窗口中，定位到</a:t>
            </a:r>
            <a:r>
              <a:rPr lang="zh-CN" altLang="en-US" sz="2000" b="1" dirty="0">
                <a:solidFill>
                  <a:srgbClr val="002060"/>
                </a:solidFill>
                <a:highlight>
                  <a:srgbClr val="00FF00"/>
                </a:highlight>
                <a:latin typeface="华文中宋" panose="02010600040101010101" pitchFamily="2" charset="-122"/>
                <a:ea typeface="华文中宋" panose="02010600040101010101" pitchFamily="2" charset="-122"/>
              </a:rPr>
              <a:t>参数</a:t>
            </a:r>
            <a:r>
              <a:rPr lang="zh-CN" altLang="en-US" sz="2000" b="1" dirty="0">
                <a:solidFill>
                  <a:srgbClr val="002060"/>
                </a:solidFill>
                <a:latin typeface="华文中宋" panose="02010600040101010101" pitchFamily="2" charset="-122"/>
                <a:ea typeface="华文中宋" panose="02010600040101010101" pitchFamily="2" charset="-122"/>
              </a:rPr>
              <a:t>栏；</a:t>
            </a:r>
            <a:endParaRPr lang="en-US" altLang="zh-CN" sz="2000" b="1" dirty="0">
              <a:solidFill>
                <a:srgbClr val="002060"/>
              </a:solidFill>
              <a:latin typeface="华文中宋" panose="02010600040101010101" pitchFamily="2" charset="-122"/>
              <a:ea typeface="华文中宋" panose="02010600040101010101" pitchFamily="2" charset="-122"/>
            </a:endParaRPr>
          </a:p>
          <a:p>
            <a:pPr marL="360045">
              <a:spcAft>
                <a:spcPts val="200"/>
              </a:spcAft>
            </a:pPr>
            <a:r>
              <a:rPr lang="en-US" altLang="zh-CN" sz="2000" b="1" dirty="0">
                <a:solidFill>
                  <a:srgbClr val="002060"/>
                </a:solidFill>
                <a:latin typeface="华文中宋" panose="02010600040101010101" pitchFamily="2" charset="-122"/>
                <a:ea typeface="华文中宋" panose="02010600040101010101" pitchFamily="2" charset="-122"/>
              </a:rPr>
              <a:t>2.3 </a:t>
            </a:r>
            <a:r>
              <a:rPr lang="zh-CN" altLang="en-US" sz="2000" b="1" dirty="0">
                <a:solidFill>
                  <a:srgbClr val="002060"/>
                </a:solidFill>
                <a:latin typeface="华文中宋" panose="02010600040101010101" pitchFamily="2" charset="-122"/>
                <a:ea typeface="华文中宋" panose="02010600040101010101" pitchFamily="2" charset="-122"/>
              </a:rPr>
              <a:t>在表中输入以下设置：</a:t>
            </a:r>
            <a:endParaRPr lang="en-US" altLang="zh-CN" sz="2000" b="1" dirty="0">
              <a:solidFill>
                <a:srgbClr val="002060"/>
              </a:solidFill>
              <a:latin typeface="华文中宋" panose="02010600040101010101" pitchFamily="2" charset="-122"/>
              <a:ea typeface="华文中宋" panose="02010600040101010101" pitchFamily="2" charset="-122"/>
            </a:endParaRPr>
          </a:p>
        </p:txBody>
      </p:sp>
      <p:pic>
        <p:nvPicPr>
          <p:cNvPr id="6" name="图片 5"/>
          <p:cNvPicPr>
            <a:picLocks noChangeAspect="1"/>
          </p:cNvPicPr>
          <p:nvPr/>
        </p:nvPicPr>
        <p:blipFill>
          <a:blip r:embed="rId1"/>
          <a:stretch>
            <a:fillRect/>
          </a:stretch>
        </p:blipFill>
        <p:spPr>
          <a:xfrm>
            <a:off x="1619672" y="2339864"/>
            <a:ext cx="4680520" cy="1287686"/>
          </a:xfrm>
          <a:prstGeom prst="rect">
            <a:avLst/>
          </a:prstGeom>
        </p:spPr>
      </p:pic>
      <mc:AlternateContent xmlns:mc="http://schemas.openxmlformats.org/markup-compatibility/2006">
        <mc:Choice xmlns:a14="http://schemas.microsoft.com/office/drawing/2010/main" Requires="a14">
          <p:sp>
            <p:nvSpPr>
              <p:cNvPr id="18" name="文本框 17"/>
              <p:cNvSpPr txBox="1"/>
              <p:nvPr/>
            </p:nvSpPr>
            <p:spPr>
              <a:xfrm>
                <a:off x="611560" y="3635556"/>
                <a:ext cx="7416824" cy="1066959"/>
              </a:xfrm>
              <a:prstGeom prst="rect">
                <a:avLst/>
              </a:prstGeom>
              <a:noFill/>
            </p:spPr>
            <p:txBody>
              <a:bodyPr wrap="square" rtlCol="0">
                <a:spAutoFit/>
              </a:bodyPr>
              <a:lstStyle/>
              <a:p>
                <a:pPr marL="360045">
                  <a:spcAft>
                    <a:spcPts val="200"/>
                  </a:spcAft>
                </a:pPr>
                <a:r>
                  <a:rPr lang="en-US" altLang="zh-CN" sz="2000" b="1" dirty="0">
                    <a:solidFill>
                      <a:srgbClr val="002060"/>
                    </a:solidFill>
                    <a:latin typeface="华文中宋" panose="02010600040101010101" pitchFamily="2" charset="-122"/>
                    <a:ea typeface="华文中宋" panose="02010600040101010101" pitchFamily="2" charset="-122"/>
                  </a:rPr>
                  <a:t>2.4 </a:t>
                </a:r>
                <a:r>
                  <a:rPr lang="zh-CN" altLang="en-US" sz="2000" b="1" dirty="0">
                    <a:solidFill>
                      <a:srgbClr val="002060"/>
                    </a:solidFill>
                    <a:latin typeface="华文中宋" panose="02010600040101010101" pitchFamily="2" charset="-122"/>
                    <a:ea typeface="华文中宋" panose="02010600040101010101" pitchFamily="2" charset="-122"/>
                  </a:rPr>
                  <a:t>在左侧</a:t>
                </a:r>
                <a:r>
                  <a:rPr lang="zh-CN" altLang="en-US" sz="2000" b="1" dirty="0">
                    <a:solidFill>
                      <a:srgbClr val="002060"/>
                    </a:solidFill>
                    <a:highlight>
                      <a:srgbClr val="00FF00"/>
                    </a:highlight>
                    <a:latin typeface="华文中宋" panose="02010600040101010101" pitchFamily="2" charset="-122"/>
                    <a:ea typeface="华文中宋" panose="02010600040101010101" pitchFamily="2" charset="-122"/>
                  </a:rPr>
                  <a:t>主屏幕</a:t>
                </a:r>
                <a:r>
                  <a:rPr lang="zh-CN" altLang="en-US" sz="2000" b="1" dirty="0">
                    <a:solidFill>
                      <a:srgbClr val="002060"/>
                    </a:solidFill>
                    <a:latin typeface="华文中宋" panose="02010600040101010101" pitchFamily="2" charset="-122"/>
                    <a:ea typeface="华文中宋" panose="02010600040101010101" pitchFamily="2" charset="-122"/>
                  </a:rPr>
                  <a:t>工具栏中单击</a:t>
                </a:r>
                <a14:m>
                  <m:oMath xmlns:m="http://schemas.openxmlformats.org/officeDocument/2006/math">
                    <m:r>
                      <a:rPr lang="en-US" altLang="zh-CN" sz="2000" b="1" i="1" smtClean="0">
                        <a:solidFill>
                          <a:srgbClr val="002060"/>
                        </a:solidFill>
                        <a:highlight>
                          <a:srgbClr val="00FF00"/>
                        </a:highlight>
                        <a:latin typeface="Cambria Math" panose="02040503050406030204" pitchFamily="18" charset="0"/>
                        <a:ea typeface="华文中宋" panose="02010600040101010101" pitchFamily="2" charset="-122"/>
                      </a:rPr>
                      <m:t>𝒇</m:t>
                    </m:r>
                    <m:r>
                      <a:rPr lang="en-US" altLang="zh-CN" sz="2000" b="1" i="1" smtClean="0">
                        <a:solidFill>
                          <a:srgbClr val="002060"/>
                        </a:solidFill>
                        <a:highlight>
                          <a:srgbClr val="00FF00"/>
                        </a:highlight>
                        <a:latin typeface="Cambria Math" panose="02040503050406030204" pitchFamily="18" charset="0"/>
                        <a:ea typeface="华文中宋" panose="02010600040101010101" pitchFamily="2" charset="-122"/>
                      </a:rPr>
                      <m:t>(</m:t>
                    </m:r>
                    <m:r>
                      <a:rPr lang="en-US" altLang="zh-CN" sz="2000" b="1" i="1" smtClean="0">
                        <a:solidFill>
                          <a:srgbClr val="002060"/>
                        </a:solidFill>
                        <a:highlight>
                          <a:srgbClr val="00FF00"/>
                        </a:highlight>
                        <a:latin typeface="Cambria Math" panose="02040503050406030204" pitchFamily="18" charset="0"/>
                        <a:ea typeface="华文中宋" panose="02010600040101010101" pitchFamily="2" charset="-122"/>
                      </a:rPr>
                      <m:t>𝒙</m:t>
                    </m:r>
                    <m:r>
                      <a:rPr lang="en-US" altLang="zh-CN" sz="2000" b="1" i="1" smtClean="0">
                        <a:solidFill>
                          <a:srgbClr val="002060"/>
                        </a:solidFill>
                        <a:highlight>
                          <a:srgbClr val="00FF00"/>
                        </a:highlight>
                        <a:latin typeface="Cambria Math" panose="02040503050406030204" pitchFamily="18" charset="0"/>
                        <a:ea typeface="华文中宋" panose="02010600040101010101" pitchFamily="2" charset="-122"/>
                      </a:rPr>
                      <m:t>)</m:t>
                    </m:r>
                  </m:oMath>
                </a14:m>
                <a:r>
                  <a:rPr lang="zh-CN" altLang="en-US" sz="2000" b="1" dirty="0">
                    <a:solidFill>
                      <a:srgbClr val="002060"/>
                    </a:solidFill>
                    <a:highlight>
                      <a:srgbClr val="00FF00"/>
                    </a:highlight>
                    <a:latin typeface="华文中宋" panose="02010600040101010101" pitchFamily="2" charset="-122"/>
                    <a:ea typeface="华文中宋" panose="02010600040101010101" pitchFamily="2" charset="-122"/>
                  </a:rPr>
                  <a:t>函数</a:t>
                </a:r>
                <a:r>
                  <a:rPr lang="zh-CN" altLang="en-US" sz="2000" b="1" dirty="0">
                    <a:solidFill>
                      <a:srgbClr val="002060"/>
                    </a:solidFill>
                    <a:latin typeface="华文中宋" panose="02010600040101010101" pitchFamily="2" charset="-122"/>
                    <a:ea typeface="华文中宋" panose="02010600040101010101" pitchFamily="2" charset="-122"/>
                  </a:rPr>
                  <a:t>，选择</a:t>
                </a:r>
                <a:r>
                  <a:rPr lang="zh-CN" altLang="en-US" sz="2000" b="1" dirty="0">
                    <a:solidFill>
                      <a:srgbClr val="002060"/>
                    </a:solidFill>
                    <a:highlight>
                      <a:srgbClr val="00FF00"/>
                    </a:highlight>
                    <a:latin typeface="华文中宋" panose="02010600040101010101" pitchFamily="2" charset="-122"/>
                    <a:ea typeface="华文中宋" panose="02010600040101010101" pitchFamily="2" charset="-122"/>
                  </a:rPr>
                  <a:t>全局</a:t>
                </a:r>
                <a:r>
                  <a:rPr lang="en-US" altLang="zh-CN" sz="2000" b="1" dirty="0">
                    <a:solidFill>
                      <a:srgbClr val="002060"/>
                    </a:solidFill>
                    <a:latin typeface="华文中宋" panose="02010600040101010101" pitchFamily="2" charset="-122"/>
                    <a:ea typeface="华文中宋" panose="02010600040101010101" pitchFamily="2" charset="-122"/>
                    <a:sym typeface="Wingdings" panose="05000000000000000000" pitchFamily="2" charset="2"/>
                  </a:rPr>
                  <a:t></a:t>
                </a:r>
                <a:r>
                  <a:rPr lang="zh-CN" altLang="en-US" sz="2000" b="1" dirty="0">
                    <a:solidFill>
                      <a:srgbClr val="002060"/>
                    </a:solidFill>
                    <a:highlight>
                      <a:srgbClr val="00FF00"/>
                    </a:highlight>
                    <a:latin typeface="华文中宋" panose="02010600040101010101" pitchFamily="2" charset="-122"/>
                    <a:ea typeface="华文中宋" panose="02010600040101010101" pitchFamily="2" charset="-122"/>
                    <a:sym typeface="Wingdings" panose="05000000000000000000" pitchFamily="2" charset="2"/>
                  </a:rPr>
                  <a:t>阶跃</a:t>
                </a:r>
                <a:r>
                  <a:rPr lang="zh-CN" altLang="en-US" sz="2000" b="1" dirty="0">
                    <a:solidFill>
                      <a:srgbClr val="002060"/>
                    </a:solidFill>
                    <a:latin typeface="华文中宋" panose="02010600040101010101" pitchFamily="2" charset="-122"/>
                    <a:ea typeface="华文中宋" panose="02010600040101010101" pitchFamily="2" charset="-122"/>
                    <a:sym typeface="Wingdings" panose="05000000000000000000" pitchFamily="2" charset="2"/>
                  </a:rPr>
                  <a:t>；</a:t>
                </a:r>
                <a:endParaRPr lang="en-US" altLang="zh-CN" sz="2000" b="1" dirty="0">
                  <a:solidFill>
                    <a:srgbClr val="002060"/>
                  </a:solidFill>
                  <a:latin typeface="华文中宋" panose="02010600040101010101" pitchFamily="2" charset="-122"/>
                  <a:ea typeface="华文中宋" panose="02010600040101010101" pitchFamily="2" charset="-122"/>
                </a:endParaRPr>
              </a:p>
              <a:p>
                <a:pPr marL="360045">
                  <a:spcAft>
                    <a:spcPts val="200"/>
                  </a:spcAft>
                </a:pPr>
                <a:r>
                  <a:rPr lang="en-US" altLang="zh-CN" sz="2000" b="1" dirty="0">
                    <a:solidFill>
                      <a:srgbClr val="002060"/>
                    </a:solidFill>
                    <a:latin typeface="华文中宋" panose="02010600040101010101" pitchFamily="2" charset="-122"/>
                    <a:ea typeface="华文中宋" panose="02010600040101010101" pitchFamily="2" charset="-122"/>
                  </a:rPr>
                  <a:t>2.5 </a:t>
                </a:r>
                <a:r>
                  <a:rPr lang="zh-CN" altLang="en-US" sz="2000" b="1" dirty="0">
                    <a:solidFill>
                      <a:srgbClr val="002060"/>
                    </a:solidFill>
                    <a:latin typeface="华文中宋" panose="02010600040101010101" pitchFamily="2" charset="-122"/>
                    <a:ea typeface="华文中宋" panose="02010600040101010101" pitchFamily="2" charset="-122"/>
                  </a:rPr>
                  <a:t>在</a:t>
                </a:r>
                <a:r>
                  <a:rPr lang="zh-CN" altLang="en-US" sz="2000" b="1" dirty="0">
                    <a:solidFill>
                      <a:srgbClr val="002060"/>
                    </a:solidFill>
                    <a:highlight>
                      <a:srgbClr val="00FF00"/>
                    </a:highlight>
                    <a:latin typeface="华文中宋" panose="02010600040101010101" pitchFamily="2" charset="-122"/>
                    <a:ea typeface="华文中宋" panose="02010600040101010101" pitchFamily="2" charset="-122"/>
                  </a:rPr>
                  <a:t>阶跃</a:t>
                </a:r>
                <a:r>
                  <a:rPr lang="zh-CN" altLang="en-US" sz="2000" b="1" dirty="0">
                    <a:solidFill>
                      <a:srgbClr val="002060"/>
                    </a:solidFill>
                    <a:latin typeface="华文中宋" panose="02010600040101010101" pitchFamily="2" charset="-122"/>
                    <a:ea typeface="华文中宋" panose="02010600040101010101" pitchFamily="2" charset="-122"/>
                  </a:rPr>
                  <a:t>的</a:t>
                </a:r>
                <a:r>
                  <a:rPr lang="zh-CN" altLang="en-US" sz="2000" b="1" dirty="0">
                    <a:solidFill>
                      <a:srgbClr val="002060"/>
                    </a:solidFill>
                    <a:highlight>
                      <a:srgbClr val="00FF00"/>
                    </a:highlight>
                    <a:latin typeface="华文中宋" panose="02010600040101010101" pitchFamily="2" charset="-122"/>
                    <a:ea typeface="华文中宋" panose="02010600040101010101" pitchFamily="2" charset="-122"/>
                  </a:rPr>
                  <a:t>设置</a:t>
                </a:r>
                <a:r>
                  <a:rPr lang="zh-CN" altLang="en-US" sz="2000" b="1" dirty="0">
                    <a:solidFill>
                      <a:srgbClr val="002060"/>
                    </a:solidFill>
                    <a:latin typeface="华文中宋" panose="02010600040101010101" pitchFamily="2" charset="-122"/>
                    <a:ea typeface="华文中宋" panose="02010600040101010101" pitchFamily="2" charset="-122"/>
                  </a:rPr>
                  <a:t>窗口中，定位到</a:t>
                </a:r>
                <a:r>
                  <a:rPr lang="zh-CN" altLang="en-US" sz="2000" b="1" dirty="0">
                    <a:solidFill>
                      <a:srgbClr val="002060"/>
                    </a:solidFill>
                    <a:highlight>
                      <a:srgbClr val="00FF00"/>
                    </a:highlight>
                    <a:latin typeface="华文中宋" panose="02010600040101010101" pitchFamily="2" charset="-122"/>
                    <a:ea typeface="华文中宋" panose="02010600040101010101" pitchFamily="2" charset="-122"/>
                  </a:rPr>
                  <a:t>参数</a:t>
                </a:r>
                <a:r>
                  <a:rPr lang="zh-CN" altLang="en-US" sz="2000" b="1" dirty="0">
                    <a:solidFill>
                      <a:srgbClr val="002060"/>
                    </a:solidFill>
                    <a:latin typeface="华文中宋" panose="02010600040101010101" pitchFamily="2" charset="-122"/>
                    <a:ea typeface="华文中宋" panose="02010600040101010101" pitchFamily="2" charset="-122"/>
                  </a:rPr>
                  <a:t>栏；</a:t>
                </a:r>
                <a:endParaRPr lang="en-US" altLang="zh-CN" sz="2000" b="1" dirty="0">
                  <a:solidFill>
                    <a:srgbClr val="002060"/>
                  </a:solidFill>
                  <a:latin typeface="华文中宋" panose="02010600040101010101" pitchFamily="2" charset="-122"/>
                  <a:ea typeface="华文中宋" panose="02010600040101010101" pitchFamily="2" charset="-122"/>
                </a:endParaRPr>
              </a:p>
              <a:p>
                <a:pPr marL="360045">
                  <a:spcAft>
                    <a:spcPts val="200"/>
                  </a:spcAft>
                </a:pPr>
                <a:r>
                  <a:rPr lang="en-US" altLang="zh-CN" sz="2000" b="1" dirty="0">
                    <a:solidFill>
                      <a:srgbClr val="002060"/>
                    </a:solidFill>
                    <a:latin typeface="华文中宋" panose="02010600040101010101" pitchFamily="2" charset="-122"/>
                    <a:ea typeface="华文中宋" panose="02010600040101010101" pitchFamily="2" charset="-122"/>
                  </a:rPr>
                  <a:t>2.6 </a:t>
                </a:r>
                <a:r>
                  <a:rPr lang="zh-CN" altLang="en-US" sz="2000" b="1" dirty="0">
                    <a:solidFill>
                      <a:srgbClr val="002060"/>
                    </a:solidFill>
                    <a:latin typeface="华文中宋" panose="02010600040101010101" pitchFamily="2" charset="-122"/>
                    <a:ea typeface="华文中宋" panose="02010600040101010101" pitchFamily="2" charset="-122"/>
                  </a:rPr>
                  <a:t>在</a:t>
                </a:r>
                <a:r>
                  <a:rPr lang="zh-CN" altLang="en-US" sz="2000" b="1" dirty="0">
                    <a:solidFill>
                      <a:srgbClr val="002060"/>
                    </a:solidFill>
                    <a:highlight>
                      <a:srgbClr val="00FF00"/>
                    </a:highlight>
                    <a:latin typeface="华文中宋" panose="02010600040101010101" pitchFamily="2" charset="-122"/>
                    <a:ea typeface="华文中宋" panose="02010600040101010101" pitchFamily="2" charset="-122"/>
                  </a:rPr>
                  <a:t>位置</a:t>
                </a:r>
                <a:r>
                  <a:rPr lang="zh-CN" altLang="en-US" sz="2000" b="1" dirty="0">
                    <a:solidFill>
                      <a:srgbClr val="002060"/>
                    </a:solidFill>
                    <a:latin typeface="华文中宋" panose="02010600040101010101" pitchFamily="2" charset="-122"/>
                    <a:ea typeface="华文中宋" panose="02010600040101010101" pitchFamily="2" charset="-122"/>
                  </a:rPr>
                  <a:t>文本框中输入</a:t>
                </a:r>
                <a:r>
                  <a:rPr lang="en-US" altLang="zh-CN" sz="2000" b="1" dirty="0">
                    <a:solidFill>
                      <a:srgbClr val="002060"/>
                    </a:solidFill>
                    <a:highlight>
                      <a:srgbClr val="00FF00"/>
                    </a:highlight>
                    <a:latin typeface="华文中宋" panose="02010600040101010101" pitchFamily="2" charset="-122"/>
                    <a:ea typeface="华文中宋" panose="02010600040101010101" pitchFamily="2" charset="-122"/>
                  </a:rPr>
                  <a:t>0.1</a:t>
                </a:r>
                <a:r>
                  <a:rPr lang="zh-CN" altLang="en-US" sz="2000" b="1" dirty="0">
                    <a:solidFill>
                      <a:srgbClr val="002060"/>
                    </a:solidFill>
                    <a:latin typeface="华文中宋" panose="02010600040101010101" pitchFamily="2" charset="-122"/>
                    <a:ea typeface="华文中宋" panose="02010600040101010101" pitchFamily="2" charset="-122"/>
                  </a:rPr>
                  <a:t>；</a:t>
                </a:r>
                <a:endParaRPr lang="en-US" altLang="zh-CN" sz="2000" b="1" dirty="0">
                  <a:solidFill>
                    <a:srgbClr val="002060"/>
                  </a:solidFill>
                  <a:latin typeface="华文中宋" panose="02010600040101010101" pitchFamily="2" charset="-122"/>
                  <a:ea typeface="华文中宋" panose="02010600040101010101" pitchFamily="2" charset="-122"/>
                </a:endParaRPr>
              </a:p>
            </p:txBody>
          </p:sp>
        </mc:Choice>
        <mc:Fallback>
          <p:sp>
            <p:nvSpPr>
              <p:cNvPr id="18" name="文本框 17"/>
              <p:cNvSpPr txBox="1">
                <a:spLocks noRot="1" noChangeAspect="1" noMove="1" noResize="1" noEditPoints="1" noAdjustHandles="1" noChangeArrowheads="1" noChangeShapeType="1" noTextEdit="1"/>
              </p:cNvSpPr>
              <p:nvPr/>
            </p:nvSpPr>
            <p:spPr>
              <a:xfrm>
                <a:off x="611560" y="3635556"/>
                <a:ext cx="7416824" cy="1066959"/>
              </a:xfrm>
              <a:prstGeom prst="rect">
                <a:avLst/>
              </a:prstGeom>
              <a:blipFill rotWithShape="1">
                <a:blip r:embed="rId2"/>
                <a:stretch>
                  <a:fillRect l="-1" t="-17" r="1" b="32"/>
                </a:stretch>
              </a:blipFill>
            </p:spPr>
            <p:txBody>
              <a:bodyPr/>
              <a:lstStyle/>
              <a:p>
                <a:r>
                  <a:rPr lang="zh-CN" altLang="en-US">
                    <a:noFill/>
                  </a:rPr>
                  <a:t> </a:t>
                </a:r>
              </a:p>
            </p:txBody>
          </p:sp>
        </mc:Fallback>
      </mc:AlternateContent>
      <p:sp>
        <p:nvSpPr>
          <p:cNvPr id="19" name="文本框 18"/>
          <p:cNvSpPr txBox="1"/>
          <p:nvPr/>
        </p:nvSpPr>
        <p:spPr>
          <a:xfrm>
            <a:off x="611560" y="4913449"/>
            <a:ext cx="7416824" cy="1821011"/>
          </a:xfrm>
          <a:prstGeom prst="rect">
            <a:avLst/>
          </a:prstGeom>
          <a:noFill/>
        </p:spPr>
        <p:txBody>
          <a:bodyPr wrap="square" rtlCol="0">
            <a:spAutoFit/>
          </a:bodyPr>
          <a:lstStyle/>
          <a:p>
            <a:pPr>
              <a:spcAft>
                <a:spcPts val="400"/>
              </a:spcAft>
            </a:pPr>
            <a:r>
              <a:rPr lang="en-US" altLang="zh-CN" sz="2400" b="1" dirty="0">
                <a:solidFill>
                  <a:srgbClr val="FF3399"/>
                </a:solidFill>
                <a:latin typeface="华文中宋" panose="02010600040101010101" pitchFamily="2" charset="-122"/>
                <a:ea typeface="华文中宋" panose="02010600040101010101" pitchFamily="2" charset="-122"/>
              </a:rPr>
              <a:t>3. </a:t>
            </a:r>
            <a:r>
              <a:rPr lang="zh-CN" altLang="en-US" sz="2400" b="1" dirty="0">
                <a:solidFill>
                  <a:srgbClr val="FF3399"/>
                </a:solidFill>
                <a:latin typeface="华文中宋" panose="02010600040101010101" pitchFamily="2" charset="-122"/>
                <a:ea typeface="华文中宋" panose="02010600040101010101" pitchFamily="2" charset="-122"/>
              </a:rPr>
              <a:t>几何建模</a:t>
            </a:r>
            <a:endParaRPr lang="en-US" altLang="zh-CN" sz="2400" b="1" dirty="0">
              <a:solidFill>
                <a:srgbClr val="FF3399"/>
              </a:solidFill>
              <a:latin typeface="华文中宋" panose="02010600040101010101" pitchFamily="2" charset="-122"/>
              <a:ea typeface="华文中宋" panose="02010600040101010101" pitchFamily="2" charset="-122"/>
            </a:endParaRPr>
          </a:p>
          <a:p>
            <a:pPr marL="360045">
              <a:spcAft>
                <a:spcPts val="200"/>
              </a:spcAft>
            </a:pPr>
            <a:r>
              <a:rPr lang="en-US" altLang="zh-CN" sz="2000" b="1" dirty="0">
                <a:solidFill>
                  <a:srgbClr val="002060"/>
                </a:solidFill>
                <a:latin typeface="华文中宋" panose="02010600040101010101" pitchFamily="2" charset="-122"/>
                <a:ea typeface="华文中宋" panose="02010600040101010101" pitchFamily="2" charset="-122"/>
              </a:rPr>
              <a:t>3.1 </a:t>
            </a:r>
            <a:r>
              <a:rPr lang="zh-CN" altLang="en-US" sz="2000" b="1" dirty="0">
                <a:solidFill>
                  <a:srgbClr val="002060"/>
                </a:solidFill>
                <a:latin typeface="华文中宋" panose="02010600040101010101" pitchFamily="2" charset="-122"/>
                <a:ea typeface="华文中宋" panose="02010600040101010101" pitchFamily="2" charset="-122"/>
              </a:rPr>
              <a:t>在上方的</a:t>
            </a:r>
            <a:r>
              <a:rPr lang="zh-CN" altLang="en-US" sz="2000" b="1" dirty="0">
                <a:solidFill>
                  <a:srgbClr val="002060"/>
                </a:solidFill>
                <a:highlight>
                  <a:srgbClr val="00FF00"/>
                </a:highlight>
                <a:latin typeface="华文中宋" panose="02010600040101010101" pitchFamily="2" charset="-122"/>
                <a:ea typeface="华文中宋" panose="02010600040101010101" pitchFamily="2" charset="-122"/>
              </a:rPr>
              <a:t>几何</a:t>
            </a:r>
            <a:r>
              <a:rPr lang="zh-CN" altLang="en-US" sz="2000" b="1" dirty="0">
                <a:solidFill>
                  <a:srgbClr val="002060"/>
                </a:solidFill>
                <a:latin typeface="华文中宋" panose="02010600040101010101" pitchFamily="2" charset="-122"/>
                <a:ea typeface="华文中宋" panose="02010600040101010101" pitchFamily="2" charset="-122"/>
              </a:rPr>
              <a:t>工具栏中单击</a:t>
            </a:r>
            <a:r>
              <a:rPr lang="zh-CN" altLang="en-US" sz="2000" b="1" dirty="0">
                <a:solidFill>
                  <a:srgbClr val="002060"/>
                </a:solidFill>
                <a:highlight>
                  <a:srgbClr val="00FF00"/>
                </a:highlight>
                <a:latin typeface="华文中宋" panose="02010600040101010101" pitchFamily="2" charset="-122"/>
                <a:ea typeface="华文中宋" panose="02010600040101010101" pitchFamily="2" charset="-122"/>
              </a:rPr>
              <a:t>矩形</a:t>
            </a:r>
            <a:r>
              <a:rPr lang="zh-CN" altLang="en-US" sz="2000" b="1" dirty="0">
                <a:solidFill>
                  <a:srgbClr val="002060"/>
                </a:solidFill>
                <a:latin typeface="华文中宋" panose="02010600040101010101" pitchFamily="2" charset="-122"/>
                <a:ea typeface="华文中宋" panose="02010600040101010101" pitchFamily="2" charset="-122"/>
              </a:rPr>
              <a:t>；</a:t>
            </a:r>
            <a:endParaRPr lang="en-US" altLang="zh-CN" sz="2000" b="1" dirty="0">
              <a:solidFill>
                <a:srgbClr val="002060"/>
              </a:solidFill>
              <a:latin typeface="华文中宋" panose="02010600040101010101" pitchFamily="2" charset="-122"/>
              <a:ea typeface="华文中宋" panose="02010600040101010101" pitchFamily="2" charset="-122"/>
            </a:endParaRPr>
          </a:p>
          <a:p>
            <a:pPr marL="360045">
              <a:spcAft>
                <a:spcPts val="200"/>
              </a:spcAft>
            </a:pPr>
            <a:r>
              <a:rPr lang="en-US" altLang="zh-CN" sz="2000" b="1" dirty="0">
                <a:solidFill>
                  <a:srgbClr val="002060"/>
                </a:solidFill>
                <a:latin typeface="华文中宋" panose="02010600040101010101" pitchFamily="2" charset="-122"/>
                <a:ea typeface="华文中宋" panose="02010600040101010101" pitchFamily="2" charset="-122"/>
              </a:rPr>
              <a:t>3.2 </a:t>
            </a:r>
            <a:r>
              <a:rPr lang="zh-CN" altLang="en-US" sz="2000" b="1" dirty="0">
                <a:solidFill>
                  <a:srgbClr val="002060"/>
                </a:solidFill>
                <a:latin typeface="华文中宋" panose="02010600040101010101" pitchFamily="2" charset="-122"/>
                <a:ea typeface="华文中宋" panose="02010600040101010101" pitchFamily="2" charset="-122"/>
              </a:rPr>
              <a:t>在</a:t>
            </a:r>
            <a:r>
              <a:rPr lang="zh-CN" altLang="en-US" sz="2000" b="1" dirty="0">
                <a:solidFill>
                  <a:srgbClr val="002060"/>
                </a:solidFill>
                <a:highlight>
                  <a:srgbClr val="00FF00"/>
                </a:highlight>
                <a:latin typeface="华文中宋" panose="02010600040101010101" pitchFamily="2" charset="-122"/>
                <a:ea typeface="华文中宋" panose="02010600040101010101" pitchFamily="2" charset="-122"/>
              </a:rPr>
              <a:t>矩形</a:t>
            </a:r>
            <a:r>
              <a:rPr lang="zh-CN" altLang="en-US" sz="2000" b="1" dirty="0">
                <a:solidFill>
                  <a:srgbClr val="002060"/>
                </a:solidFill>
                <a:latin typeface="华文中宋" panose="02010600040101010101" pitchFamily="2" charset="-122"/>
                <a:ea typeface="华文中宋" panose="02010600040101010101" pitchFamily="2" charset="-122"/>
              </a:rPr>
              <a:t>的</a:t>
            </a:r>
            <a:r>
              <a:rPr lang="zh-CN" altLang="en-US" sz="2000" b="1" dirty="0">
                <a:solidFill>
                  <a:srgbClr val="002060"/>
                </a:solidFill>
                <a:highlight>
                  <a:srgbClr val="00FF00"/>
                </a:highlight>
                <a:latin typeface="华文中宋" panose="02010600040101010101" pitchFamily="2" charset="-122"/>
                <a:ea typeface="华文中宋" panose="02010600040101010101" pitchFamily="2" charset="-122"/>
              </a:rPr>
              <a:t>设置</a:t>
            </a:r>
            <a:r>
              <a:rPr lang="zh-CN" altLang="en-US" sz="2000" b="1" dirty="0">
                <a:solidFill>
                  <a:srgbClr val="002060"/>
                </a:solidFill>
                <a:latin typeface="华文中宋" panose="02010600040101010101" pitchFamily="2" charset="-122"/>
                <a:ea typeface="华文中宋" panose="02010600040101010101" pitchFamily="2" charset="-122"/>
              </a:rPr>
              <a:t>窗口中，定位到</a:t>
            </a:r>
            <a:r>
              <a:rPr lang="zh-CN" altLang="en-US" sz="2000" b="1" dirty="0">
                <a:solidFill>
                  <a:srgbClr val="002060"/>
                </a:solidFill>
                <a:highlight>
                  <a:srgbClr val="00FF00"/>
                </a:highlight>
                <a:latin typeface="华文中宋" panose="02010600040101010101" pitchFamily="2" charset="-122"/>
                <a:ea typeface="华文中宋" panose="02010600040101010101" pitchFamily="2" charset="-122"/>
              </a:rPr>
              <a:t>大小和性质</a:t>
            </a:r>
            <a:r>
              <a:rPr lang="zh-CN" altLang="en-US" sz="2000" b="1" dirty="0">
                <a:solidFill>
                  <a:srgbClr val="002060"/>
                </a:solidFill>
                <a:latin typeface="华文中宋" panose="02010600040101010101" pitchFamily="2" charset="-122"/>
                <a:ea typeface="华文中宋" panose="02010600040101010101" pitchFamily="2" charset="-122"/>
              </a:rPr>
              <a:t>栏；</a:t>
            </a:r>
            <a:endParaRPr lang="en-US" altLang="zh-CN" sz="2000" b="1" dirty="0">
              <a:solidFill>
                <a:srgbClr val="002060"/>
              </a:solidFill>
              <a:latin typeface="华文中宋" panose="02010600040101010101" pitchFamily="2" charset="-122"/>
              <a:ea typeface="华文中宋" panose="02010600040101010101" pitchFamily="2" charset="-122"/>
            </a:endParaRPr>
          </a:p>
          <a:p>
            <a:pPr marL="360045">
              <a:spcAft>
                <a:spcPts val="200"/>
              </a:spcAft>
            </a:pPr>
            <a:r>
              <a:rPr lang="en-US" altLang="zh-CN" sz="2000" b="1" dirty="0">
                <a:solidFill>
                  <a:srgbClr val="002060"/>
                </a:solidFill>
                <a:latin typeface="华文中宋" panose="02010600040101010101" pitchFamily="2" charset="-122"/>
                <a:ea typeface="华文中宋" panose="02010600040101010101" pitchFamily="2" charset="-122"/>
              </a:rPr>
              <a:t>3.3 </a:t>
            </a:r>
            <a:r>
              <a:rPr lang="zh-CN" altLang="en-US" sz="2000" b="1" dirty="0">
                <a:solidFill>
                  <a:srgbClr val="002060"/>
                </a:solidFill>
                <a:latin typeface="华文中宋" panose="02010600040101010101" pitchFamily="2" charset="-122"/>
                <a:ea typeface="华文中宋" panose="02010600040101010101" pitchFamily="2" charset="-122"/>
              </a:rPr>
              <a:t>在</a:t>
            </a:r>
            <a:r>
              <a:rPr lang="zh-CN" altLang="en-US" sz="2000" b="1" dirty="0">
                <a:solidFill>
                  <a:srgbClr val="002060"/>
                </a:solidFill>
                <a:highlight>
                  <a:srgbClr val="00FF00"/>
                </a:highlight>
                <a:latin typeface="华文中宋" panose="02010600040101010101" pitchFamily="2" charset="-122"/>
                <a:ea typeface="华文中宋" panose="02010600040101010101" pitchFamily="2" charset="-122"/>
              </a:rPr>
              <a:t>宽度</a:t>
            </a:r>
            <a:r>
              <a:rPr lang="zh-CN" altLang="en-US" sz="2000" b="1" dirty="0">
                <a:solidFill>
                  <a:srgbClr val="002060"/>
                </a:solidFill>
                <a:latin typeface="华文中宋" panose="02010600040101010101" pitchFamily="2" charset="-122"/>
                <a:ea typeface="华文中宋" panose="02010600040101010101" pitchFamily="2" charset="-122"/>
              </a:rPr>
              <a:t>文本框输入</a:t>
            </a:r>
            <a:r>
              <a:rPr lang="en-US" altLang="zh-CN" sz="2000" b="1" dirty="0">
                <a:solidFill>
                  <a:srgbClr val="002060"/>
                </a:solidFill>
                <a:highlight>
                  <a:srgbClr val="00FF00"/>
                </a:highlight>
                <a:latin typeface="华文中宋" panose="02010600040101010101" pitchFamily="2" charset="-122"/>
                <a:ea typeface="华文中宋" panose="02010600040101010101" pitchFamily="2" charset="-122"/>
              </a:rPr>
              <a:t>W</a:t>
            </a:r>
            <a:r>
              <a:rPr lang="zh-CN" altLang="en-US" sz="2000" b="1" dirty="0">
                <a:solidFill>
                  <a:srgbClr val="002060"/>
                </a:solidFill>
                <a:latin typeface="华文中宋" panose="02010600040101010101" pitchFamily="2" charset="-122"/>
                <a:ea typeface="华文中宋" panose="02010600040101010101" pitchFamily="2" charset="-122"/>
              </a:rPr>
              <a:t>，在</a:t>
            </a:r>
            <a:r>
              <a:rPr lang="zh-CN" altLang="en-US" sz="2000" b="1" dirty="0">
                <a:solidFill>
                  <a:srgbClr val="002060"/>
                </a:solidFill>
                <a:highlight>
                  <a:srgbClr val="00FF00"/>
                </a:highlight>
                <a:latin typeface="华文中宋" panose="02010600040101010101" pitchFamily="2" charset="-122"/>
                <a:ea typeface="华文中宋" panose="02010600040101010101" pitchFamily="2" charset="-122"/>
              </a:rPr>
              <a:t>高度</a:t>
            </a:r>
            <a:r>
              <a:rPr lang="zh-CN" altLang="en-US" sz="2000" b="1" dirty="0">
                <a:solidFill>
                  <a:srgbClr val="002060"/>
                </a:solidFill>
                <a:latin typeface="华文中宋" panose="02010600040101010101" pitchFamily="2" charset="-122"/>
                <a:ea typeface="华文中宋" panose="02010600040101010101" pitchFamily="2" charset="-122"/>
              </a:rPr>
              <a:t>文本框输入</a:t>
            </a:r>
            <a:r>
              <a:rPr lang="en-US" altLang="zh-CN" sz="2000" b="1" dirty="0">
                <a:solidFill>
                  <a:srgbClr val="002060"/>
                </a:solidFill>
                <a:highlight>
                  <a:srgbClr val="00FF00"/>
                </a:highlight>
                <a:latin typeface="华文中宋" panose="02010600040101010101" pitchFamily="2" charset="-122"/>
                <a:ea typeface="华文中宋" panose="02010600040101010101" pitchFamily="2" charset="-122"/>
              </a:rPr>
              <a:t>H</a:t>
            </a:r>
            <a:r>
              <a:rPr lang="zh-CN" altLang="en-US" sz="2000" b="1" dirty="0">
                <a:solidFill>
                  <a:srgbClr val="002060"/>
                </a:solidFill>
                <a:latin typeface="华文中宋" panose="02010600040101010101" pitchFamily="2" charset="-122"/>
                <a:ea typeface="华文中宋" panose="02010600040101010101" pitchFamily="2" charset="-122"/>
              </a:rPr>
              <a:t>；</a:t>
            </a:r>
            <a:endParaRPr lang="en-US" altLang="zh-CN" sz="2000" b="1" dirty="0">
              <a:solidFill>
                <a:srgbClr val="002060"/>
              </a:solidFill>
              <a:latin typeface="华文中宋" panose="02010600040101010101" pitchFamily="2" charset="-122"/>
              <a:ea typeface="华文中宋" panose="02010600040101010101" pitchFamily="2" charset="-122"/>
            </a:endParaRPr>
          </a:p>
          <a:p>
            <a:pPr marL="360045">
              <a:spcAft>
                <a:spcPts val="200"/>
              </a:spcAft>
            </a:pPr>
            <a:r>
              <a:rPr lang="en-US" altLang="zh-CN" sz="2000" b="1" dirty="0">
                <a:solidFill>
                  <a:srgbClr val="002060"/>
                </a:solidFill>
                <a:latin typeface="华文中宋" panose="02010600040101010101" pitchFamily="2" charset="-122"/>
                <a:ea typeface="华文中宋" panose="02010600040101010101" pitchFamily="2" charset="-122"/>
              </a:rPr>
              <a:t>3.4 </a:t>
            </a:r>
            <a:r>
              <a:rPr lang="zh-CN" altLang="en-US" sz="2000" b="1" dirty="0">
                <a:solidFill>
                  <a:srgbClr val="002060"/>
                </a:solidFill>
                <a:latin typeface="华文中宋" panose="02010600040101010101" pitchFamily="2" charset="-122"/>
                <a:ea typeface="华文中宋" panose="02010600040101010101" pitchFamily="2" charset="-122"/>
              </a:rPr>
              <a:t>单击</a:t>
            </a:r>
            <a:r>
              <a:rPr lang="zh-CN" altLang="en-US" sz="2000" b="1" dirty="0">
                <a:solidFill>
                  <a:srgbClr val="002060"/>
                </a:solidFill>
                <a:highlight>
                  <a:srgbClr val="00FF00"/>
                </a:highlight>
                <a:latin typeface="华文中宋" panose="02010600040101010101" pitchFamily="2" charset="-122"/>
                <a:ea typeface="华文中宋" panose="02010600040101010101" pitchFamily="2" charset="-122"/>
              </a:rPr>
              <a:t>构建选定对象</a:t>
            </a:r>
            <a:r>
              <a:rPr lang="zh-CN" altLang="en-US" sz="2000" b="1" dirty="0">
                <a:solidFill>
                  <a:srgbClr val="002060"/>
                </a:solidFill>
                <a:latin typeface="华文中宋" panose="02010600040101010101" pitchFamily="2" charset="-122"/>
                <a:ea typeface="华文中宋" panose="02010600040101010101" pitchFamily="2" charset="-122"/>
              </a:rPr>
              <a:t>；</a:t>
            </a:r>
            <a:endParaRPr lang="en-US" altLang="zh-CN" sz="2000" b="1" dirty="0">
              <a:solidFill>
                <a:srgbClr val="002060"/>
              </a:solidFill>
              <a:latin typeface="华文中宋" panose="02010600040101010101" pitchFamily="2" charset="-122"/>
              <a:ea typeface="华文中宋" panose="02010600040101010101" pitchFamily="2" charset="-122"/>
            </a:endParaRPr>
          </a:p>
        </p:txBody>
      </p:sp>
      <p:sp>
        <p:nvSpPr>
          <p:cNvPr id="22" name="Rectangle 5"/>
          <p:cNvSpPr>
            <a:spLocks noChangeArrowheads="1"/>
          </p:cNvSpPr>
          <p:nvPr/>
        </p:nvSpPr>
        <p:spPr bwMode="auto">
          <a:xfrm>
            <a:off x="353359" y="116632"/>
            <a:ext cx="7552067" cy="646331"/>
          </a:xfrm>
          <a:prstGeom prst="rect">
            <a:avLst/>
          </a:prstGeom>
          <a:noFill/>
          <a:ln w="9525" algn="ctr">
            <a:noFill/>
            <a:miter lim="800000"/>
          </a:ln>
          <a:effectLst/>
        </p:spPr>
        <p:txBody>
          <a:bodyPr wrap="none">
            <a:spAutoFit/>
          </a:bodyPr>
          <a:lstStyle/>
          <a:p>
            <a:r>
              <a:rPr lang="zh-CN" altLang="en-US" sz="3600" b="1" dirty="0">
                <a:ln w="0"/>
                <a:solidFill>
                  <a:srgbClr val="00000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四  实验内容</a:t>
            </a:r>
            <a:r>
              <a:rPr lang="en-US" altLang="zh-CN" sz="3200" b="1" dirty="0">
                <a:solidFill>
                  <a:srgbClr val="FF0000"/>
                </a:solidFill>
                <a:latin typeface="华文中宋" panose="02010600040101010101" pitchFamily="2" charset="-122"/>
                <a:ea typeface="华文中宋" panose="02010600040101010101" pitchFamily="2" charset="-122"/>
              </a:rPr>
              <a:t>/</a:t>
            </a:r>
            <a:r>
              <a:rPr kumimoji="1" lang="en-US" altLang="zh-CN" sz="2800" b="1" dirty="0">
                <a:ln w="0"/>
                <a:solidFill>
                  <a:srgbClr val="C0000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4.2 </a:t>
            </a:r>
            <a:r>
              <a:rPr kumimoji="1" lang="zh-CN" altLang="en-US" sz="2800" b="1" dirty="0">
                <a:ln w="0"/>
                <a:solidFill>
                  <a:srgbClr val="C0000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参数定义，</a:t>
            </a:r>
            <a:r>
              <a:rPr kumimoji="1" lang="en-US" altLang="zh-CN" sz="2800" b="1" dirty="0">
                <a:ln w="0"/>
                <a:solidFill>
                  <a:srgbClr val="C0000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4.3 </a:t>
            </a:r>
            <a:r>
              <a:rPr kumimoji="1" lang="zh-CN" altLang="en-US" sz="2800" b="1" dirty="0">
                <a:ln w="0"/>
                <a:solidFill>
                  <a:srgbClr val="C0000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几何建模</a:t>
            </a:r>
            <a:endParaRPr kumimoji="1" lang="zh-CN" altLang="en-US" sz="2800" b="1" dirty="0">
              <a:ln w="0"/>
              <a:solidFill>
                <a:srgbClr val="C0000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p:txBody>
      </p:sp>
    </p:spTree>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611560" y="980728"/>
            <a:ext cx="8352928" cy="3708708"/>
          </a:xfrm>
          <a:prstGeom prst="rect">
            <a:avLst/>
          </a:prstGeom>
          <a:noFill/>
        </p:spPr>
        <p:txBody>
          <a:bodyPr wrap="square" rtlCol="0">
            <a:spAutoFit/>
          </a:bodyPr>
          <a:lstStyle/>
          <a:p>
            <a:pPr marL="360045">
              <a:spcAft>
                <a:spcPts val="200"/>
              </a:spcAft>
            </a:pPr>
            <a:r>
              <a:rPr lang="en-US" altLang="zh-CN" sz="2000" b="1" dirty="0">
                <a:solidFill>
                  <a:srgbClr val="002060"/>
                </a:solidFill>
                <a:latin typeface="华文中宋" panose="02010600040101010101" pitchFamily="2" charset="-122"/>
                <a:ea typeface="华文中宋" panose="02010600040101010101" pitchFamily="2" charset="-122"/>
              </a:rPr>
              <a:t>3.5 </a:t>
            </a:r>
            <a:r>
              <a:rPr lang="zh-CN" altLang="en-US" sz="2000" b="1" dirty="0">
                <a:solidFill>
                  <a:srgbClr val="002060"/>
                </a:solidFill>
                <a:latin typeface="华文中宋" panose="02010600040101010101" pitchFamily="2" charset="-122"/>
                <a:ea typeface="华文中宋" panose="02010600040101010101" pitchFamily="2" charset="-122"/>
              </a:rPr>
              <a:t>在上方的</a:t>
            </a:r>
            <a:r>
              <a:rPr lang="zh-CN" altLang="en-US" sz="2000" b="1" dirty="0">
                <a:solidFill>
                  <a:srgbClr val="002060"/>
                </a:solidFill>
                <a:highlight>
                  <a:srgbClr val="00FF00"/>
                </a:highlight>
                <a:latin typeface="华文中宋" panose="02010600040101010101" pitchFamily="2" charset="-122"/>
                <a:ea typeface="华文中宋" panose="02010600040101010101" pitchFamily="2" charset="-122"/>
              </a:rPr>
              <a:t>几何</a:t>
            </a:r>
            <a:r>
              <a:rPr lang="zh-CN" altLang="en-US" sz="2000" b="1" dirty="0">
                <a:solidFill>
                  <a:srgbClr val="002060"/>
                </a:solidFill>
                <a:latin typeface="华文中宋" panose="02010600040101010101" pitchFamily="2" charset="-122"/>
                <a:ea typeface="华文中宋" panose="02010600040101010101" pitchFamily="2" charset="-122"/>
              </a:rPr>
              <a:t>工具栏中单击</a:t>
            </a:r>
            <a:r>
              <a:rPr lang="zh-CN" altLang="en-US" sz="2000" b="1" dirty="0">
                <a:solidFill>
                  <a:srgbClr val="002060"/>
                </a:solidFill>
                <a:highlight>
                  <a:srgbClr val="00FF00"/>
                </a:highlight>
                <a:latin typeface="华文中宋" panose="02010600040101010101" pitchFamily="2" charset="-122"/>
                <a:ea typeface="华文中宋" panose="02010600040101010101" pitchFamily="2" charset="-122"/>
              </a:rPr>
              <a:t>圆</a:t>
            </a:r>
            <a:r>
              <a:rPr lang="zh-CN" altLang="en-US" sz="2000" b="1" dirty="0">
                <a:solidFill>
                  <a:srgbClr val="002060"/>
                </a:solidFill>
                <a:latin typeface="华文中宋" panose="02010600040101010101" pitchFamily="2" charset="-122"/>
                <a:ea typeface="华文中宋" panose="02010600040101010101" pitchFamily="2" charset="-122"/>
              </a:rPr>
              <a:t>；</a:t>
            </a:r>
            <a:endParaRPr lang="en-US" altLang="zh-CN" sz="2000" b="1" dirty="0">
              <a:solidFill>
                <a:srgbClr val="002060"/>
              </a:solidFill>
              <a:latin typeface="华文中宋" panose="02010600040101010101" pitchFamily="2" charset="-122"/>
              <a:ea typeface="华文中宋" panose="02010600040101010101" pitchFamily="2" charset="-122"/>
            </a:endParaRPr>
          </a:p>
          <a:p>
            <a:pPr marL="360045">
              <a:spcAft>
                <a:spcPts val="200"/>
              </a:spcAft>
            </a:pPr>
            <a:r>
              <a:rPr lang="en-US" altLang="zh-CN" sz="2000" b="1" dirty="0">
                <a:solidFill>
                  <a:srgbClr val="002060"/>
                </a:solidFill>
                <a:latin typeface="华文中宋" panose="02010600040101010101" pitchFamily="2" charset="-122"/>
                <a:ea typeface="华文中宋" panose="02010600040101010101" pitchFamily="2" charset="-122"/>
              </a:rPr>
              <a:t>3.6 </a:t>
            </a:r>
            <a:r>
              <a:rPr lang="zh-CN" altLang="en-US" sz="2000" b="1" dirty="0">
                <a:solidFill>
                  <a:srgbClr val="002060"/>
                </a:solidFill>
                <a:latin typeface="华文中宋" panose="02010600040101010101" pitchFamily="2" charset="-122"/>
                <a:ea typeface="华文中宋" panose="02010600040101010101" pitchFamily="2" charset="-122"/>
              </a:rPr>
              <a:t>在</a:t>
            </a:r>
            <a:r>
              <a:rPr lang="zh-CN" altLang="en-US" sz="2000" b="1" dirty="0">
                <a:solidFill>
                  <a:srgbClr val="002060"/>
                </a:solidFill>
                <a:highlight>
                  <a:srgbClr val="00FF00"/>
                </a:highlight>
                <a:latin typeface="华文中宋" panose="02010600040101010101" pitchFamily="2" charset="-122"/>
                <a:ea typeface="华文中宋" panose="02010600040101010101" pitchFamily="2" charset="-122"/>
              </a:rPr>
              <a:t>圆</a:t>
            </a:r>
            <a:r>
              <a:rPr lang="zh-CN" altLang="en-US" sz="2000" b="1" dirty="0">
                <a:solidFill>
                  <a:srgbClr val="002060"/>
                </a:solidFill>
                <a:latin typeface="华文中宋" panose="02010600040101010101" pitchFamily="2" charset="-122"/>
                <a:ea typeface="华文中宋" panose="02010600040101010101" pitchFamily="2" charset="-122"/>
              </a:rPr>
              <a:t>的</a:t>
            </a:r>
            <a:r>
              <a:rPr lang="zh-CN" altLang="en-US" sz="2000" b="1" dirty="0">
                <a:solidFill>
                  <a:srgbClr val="002060"/>
                </a:solidFill>
                <a:highlight>
                  <a:srgbClr val="00FF00"/>
                </a:highlight>
                <a:latin typeface="华文中宋" panose="02010600040101010101" pitchFamily="2" charset="-122"/>
                <a:ea typeface="华文中宋" panose="02010600040101010101" pitchFamily="2" charset="-122"/>
              </a:rPr>
              <a:t>设置</a:t>
            </a:r>
            <a:r>
              <a:rPr lang="zh-CN" altLang="en-US" sz="2000" b="1" dirty="0">
                <a:solidFill>
                  <a:srgbClr val="002060"/>
                </a:solidFill>
                <a:latin typeface="华文中宋" panose="02010600040101010101" pitchFamily="2" charset="-122"/>
                <a:ea typeface="华文中宋" panose="02010600040101010101" pitchFamily="2" charset="-122"/>
              </a:rPr>
              <a:t>窗口中，定位到</a:t>
            </a:r>
            <a:r>
              <a:rPr lang="zh-CN" altLang="en-US" sz="2000" b="1" dirty="0">
                <a:solidFill>
                  <a:srgbClr val="002060"/>
                </a:solidFill>
                <a:highlight>
                  <a:srgbClr val="00FF00"/>
                </a:highlight>
                <a:latin typeface="华文中宋" panose="02010600040101010101" pitchFamily="2" charset="-122"/>
                <a:ea typeface="华文中宋" panose="02010600040101010101" pitchFamily="2" charset="-122"/>
              </a:rPr>
              <a:t>大小和性质</a:t>
            </a:r>
            <a:r>
              <a:rPr lang="zh-CN" altLang="en-US" sz="2000" b="1" dirty="0">
                <a:solidFill>
                  <a:srgbClr val="002060"/>
                </a:solidFill>
                <a:latin typeface="华文中宋" panose="02010600040101010101" pitchFamily="2" charset="-122"/>
                <a:ea typeface="华文中宋" panose="02010600040101010101" pitchFamily="2" charset="-122"/>
              </a:rPr>
              <a:t>栏；</a:t>
            </a:r>
            <a:endParaRPr lang="en-US" altLang="zh-CN" sz="2000" b="1" dirty="0">
              <a:solidFill>
                <a:srgbClr val="002060"/>
              </a:solidFill>
              <a:latin typeface="华文中宋" panose="02010600040101010101" pitchFamily="2" charset="-122"/>
              <a:ea typeface="华文中宋" panose="02010600040101010101" pitchFamily="2" charset="-122"/>
            </a:endParaRPr>
          </a:p>
          <a:p>
            <a:pPr marL="360045">
              <a:spcAft>
                <a:spcPts val="200"/>
              </a:spcAft>
            </a:pPr>
            <a:r>
              <a:rPr lang="en-US" altLang="zh-CN" sz="2000" b="1" dirty="0">
                <a:solidFill>
                  <a:srgbClr val="002060"/>
                </a:solidFill>
                <a:latin typeface="华文中宋" panose="02010600040101010101" pitchFamily="2" charset="-122"/>
                <a:ea typeface="华文中宋" panose="02010600040101010101" pitchFamily="2" charset="-122"/>
              </a:rPr>
              <a:t>3.7 </a:t>
            </a:r>
            <a:r>
              <a:rPr lang="zh-CN" altLang="en-US" sz="2000" b="1" dirty="0">
                <a:solidFill>
                  <a:srgbClr val="002060"/>
                </a:solidFill>
                <a:latin typeface="华文中宋" panose="02010600040101010101" pitchFamily="2" charset="-122"/>
                <a:ea typeface="华文中宋" panose="02010600040101010101" pitchFamily="2" charset="-122"/>
              </a:rPr>
              <a:t>在</a:t>
            </a:r>
            <a:r>
              <a:rPr lang="zh-CN" altLang="en-US" sz="2000" b="1" dirty="0">
                <a:solidFill>
                  <a:srgbClr val="002060"/>
                </a:solidFill>
                <a:highlight>
                  <a:srgbClr val="00FF00"/>
                </a:highlight>
                <a:latin typeface="华文中宋" panose="02010600040101010101" pitchFamily="2" charset="-122"/>
                <a:ea typeface="华文中宋" panose="02010600040101010101" pitchFamily="2" charset="-122"/>
              </a:rPr>
              <a:t>位置</a:t>
            </a:r>
            <a:r>
              <a:rPr lang="zh-CN" altLang="en-US" sz="2000" b="1" dirty="0">
                <a:solidFill>
                  <a:srgbClr val="002060"/>
                </a:solidFill>
                <a:latin typeface="华文中宋" panose="02010600040101010101" pitchFamily="2" charset="-122"/>
                <a:ea typeface="华文中宋" panose="02010600040101010101" pitchFamily="2" charset="-122"/>
              </a:rPr>
              <a:t>栏的</a:t>
            </a:r>
            <a:r>
              <a:rPr lang="en-US" altLang="zh-CN" sz="2000" b="1" dirty="0">
                <a:solidFill>
                  <a:srgbClr val="002060"/>
                </a:solidFill>
                <a:highlight>
                  <a:srgbClr val="00FF00"/>
                </a:highlight>
                <a:latin typeface="华文中宋" panose="02010600040101010101" pitchFamily="2" charset="-122"/>
                <a:ea typeface="华文中宋" panose="02010600040101010101" pitchFamily="2" charset="-122"/>
              </a:rPr>
              <a:t>x</a:t>
            </a:r>
            <a:r>
              <a:rPr lang="zh-CN" altLang="en-US" sz="2000" b="1" dirty="0">
                <a:solidFill>
                  <a:srgbClr val="002060"/>
                </a:solidFill>
                <a:latin typeface="华文中宋" panose="02010600040101010101" pitchFamily="2" charset="-122"/>
                <a:ea typeface="华文中宋" panose="02010600040101010101" pitchFamily="2" charset="-122"/>
              </a:rPr>
              <a:t>文本框输入</a:t>
            </a:r>
            <a:r>
              <a:rPr lang="en-US" altLang="zh-CN" sz="2000" b="1" dirty="0">
                <a:solidFill>
                  <a:srgbClr val="002060"/>
                </a:solidFill>
                <a:highlight>
                  <a:srgbClr val="00FF00"/>
                </a:highlight>
                <a:latin typeface="华文中宋" panose="02010600040101010101" pitchFamily="2" charset="-122"/>
                <a:ea typeface="华文中宋" panose="02010600040101010101" pitchFamily="2" charset="-122"/>
              </a:rPr>
              <a:t>0.2</a:t>
            </a:r>
            <a:r>
              <a:rPr lang="zh-CN" altLang="en-US" sz="2000" b="1" dirty="0">
                <a:solidFill>
                  <a:srgbClr val="002060"/>
                </a:solidFill>
                <a:latin typeface="华文中宋" panose="02010600040101010101" pitchFamily="2" charset="-122"/>
                <a:ea typeface="华文中宋" panose="02010600040101010101" pitchFamily="2" charset="-122"/>
              </a:rPr>
              <a:t>，在</a:t>
            </a:r>
            <a:r>
              <a:rPr lang="en-US" altLang="zh-CN" sz="2000" b="1" dirty="0">
                <a:solidFill>
                  <a:srgbClr val="002060"/>
                </a:solidFill>
                <a:highlight>
                  <a:srgbClr val="00FF00"/>
                </a:highlight>
                <a:latin typeface="华文中宋" panose="02010600040101010101" pitchFamily="2" charset="-122"/>
                <a:ea typeface="华文中宋" panose="02010600040101010101" pitchFamily="2" charset="-122"/>
              </a:rPr>
              <a:t>y</a:t>
            </a:r>
            <a:r>
              <a:rPr lang="zh-CN" altLang="en-US" sz="2000" b="1" dirty="0">
                <a:solidFill>
                  <a:srgbClr val="002060"/>
                </a:solidFill>
                <a:latin typeface="华文中宋" panose="02010600040101010101" pitchFamily="2" charset="-122"/>
                <a:ea typeface="华文中宋" panose="02010600040101010101" pitchFamily="2" charset="-122"/>
              </a:rPr>
              <a:t>文本框输入</a:t>
            </a:r>
            <a:r>
              <a:rPr lang="en-US" altLang="zh-CN" sz="2000" b="1" dirty="0">
                <a:solidFill>
                  <a:srgbClr val="002060"/>
                </a:solidFill>
                <a:highlight>
                  <a:srgbClr val="00FF00"/>
                </a:highlight>
                <a:latin typeface="华文中宋" panose="02010600040101010101" pitchFamily="2" charset="-122"/>
                <a:ea typeface="华文中宋" panose="02010600040101010101" pitchFamily="2" charset="-122"/>
              </a:rPr>
              <a:t>0.2</a:t>
            </a:r>
            <a:r>
              <a:rPr lang="zh-CN" altLang="en-US" sz="2000" b="1" dirty="0">
                <a:solidFill>
                  <a:srgbClr val="002060"/>
                </a:solidFill>
                <a:latin typeface="华文中宋" panose="02010600040101010101" pitchFamily="2" charset="-122"/>
                <a:ea typeface="华文中宋" panose="02010600040101010101" pitchFamily="2" charset="-122"/>
              </a:rPr>
              <a:t>；</a:t>
            </a:r>
            <a:endParaRPr lang="en-US" altLang="zh-CN" sz="2000" b="1" dirty="0">
              <a:solidFill>
                <a:srgbClr val="002060"/>
              </a:solidFill>
              <a:latin typeface="华文中宋" panose="02010600040101010101" pitchFamily="2" charset="-122"/>
              <a:ea typeface="华文中宋" panose="02010600040101010101" pitchFamily="2" charset="-122"/>
            </a:endParaRPr>
          </a:p>
          <a:p>
            <a:pPr marL="360045">
              <a:spcAft>
                <a:spcPts val="200"/>
              </a:spcAft>
            </a:pPr>
            <a:r>
              <a:rPr lang="en-US" altLang="zh-CN" sz="2000" b="1" dirty="0">
                <a:solidFill>
                  <a:srgbClr val="002060"/>
                </a:solidFill>
                <a:latin typeface="华文中宋" panose="02010600040101010101" pitchFamily="2" charset="-122"/>
                <a:ea typeface="华文中宋" panose="02010600040101010101" pitchFamily="2" charset="-122"/>
              </a:rPr>
              <a:t>3.8 </a:t>
            </a:r>
            <a:r>
              <a:rPr lang="zh-CN" altLang="en-US" sz="2000" b="1" dirty="0">
                <a:solidFill>
                  <a:srgbClr val="002060"/>
                </a:solidFill>
                <a:latin typeface="华文中宋" panose="02010600040101010101" pitchFamily="2" charset="-122"/>
                <a:ea typeface="华文中宋" panose="02010600040101010101" pitchFamily="2" charset="-122"/>
              </a:rPr>
              <a:t>定位到</a:t>
            </a:r>
            <a:r>
              <a:rPr lang="zh-CN" altLang="en-US" sz="2000" b="1" dirty="0">
                <a:solidFill>
                  <a:srgbClr val="002060"/>
                </a:solidFill>
                <a:highlight>
                  <a:srgbClr val="00FF00"/>
                </a:highlight>
                <a:latin typeface="华文中宋" panose="02010600040101010101" pitchFamily="2" charset="-122"/>
                <a:ea typeface="华文中宋" panose="02010600040101010101" pitchFamily="2" charset="-122"/>
              </a:rPr>
              <a:t>大小和形状</a:t>
            </a:r>
            <a:r>
              <a:rPr lang="zh-CN" altLang="en-US" sz="2000" b="1" dirty="0">
                <a:solidFill>
                  <a:srgbClr val="002060"/>
                </a:solidFill>
                <a:latin typeface="华文中宋" panose="02010600040101010101" pitchFamily="2" charset="-122"/>
                <a:ea typeface="华文中宋" panose="02010600040101010101" pitchFamily="2" charset="-122"/>
              </a:rPr>
              <a:t>栏，在</a:t>
            </a:r>
            <a:r>
              <a:rPr lang="zh-CN" altLang="en-US" sz="2000" b="1" dirty="0">
                <a:solidFill>
                  <a:srgbClr val="002060"/>
                </a:solidFill>
                <a:highlight>
                  <a:srgbClr val="00FF00"/>
                </a:highlight>
                <a:latin typeface="华文中宋" panose="02010600040101010101" pitchFamily="2" charset="-122"/>
                <a:ea typeface="华文中宋" panose="02010600040101010101" pitchFamily="2" charset="-122"/>
              </a:rPr>
              <a:t>半径</a:t>
            </a:r>
            <a:r>
              <a:rPr lang="zh-CN" altLang="en-US" sz="2000" b="1" dirty="0">
                <a:solidFill>
                  <a:srgbClr val="002060"/>
                </a:solidFill>
                <a:latin typeface="华文中宋" panose="02010600040101010101" pitchFamily="2" charset="-122"/>
                <a:ea typeface="华文中宋" panose="02010600040101010101" pitchFamily="2" charset="-122"/>
              </a:rPr>
              <a:t>文本框中输入</a:t>
            </a:r>
            <a:r>
              <a:rPr lang="en-US" altLang="zh-CN" sz="2000" b="1" dirty="0">
                <a:solidFill>
                  <a:srgbClr val="002060"/>
                </a:solidFill>
                <a:highlight>
                  <a:srgbClr val="00FF00"/>
                </a:highlight>
                <a:latin typeface="华文中宋" panose="02010600040101010101" pitchFamily="2" charset="-122"/>
                <a:ea typeface="华文中宋" panose="02010600040101010101" pitchFamily="2" charset="-122"/>
              </a:rPr>
              <a:t>R</a:t>
            </a:r>
            <a:r>
              <a:rPr lang="zh-CN" altLang="en-US" sz="2000" b="1" dirty="0">
                <a:solidFill>
                  <a:srgbClr val="002060"/>
                </a:solidFill>
                <a:latin typeface="华文中宋" panose="02010600040101010101" pitchFamily="2" charset="-122"/>
                <a:ea typeface="华文中宋" panose="02010600040101010101" pitchFamily="2" charset="-122"/>
              </a:rPr>
              <a:t>；</a:t>
            </a:r>
            <a:endParaRPr lang="en-US" altLang="zh-CN" sz="2000" b="1" dirty="0">
              <a:solidFill>
                <a:srgbClr val="002060"/>
              </a:solidFill>
              <a:latin typeface="华文中宋" panose="02010600040101010101" pitchFamily="2" charset="-122"/>
              <a:ea typeface="华文中宋" panose="02010600040101010101" pitchFamily="2" charset="-122"/>
            </a:endParaRPr>
          </a:p>
          <a:p>
            <a:pPr marL="360045">
              <a:spcAft>
                <a:spcPts val="200"/>
              </a:spcAft>
            </a:pPr>
            <a:r>
              <a:rPr lang="en-US" altLang="zh-CN" sz="2000" b="1" dirty="0">
                <a:solidFill>
                  <a:srgbClr val="002060"/>
                </a:solidFill>
                <a:latin typeface="华文中宋" panose="02010600040101010101" pitchFamily="2" charset="-122"/>
                <a:ea typeface="华文中宋" panose="02010600040101010101" pitchFamily="2" charset="-122"/>
              </a:rPr>
              <a:t>3.9 </a:t>
            </a:r>
            <a:r>
              <a:rPr lang="zh-CN" altLang="en-US" sz="2000" b="1" dirty="0">
                <a:solidFill>
                  <a:srgbClr val="002060"/>
                </a:solidFill>
                <a:latin typeface="华文中宋" panose="02010600040101010101" pitchFamily="2" charset="-122"/>
                <a:ea typeface="华文中宋" panose="02010600040101010101" pitchFamily="2" charset="-122"/>
              </a:rPr>
              <a:t>单击</a:t>
            </a:r>
            <a:r>
              <a:rPr lang="zh-CN" altLang="en-US" sz="2000" b="1" dirty="0">
                <a:solidFill>
                  <a:srgbClr val="002060"/>
                </a:solidFill>
                <a:highlight>
                  <a:srgbClr val="00FF00"/>
                </a:highlight>
                <a:latin typeface="华文中宋" panose="02010600040101010101" pitchFamily="2" charset="-122"/>
                <a:ea typeface="华文中宋" panose="02010600040101010101" pitchFamily="2" charset="-122"/>
              </a:rPr>
              <a:t>构建选定对象</a:t>
            </a:r>
            <a:r>
              <a:rPr lang="zh-CN" altLang="en-US" sz="2000" b="1" dirty="0">
                <a:solidFill>
                  <a:srgbClr val="002060"/>
                </a:solidFill>
                <a:latin typeface="华文中宋" panose="02010600040101010101" pitchFamily="2" charset="-122"/>
                <a:ea typeface="华文中宋" panose="02010600040101010101" pitchFamily="2" charset="-122"/>
              </a:rPr>
              <a:t>。</a:t>
            </a:r>
            <a:endParaRPr lang="en-US" altLang="zh-CN" sz="2000" b="1" dirty="0">
              <a:solidFill>
                <a:srgbClr val="002060"/>
              </a:solidFill>
              <a:latin typeface="华文中宋" panose="02010600040101010101" pitchFamily="2" charset="-122"/>
              <a:ea typeface="华文中宋" panose="02010600040101010101" pitchFamily="2" charset="-122"/>
            </a:endParaRPr>
          </a:p>
          <a:p>
            <a:pPr marL="360045">
              <a:spcAft>
                <a:spcPts val="200"/>
              </a:spcAft>
            </a:pPr>
            <a:r>
              <a:rPr lang="en-US" altLang="zh-CN" sz="2000" b="1" dirty="0">
                <a:solidFill>
                  <a:srgbClr val="002060"/>
                </a:solidFill>
                <a:latin typeface="华文中宋" panose="02010600040101010101" pitchFamily="2" charset="-122"/>
                <a:ea typeface="华文中宋" panose="02010600040101010101" pitchFamily="2" charset="-122"/>
              </a:rPr>
              <a:t>3.10 </a:t>
            </a:r>
            <a:r>
              <a:rPr lang="zh-CN" altLang="en-US" sz="2000" b="1" dirty="0">
                <a:solidFill>
                  <a:srgbClr val="002060"/>
                </a:solidFill>
                <a:latin typeface="华文中宋" panose="02010600040101010101" pitchFamily="2" charset="-122"/>
                <a:ea typeface="华文中宋" panose="02010600040101010101" pitchFamily="2" charset="-122"/>
              </a:rPr>
              <a:t>在上方的</a:t>
            </a:r>
            <a:r>
              <a:rPr lang="zh-CN" altLang="en-US" sz="2000" b="1" dirty="0">
                <a:solidFill>
                  <a:srgbClr val="002060"/>
                </a:solidFill>
                <a:highlight>
                  <a:srgbClr val="00FF00"/>
                </a:highlight>
                <a:latin typeface="华文中宋" panose="02010600040101010101" pitchFamily="2" charset="-122"/>
                <a:ea typeface="华文中宋" panose="02010600040101010101" pitchFamily="2" charset="-122"/>
              </a:rPr>
              <a:t>几何</a:t>
            </a:r>
            <a:r>
              <a:rPr lang="zh-CN" altLang="en-US" sz="2000" b="1" dirty="0">
                <a:solidFill>
                  <a:srgbClr val="002060"/>
                </a:solidFill>
                <a:latin typeface="华文中宋" panose="02010600040101010101" pitchFamily="2" charset="-122"/>
                <a:ea typeface="华文中宋" panose="02010600040101010101" pitchFamily="2" charset="-122"/>
              </a:rPr>
              <a:t>工具栏中单击</a:t>
            </a:r>
            <a:r>
              <a:rPr lang="zh-CN" altLang="en-US" sz="2000" b="1" dirty="0">
                <a:solidFill>
                  <a:srgbClr val="002060"/>
                </a:solidFill>
                <a:highlight>
                  <a:srgbClr val="00FF00"/>
                </a:highlight>
                <a:latin typeface="华文中宋" panose="02010600040101010101" pitchFamily="2" charset="-122"/>
                <a:ea typeface="华文中宋" panose="02010600040101010101" pitchFamily="2" charset="-122"/>
              </a:rPr>
              <a:t>布尔操作和分割</a:t>
            </a:r>
            <a:r>
              <a:rPr lang="zh-CN" altLang="en-US" sz="2000" b="1" dirty="0">
                <a:solidFill>
                  <a:srgbClr val="002060"/>
                </a:solidFill>
                <a:latin typeface="华文中宋" panose="02010600040101010101" pitchFamily="2" charset="-122"/>
                <a:ea typeface="华文中宋" panose="02010600040101010101" pitchFamily="2" charset="-122"/>
              </a:rPr>
              <a:t>，然后选择</a:t>
            </a:r>
            <a:r>
              <a:rPr lang="zh-CN" altLang="en-US" sz="2000" b="1" dirty="0">
                <a:solidFill>
                  <a:srgbClr val="002060"/>
                </a:solidFill>
                <a:highlight>
                  <a:srgbClr val="00FF00"/>
                </a:highlight>
                <a:latin typeface="华文中宋" panose="02010600040101010101" pitchFamily="2" charset="-122"/>
                <a:ea typeface="华文中宋" panose="02010600040101010101" pitchFamily="2" charset="-122"/>
              </a:rPr>
              <a:t>差集</a:t>
            </a:r>
            <a:r>
              <a:rPr lang="zh-CN" altLang="en-US" sz="2000" b="1" dirty="0">
                <a:solidFill>
                  <a:srgbClr val="002060"/>
                </a:solidFill>
                <a:latin typeface="华文中宋" panose="02010600040101010101" pitchFamily="2" charset="-122"/>
                <a:ea typeface="华文中宋" panose="02010600040101010101" pitchFamily="2" charset="-122"/>
              </a:rPr>
              <a:t>；</a:t>
            </a:r>
            <a:endParaRPr lang="en-US" altLang="zh-CN" sz="2000" b="1" dirty="0">
              <a:solidFill>
                <a:srgbClr val="002060"/>
              </a:solidFill>
              <a:latin typeface="华文中宋" panose="02010600040101010101" pitchFamily="2" charset="-122"/>
              <a:ea typeface="华文中宋" panose="02010600040101010101" pitchFamily="2" charset="-122"/>
            </a:endParaRPr>
          </a:p>
          <a:p>
            <a:pPr marL="360045">
              <a:spcAft>
                <a:spcPts val="200"/>
              </a:spcAft>
            </a:pPr>
            <a:r>
              <a:rPr lang="en-US" altLang="zh-CN" sz="2000" b="1" dirty="0">
                <a:solidFill>
                  <a:srgbClr val="002060"/>
                </a:solidFill>
                <a:latin typeface="华文中宋" panose="02010600040101010101" pitchFamily="2" charset="-122"/>
                <a:ea typeface="华文中宋" panose="02010600040101010101" pitchFamily="2" charset="-122"/>
              </a:rPr>
              <a:t>3.11 </a:t>
            </a:r>
            <a:r>
              <a:rPr lang="zh-CN" altLang="en-US" sz="2000" b="1" dirty="0">
                <a:solidFill>
                  <a:srgbClr val="002060"/>
                </a:solidFill>
                <a:latin typeface="华文中宋" panose="02010600040101010101" pitchFamily="2" charset="-122"/>
                <a:ea typeface="华文中宋" panose="02010600040101010101" pitchFamily="2" charset="-122"/>
              </a:rPr>
              <a:t>在</a:t>
            </a:r>
            <a:r>
              <a:rPr lang="zh-CN" altLang="en-US" sz="2000" b="1" dirty="0">
                <a:solidFill>
                  <a:srgbClr val="002060"/>
                </a:solidFill>
                <a:highlight>
                  <a:srgbClr val="00FF00"/>
                </a:highlight>
                <a:latin typeface="华文中宋" panose="02010600040101010101" pitchFamily="2" charset="-122"/>
                <a:ea typeface="华文中宋" panose="02010600040101010101" pitchFamily="2" charset="-122"/>
              </a:rPr>
              <a:t>差集</a:t>
            </a:r>
            <a:r>
              <a:rPr lang="zh-CN" altLang="en-US" sz="2000" b="1" dirty="0">
                <a:solidFill>
                  <a:srgbClr val="002060"/>
                </a:solidFill>
                <a:latin typeface="华文中宋" panose="02010600040101010101" pitchFamily="2" charset="-122"/>
                <a:ea typeface="华文中宋" panose="02010600040101010101" pitchFamily="2" charset="-122"/>
              </a:rPr>
              <a:t>的</a:t>
            </a:r>
            <a:r>
              <a:rPr lang="zh-CN" altLang="en-US" sz="2000" b="1" dirty="0">
                <a:solidFill>
                  <a:srgbClr val="002060"/>
                </a:solidFill>
                <a:highlight>
                  <a:srgbClr val="00FF00"/>
                </a:highlight>
                <a:latin typeface="华文中宋" panose="02010600040101010101" pitchFamily="2" charset="-122"/>
                <a:ea typeface="华文中宋" panose="02010600040101010101" pitchFamily="2" charset="-122"/>
              </a:rPr>
              <a:t>要添加的对象</a:t>
            </a:r>
            <a:r>
              <a:rPr lang="zh-CN" altLang="en-US" sz="2000" b="1" dirty="0">
                <a:solidFill>
                  <a:srgbClr val="002060"/>
                </a:solidFill>
                <a:latin typeface="华文中宋" panose="02010600040101010101" pitchFamily="2" charset="-122"/>
                <a:ea typeface="华文中宋" panose="02010600040101010101" pitchFamily="2" charset="-122"/>
              </a:rPr>
              <a:t>框里添加</a:t>
            </a:r>
            <a:r>
              <a:rPr lang="en-US" altLang="zh-CN" sz="2000" b="1" dirty="0">
                <a:solidFill>
                  <a:srgbClr val="002060"/>
                </a:solidFill>
                <a:highlight>
                  <a:srgbClr val="00FF00"/>
                </a:highlight>
                <a:latin typeface="华文中宋" panose="02010600040101010101" pitchFamily="2" charset="-122"/>
                <a:ea typeface="华文中宋" panose="02010600040101010101" pitchFamily="2" charset="-122"/>
              </a:rPr>
              <a:t>r1</a:t>
            </a:r>
            <a:r>
              <a:rPr lang="zh-CN" altLang="en-US" sz="2000" b="1" dirty="0">
                <a:solidFill>
                  <a:srgbClr val="002060"/>
                </a:solidFill>
                <a:latin typeface="华文中宋" panose="02010600040101010101" pitchFamily="2" charset="-122"/>
                <a:ea typeface="华文中宋" panose="02010600040101010101" pitchFamily="2" charset="-122"/>
              </a:rPr>
              <a:t>（点击右侧</a:t>
            </a:r>
            <a:r>
              <a:rPr lang="zh-CN" altLang="en-US" sz="2000" b="1" dirty="0">
                <a:solidFill>
                  <a:srgbClr val="002060"/>
                </a:solidFill>
                <a:highlight>
                  <a:srgbClr val="00FF00"/>
                </a:highlight>
                <a:latin typeface="华文中宋" panose="02010600040101010101" pitchFamily="2" charset="-122"/>
                <a:ea typeface="华文中宋" panose="02010600040101010101" pitchFamily="2" charset="-122"/>
              </a:rPr>
              <a:t>矩形</a:t>
            </a:r>
            <a:r>
              <a:rPr lang="zh-CN" altLang="en-US" sz="2000" b="1" dirty="0">
                <a:solidFill>
                  <a:srgbClr val="002060"/>
                </a:solidFill>
                <a:latin typeface="华文中宋" panose="02010600040101010101" pitchFamily="2" charset="-122"/>
                <a:ea typeface="华文中宋" panose="02010600040101010101" pitchFamily="2" charset="-122"/>
              </a:rPr>
              <a:t>即可添加）；</a:t>
            </a:r>
            <a:endParaRPr lang="en-US" altLang="zh-CN" sz="2000" b="1" dirty="0">
              <a:solidFill>
                <a:srgbClr val="002060"/>
              </a:solidFill>
              <a:latin typeface="华文中宋" panose="02010600040101010101" pitchFamily="2" charset="-122"/>
              <a:ea typeface="华文中宋" panose="02010600040101010101" pitchFamily="2" charset="-122"/>
            </a:endParaRPr>
          </a:p>
          <a:p>
            <a:pPr marL="360045">
              <a:spcAft>
                <a:spcPts val="200"/>
              </a:spcAft>
            </a:pPr>
            <a:r>
              <a:rPr lang="en-US" altLang="zh-CN" sz="2000" b="1" dirty="0">
                <a:solidFill>
                  <a:srgbClr val="002060"/>
                </a:solidFill>
                <a:latin typeface="华文中宋" panose="02010600040101010101" pitchFamily="2" charset="-122"/>
                <a:ea typeface="华文中宋" panose="02010600040101010101" pitchFamily="2" charset="-122"/>
              </a:rPr>
              <a:t>3.12 </a:t>
            </a:r>
            <a:r>
              <a:rPr lang="zh-CN" altLang="en-US" sz="2000" b="1" dirty="0">
                <a:solidFill>
                  <a:srgbClr val="002060"/>
                </a:solidFill>
                <a:latin typeface="华文中宋" panose="02010600040101010101" pitchFamily="2" charset="-122"/>
                <a:ea typeface="华文中宋" panose="02010600040101010101" pitchFamily="2" charset="-122"/>
              </a:rPr>
              <a:t>在</a:t>
            </a:r>
            <a:r>
              <a:rPr lang="zh-CN" altLang="en-US" sz="2000" b="1" dirty="0">
                <a:solidFill>
                  <a:srgbClr val="002060"/>
                </a:solidFill>
                <a:highlight>
                  <a:srgbClr val="00FF00"/>
                </a:highlight>
                <a:latin typeface="华文中宋" panose="02010600040101010101" pitchFamily="2" charset="-122"/>
                <a:ea typeface="华文中宋" panose="02010600040101010101" pitchFamily="2" charset="-122"/>
              </a:rPr>
              <a:t>差集</a:t>
            </a:r>
            <a:r>
              <a:rPr lang="zh-CN" altLang="en-US" sz="2000" b="1" dirty="0">
                <a:solidFill>
                  <a:srgbClr val="002060"/>
                </a:solidFill>
                <a:latin typeface="华文中宋" panose="02010600040101010101" pitchFamily="2" charset="-122"/>
                <a:ea typeface="华文中宋" panose="02010600040101010101" pitchFamily="2" charset="-122"/>
              </a:rPr>
              <a:t>的</a:t>
            </a:r>
            <a:r>
              <a:rPr lang="zh-CN" altLang="en-US" sz="2000" b="1" dirty="0">
                <a:solidFill>
                  <a:srgbClr val="002060"/>
                </a:solidFill>
                <a:highlight>
                  <a:srgbClr val="00FF00"/>
                </a:highlight>
                <a:latin typeface="华文中宋" panose="02010600040101010101" pitchFamily="2" charset="-122"/>
                <a:ea typeface="华文中宋" panose="02010600040101010101" pitchFamily="2" charset="-122"/>
              </a:rPr>
              <a:t>要减去的对象</a:t>
            </a:r>
            <a:r>
              <a:rPr lang="zh-CN" altLang="en-US" sz="2000" b="1" dirty="0">
                <a:solidFill>
                  <a:srgbClr val="002060"/>
                </a:solidFill>
                <a:latin typeface="华文中宋" panose="02010600040101010101" pitchFamily="2" charset="-122"/>
                <a:ea typeface="华文中宋" panose="02010600040101010101" pitchFamily="2" charset="-122"/>
              </a:rPr>
              <a:t>下方</a:t>
            </a:r>
            <a:r>
              <a:rPr lang="zh-CN" altLang="en-US" sz="2000" b="1" dirty="0">
                <a:solidFill>
                  <a:srgbClr val="002060"/>
                </a:solidFill>
                <a:highlight>
                  <a:srgbClr val="00FF00"/>
                </a:highlight>
                <a:latin typeface="华文中宋" panose="02010600040101010101" pitchFamily="2" charset="-122"/>
                <a:ea typeface="华文中宋" panose="02010600040101010101" pitchFamily="2" charset="-122"/>
              </a:rPr>
              <a:t>激活选择</a:t>
            </a:r>
            <a:r>
              <a:rPr lang="zh-CN" altLang="en-US" sz="2000" b="1" dirty="0">
                <a:solidFill>
                  <a:srgbClr val="002060"/>
                </a:solidFill>
                <a:latin typeface="华文中宋" panose="02010600040101010101" pitchFamily="2" charset="-122"/>
                <a:ea typeface="华文中宋" panose="02010600040101010101" pitchFamily="2" charset="-122"/>
              </a:rPr>
              <a:t>（点击</a:t>
            </a:r>
            <a:r>
              <a:rPr lang="zh-CN" altLang="en-US" sz="2000" b="1" dirty="0">
                <a:solidFill>
                  <a:srgbClr val="002060"/>
                </a:solidFill>
                <a:highlight>
                  <a:srgbClr val="00FF00"/>
                </a:highlight>
                <a:latin typeface="华文中宋" panose="02010600040101010101" pitchFamily="2" charset="-122"/>
                <a:ea typeface="华文中宋" panose="02010600040101010101" pitchFamily="2" charset="-122"/>
              </a:rPr>
              <a:t>激活选择</a:t>
            </a:r>
            <a:r>
              <a:rPr lang="zh-CN" altLang="en-US" sz="2000" b="1" dirty="0">
                <a:solidFill>
                  <a:srgbClr val="002060"/>
                </a:solidFill>
                <a:latin typeface="华文中宋" panose="02010600040101010101" pitchFamily="2" charset="-122"/>
                <a:ea typeface="华文中宋" panose="02010600040101010101" pitchFamily="2" charset="-122"/>
              </a:rPr>
              <a:t>按钮即可）</a:t>
            </a:r>
            <a:endParaRPr lang="en-US" altLang="zh-CN" sz="2000" b="1" dirty="0">
              <a:solidFill>
                <a:srgbClr val="002060"/>
              </a:solidFill>
              <a:latin typeface="华文中宋" panose="02010600040101010101" pitchFamily="2" charset="-122"/>
              <a:ea typeface="华文中宋" panose="02010600040101010101" pitchFamily="2" charset="-122"/>
            </a:endParaRPr>
          </a:p>
          <a:p>
            <a:pPr marL="360045">
              <a:spcAft>
                <a:spcPts val="200"/>
              </a:spcAft>
            </a:pPr>
            <a:r>
              <a:rPr lang="en-US" altLang="zh-CN" sz="2000" b="1" dirty="0">
                <a:solidFill>
                  <a:srgbClr val="002060"/>
                </a:solidFill>
                <a:latin typeface="华文中宋" panose="02010600040101010101" pitchFamily="2" charset="-122"/>
                <a:ea typeface="华文中宋" panose="02010600040101010101" pitchFamily="2" charset="-122"/>
              </a:rPr>
              <a:t>3.13 </a:t>
            </a:r>
            <a:r>
              <a:rPr lang="zh-CN" altLang="en-US" sz="2000" b="1" dirty="0">
                <a:solidFill>
                  <a:srgbClr val="002060"/>
                </a:solidFill>
                <a:latin typeface="华文中宋" panose="02010600040101010101" pitchFamily="2" charset="-122"/>
                <a:ea typeface="华文中宋" panose="02010600040101010101" pitchFamily="2" charset="-122"/>
              </a:rPr>
              <a:t>在</a:t>
            </a:r>
            <a:r>
              <a:rPr lang="zh-CN" altLang="en-US" sz="2000" b="1" dirty="0">
                <a:solidFill>
                  <a:srgbClr val="002060"/>
                </a:solidFill>
                <a:highlight>
                  <a:srgbClr val="00FF00"/>
                </a:highlight>
                <a:latin typeface="华文中宋" panose="02010600040101010101" pitchFamily="2" charset="-122"/>
                <a:ea typeface="华文中宋" panose="02010600040101010101" pitchFamily="2" charset="-122"/>
              </a:rPr>
              <a:t>差集</a:t>
            </a:r>
            <a:r>
              <a:rPr lang="zh-CN" altLang="en-US" sz="2000" b="1" dirty="0">
                <a:solidFill>
                  <a:srgbClr val="002060"/>
                </a:solidFill>
                <a:latin typeface="华文中宋" panose="02010600040101010101" pitchFamily="2" charset="-122"/>
                <a:ea typeface="华文中宋" panose="02010600040101010101" pitchFamily="2" charset="-122"/>
              </a:rPr>
              <a:t>的</a:t>
            </a:r>
            <a:r>
              <a:rPr lang="zh-CN" altLang="en-US" sz="2000" b="1" dirty="0">
                <a:solidFill>
                  <a:srgbClr val="002060"/>
                </a:solidFill>
                <a:highlight>
                  <a:srgbClr val="00FF00"/>
                </a:highlight>
                <a:latin typeface="华文中宋" panose="02010600040101010101" pitchFamily="2" charset="-122"/>
                <a:ea typeface="华文中宋" panose="02010600040101010101" pitchFamily="2" charset="-122"/>
              </a:rPr>
              <a:t>要减去的对象</a:t>
            </a:r>
            <a:r>
              <a:rPr lang="zh-CN" altLang="en-US" sz="2000" b="1" dirty="0">
                <a:solidFill>
                  <a:srgbClr val="002060"/>
                </a:solidFill>
                <a:latin typeface="华文中宋" panose="02010600040101010101" pitchFamily="2" charset="-122"/>
                <a:ea typeface="华文中宋" panose="02010600040101010101" pitchFamily="2" charset="-122"/>
              </a:rPr>
              <a:t>框里添加</a:t>
            </a:r>
            <a:r>
              <a:rPr lang="en-US" altLang="zh-CN" sz="2000" b="1" dirty="0">
                <a:solidFill>
                  <a:srgbClr val="002060"/>
                </a:solidFill>
                <a:highlight>
                  <a:srgbClr val="00FF00"/>
                </a:highlight>
                <a:latin typeface="华文中宋" panose="02010600040101010101" pitchFamily="2" charset="-122"/>
                <a:ea typeface="华文中宋" panose="02010600040101010101" pitchFamily="2" charset="-122"/>
              </a:rPr>
              <a:t>c1</a:t>
            </a:r>
            <a:r>
              <a:rPr lang="zh-CN" altLang="en-US" sz="2000" b="1" dirty="0">
                <a:solidFill>
                  <a:srgbClr val="002060"/>
                </a:solidFill>
                <a:latin typeface="华文中宋" panose="02010600040101010101" pitchFamily="2" charset="-122"/>
                <a:ea typeface="华文中宋" panose="02010600040101010101" pitchFamily="2" charset="-122"/>
              </a:rPr>
              <a:t>（点击右侧的</a:t>
            </a:r>
            <a:r>
              <a:rPr lang="zh-CN" altLang="en-US" sz="2000" b="1" dirty="0">
                <a:solidFill>
                  <a:srgbClr val="002060"/>
                </a:solidFill>
                <a:highlight>
                  <a:srgbClr val="00FF00"/>
                </a:highlight>
                <a:latin typeface="华文中宋" panose="02010600040101010101" pitchFamily="2" charset="-122"/>
                <a:ea typeface="华文中宋" panose="02010600040101010101" pitchFamily="2" charset="-122"/>
              </a:rPr>
              <a:t>圆</a:t>
            </a:r>
            <a:r>
              <a:rPr lang="zh-CN" altLang="en-US" sz="2000" b="1" dirty="0">
                <a:solidFill>
                  <a:srgbClr val="002060"/>
                </a:solidFill>
                <a:latin typeface="华文中宋" panose="02010600040101010101" pitchFamily="2" charset="-122"/>
                <a:ea typeface="华文中宋" panose="02010600040101010101" pitchFamily="2" charset="-122"/>
              </a:rPr>
              <a:t>即可添加）；</a:t>
            </a:r>
            <a:endParaRPr lang="en-US" altLang="zh-CN" sz="2000" b="1" dirty="0">
              <a:solidFill>
                <a:srgbClr val="002060"/>
              </a:solidFill>
              <a:latin typeface="华文中宋" panose="02010600040101010101" pitchFamily="2" charset="-122"/>
              <a:ea typeface="华文中宋" panose="02010600040101010101" pitchFamily="2" charset="-122"/>
            </a:endParaRPr>
          </a:p>
          <a:p>
            <a:pPr marL="360045">
              <a:spcAft>
                <a:spcPts val="200"/>
              </a:spcAft>
            </a:pPr>
            <a:r>
              <a:rPr lang="en-US" altLang="zh-CN" sz="2000" b="1" dirty="0">
                <a:solidFill>
                  <a:srgbClr val="002060"/>
                </a:solidFill>
                <a:latin typeface="华文中宋" panose="02010600040101010101" pitchFamily="2" charset="-122"/>
                <a:ea typeface="华文中宋" panose="02010600040101010101" pitchFamily="2" charset="-122"/>
              </a:rPr>
              <a:t>3.14 </a:t>
            </a:r>
            <a:r>
              <a:rPr lang="zh-CN" altLang="en-US" sz="2000" b="1" dirty="0">
                <a:solidFill>
                  <a:srgbClr val="002060"/>
                </a:solidFill>
                <a:latin typeface="华文中宋" panose="02010600040101010101" pitchFamily="2" charset="-122"/>
                <a:ea typeface="华文中宋" panose="02010600040101010101" pitchFamily="2" charset="-122"/>
              </a:rPr>
              <a:t>在</a:t>
            </a:r>
            <a:r>
              <a:rPr lang="zh-CN" altLang="en-US" sz="2000" b="1" dirty="0">
                <a:solidFill>
                  <a:srgbClr val="002060"/>
                </a:solidFill>
                <a:highlight>
                  <a:srgbClr val="00FF00"/>
                </a:highlight>
                <a:latin typeface="华文中宋" panose="02010600040101010101" pitchFamily="2" charset="-122"/>
                <a:ea typeface="华文中宋" panose="02010600040101010101" pitchFamily="2" charset="-122"/>
              </a:rPr>
              <a:t>几何</a:t>
            </a:r>
            <a:r>
              <a:rPr lang="zh-CN" altLang="en-US" sz="2000" b="1" dirty="0">
                <a:solidFill>
                  <a:srgbClr val="002060"/>
                </a:solidFill>
                <a:latin typeface="华文中宋" panose="02010600040101010101" pitchFamily="2" charset="-122"/>
                <a:ea typeface="华文中宋" panose="02010600040101010101" pitchFamily="2" charset="-122"/>
              </a:rPr>
              <a:t>工具栏中单击</a:t>
            </a:r>
            <a:r>
              <a:rPr lang="zh-CN" altLang="en-US" sz="2000" b="1" dirty="0">
                <a:solidFill>
                  <a:srgbClr val="002060"/>
                </a:solidFill>
                <a:highlight>
                  <a:srgbClr val="00FF00"/>
                </a:highlight>
                <a:latin typeface="华文中宋" panose="02010600040101010101" pitchFamily="2" charset="-122"/>
                <a:ea typeface="华文中宋" panose="02010600040101010101" pitchFamily="2" charset="-122"/>
              </a:rPr>
              <a:t>全部构建</a:t>
            </a:r>
            <a:r>
              <a:rPr lang="zh-CN" altLang="en-US" sz="2000" b="1" dirty="0">
                <a:solidFill>
                  <a:srgbClr val="002060"/>
                </a:solidFill>
                <a:latin typeface="华文中宋" panose="02010600040101010101" pitchFamily="2" charset="-122"/>
                <a:ea typeface="华文中宋" panose="02010600040101010101" pitchFamily="2" charset="-122"/>
              </a:rPr>
              <a:t>；</a:t>
            </a:r>
            <a:endParaRPr lang="en-US" altLang="zh-CN" sz="2000" b="1" dirty="0">
              <a:solidFill>
                <a:srgbClr val="002060"/>
              </a:solidFill>
              <a:latin typeface="华文中宋" panose="02010600040101010101" pitchFamily="2" charset="-122"/>
              <a:ea typeface="华文中宋" panose="02010600040101010101" pitchFamily="2" charset="-122"/>
            </a:endParaRPr>
          </a:p>
          <a:p>
            <a:pPr>
              <a:spcAft>
                <a:spcPts val="200"/>
              </a:spcAft>
            </a:pPr>
            <a:r>
              <a:rPr lang="zh-CN" altLang="en-US" sz="2000" b="1" dirty="0">
                <a:solidFill>
                  <a:srgbClr val="002060"/>
                </a:solidFill>
                <a:latin typeface="华文中宋" panose="02010600040101010101" pitchFamily="2" charset="-122"/>
                <a:ea typeface="华文中宋" panose="02010600040101010101" pitchFamily="2" charset="-122"/>
              </a:rPr>
              <a:t>此时在右侧的图形界面形成了我们需要的流体流动区域，建模完成。</a:t>
            </a:r>
            <a:endParaRPr lang="en-US" altLang="zh-CN" sz="2000" b="1" dirty="0">
              <a:solidFill>
                <a:srgbClr val="002060"/>
              </a:solidFill>
              <a:latin typeface="华文中宋" panose="02010600040101010101" pitchFamily="2" charset="-122"/>
              <a:ea typeface="华文中宋" panose="02010600040101010101" pitchFamily="2" charset="-122"/>
            </a:endParaRPr>
          </a:p>
        </p:txBody>
      </p:sp>
      <p:sp>
        <p:nvSpPr>
          <p:cNvPr id="8" name="Rectangle 5"/>
          <p:cNvSpPr>
            <a:spLocks noChangeArrowheads="1"/>
          </p:cNvSpPr>
          <p:nvPr/>
        </p:nvSpPr>
        <p:spPr bwMode="auto">
          <a:xfrm>
            <a:off x="353359" y="116632"/>
            <a:ext cx="4804520" cy="646331"/>
          </a:xfrm>
          <a:prstGeom prst="rect">
            <a:avLst/>
          </a:prstGeom>
          <a:noFill/>
          <a:ln w="9525" algn="ctr">
            <a:noFill/>
            <a:miter lim="800000"/>
          </a:ln>
          <a:effectLst/>
        </p:spPr>
        <p:txBody>
          <a:bodyPr wrap="none">
            <a:spAutoFit/>
          </a:bodyPr>
          <a:lstStyle/>
          <a:p>
            <a:pPr eaLnBrk="1" hangingPunct="1"/>
            <a:r>
              <a:rPr lang="zh-CN" altLang="en-US" sz="3600" b="1" dirty="0">
                <a:ln w="0"/>
                <a:solidFill>
                  <a:srgbClr val="00000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四  实验内容</a:t>
            </a:r>
            <a:r>
              <a:rPr lang="en-US" altLang="zh-CN" sz="3200" b="1" dirty="0">
                <a:solidFill>
                  <a:srgbClr val="FF0000"/>
                </a:solidFill>
                <a:latin typeface="华文中宋" panose="02010600040101010101" pitchFamily="2" charset="-122"/>
                <a:ea typeface="华文中宋" panose="02010600040101010101" pitchFamily="2" charset="-122"/>
              </a:rPr>
              <a:t>/</a:t>
            </a:r>
            <a:r>
              <a:rPr lang="en-US" altLang="zh-CN" sz="2400" b="1" dirty="0">
                <a:solidFill>
                  <a:srgbClr val="006666"/>
                </a:solidFill>
                <a:latin typeface="微软雅黑" panose="020B0503020204020204" pitchFamily="34" charset="-122"/>
                <a:ea typeface="微软雅黑" panose="020B0503020204020204" pitchFamily="34" charset="-122"/>
              </a:rPr>
              <a:t>4.3 </a:t>
            </a:r>
            <a:r>
              <a:rPr lang="zh-CN" altLang="en-US" sz="2400" b="1" dirty="0">
                <a:solidFill>
                  <a:srgbClr val="006666"/>
                </a:solidFill>
                <a:latin typeface="微软雅黑" panose="020B0503020204020204" pitchFamily="34" charset="-122"/>
                <a:ea typeface="微软雅黑" panose="020B0503020204020204" pitchFamily="34" charset="-122"/>
              </a:rPr>
              <a:t>几何建模</a:t>
            </a:r>
            <a:endParaRPr lang="zh-CN" altLang="en-US" sz="2400" b="1" dirty="0">
              <a:solidFill>
                <a:srgbClr val="FF0000"/>
              </a:solidFill>
              <a:latin typeface="微软雅黑" panose="020B0503020204020204" pitchFamily="34" charset="-122"/>
              <a:ea typeface="微软雅黑" panose="020B0503020204020204" pitchFamily="34" charset="-122"/>
            </a:endParaRPr>
          </a:p>
        </p:txBody>
      </p:sp>
      <p:pic>
        <p:nvPicPr>
          <p:cNvPr id="7" name="图片 6"/>
          <p:cNvPicPr>
            <a:picLocks noChangeAspect="1"/>
          </p:cNvPicPr>
          <p:nvPr/>
        </p:nvPicPr>
        <p:blipFill>
          <a:blip r:embed="rId1"/>
          <a:stretch>
            <a:fillRect/>
          </a:stretch>
        </p:blipFill>
        <p:spPr>
          <a:xfrm>
            <a:off x="1475656" y="4872828"/>
            <a:ext cx="5544616" cy="1311630"/>
          </a:xfrm>
          <a:prstGeom prst="rect">
            <a:avLst/>
          </a:prstGeom>
        </p:spPr>
      </p:pic>
      <p:sp>
        <p:nvSpPr>
          <p:cNvPr id="9" name="文本框 8"/>
          <p:cNvSpPr txBox="1"/>
          <p:nvPr/>
        </p:nvSpPr>
        <p:spPr>
          <a:xfrm>
            <a:off x="3343118" y="6184458"/>
            <a:ext cx="2448272" cy="400110"/>
          </a:xfrm>
          <a:prstGeom prst="rect">
            <a:avLst/>
          </a:prstGeom>
          <a:noFill/>
        </p:spPr>
        <p:txBody>
          <a:bodyPr wrap="square" rtlCol="0">
            <a:spAutoFit/>
          </a:bodyPr>
          <a:lstStyle/>
          <a:p>
            <a:r>
              <a:rPr lang="zh-CN" altLang="en-US" sz="2000" b="1" dirty="0">
                <a:latin typeface="华文中宋" panose="02010600040101010101" pitchFamily="2" charset="-122"/>
                <a:ea typeface="华文中宋" panose="02010600040101010101" pitchFamily="2" charset="-122"/>
              </a:rPr>
              <a:t>建模完成后的图形</a:t>
            </a:r>
            <a:endParaRPr lang="zh-CN" altLang="en-US" sz="2000" b="1" dirty="0">
              <a:latin typeface="华文中宋" panose="02010600040101010101" pitchFamily="2" charset="-122"/>
              <a:ea typeface="华文中宋" panose="02010600040101010101" pitchFamily="2" charset="-122"/>
            </a:endParaRPr>
          </a:p>
        </p:txBody>
      </p:sp>
    </p:spTree>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pic>
        <p:nvPicPr>
          <p:cNvPr id="6" name="图片 5"/>
          <p:cNvPicPr>
            <a:picLocks noChangeAspect="1"/>
          </p:cNvPicPr>
          <p:nvPr/>
        </p:nvPicPr>
        <p:blipFill>
          <a:blip r:embed="rId1"/>
          <a:stretch>
            <a:fillRect/>
          </a:stretch>
        </p:blipFill>
        <p:spPr>
          <a:xfrm>
            <a:off x="1547664" y="2748774"/>
            <a:ext cx="5748058" cy="1512168"/>
          </a:xfrm>
          <a:prstGeom prst="rect">
            <a:avLst/>
          </a:prstGeom>
        </p:spPr>
      </p:pic>
      <p:sp>
        <p:nvSpPr>
          <p:cNvPr id="7" name="文本框 6"/>
          <p:cNvSpPr txBox="1"/>
          <p:nvPr/>
        </p:nvSpPr>
        <p:spPr>
          <a:xfrm>
            <a:off x="600769" y="4544137"/>
            <a:ext cx="7920880" cy="1769715"/>
          </a:xfrm>
          <a:prstGeom prst="rect">
            <a:avLst/>
          </a:prstGeom>
          <a:noFill/>
        </p:spPr>
        <p:txBody>
          <a:bodyPr wrap="square" rtlCol="0">
            <a:spAutoFit/>
          </a:bodyPr>
          <a:lstStyle/>
          <a:p>
            <a:pPr>
              <a:spcAft>
                <a:spcPts val="400"/>
              </a:spcAft>
            </a:pPr>
            <a:r>
              <a:rPr lang="en-US" altLang="zh-CN" sz="2400" b="1" dirty="0">
                <a:solidFill>
                  <a:srgbClr val="FF3399"/>
                </a:solidFill>
                <a:latin typeface="华文中宋" panose="02010600040101010101" pitchFamily="2" charset="-122"/>
                <a:ea typeface="华文中宋" panose="02010600040101010101" pitchFamily="2" charset="-122"/>
              </a:rPr>
              <a:t>5. </a:t>
            </a:r>
            <a:r>
              <a:rPr lang="zh-CN" altLang="en-US" sz="2400" b="1" dirty="0">
                <a:solidFill>
                  <a:srgbClr val="FF3399"/>
                </a:solidFill>
                <a:latin typeface="华文中宋" panose="02010600040101010101" pitchFamily="2" charset="-122"/>
                <a:ea typeface="华文中宋" panose="02010600040101010101" pitchFamily="2" charset="-122"/>
              </a:rPr>
              <a:t>层流设置</a:t>
            </a:r>
            <a:endParaRPr lang="en-US" altLang="zh-CN" sz="2400" b="1" dirty="0">
              <a:solidFill>
                <a:srgbClr val="FF3399"/>
              </a:solidFill>
              <a:latin typeface="华文中宋" panose="02010600040101010101" pitchFamily="2" charset="-122"/>
              <a:ea typeface="华文中宋" panose="02010600040101010101" pitchFamily="2" charset="-122"/>
            </a:endParaRPr>
          </a:p>
          <a:p>
            <a:pPr marL="828040" indent="-467995">
              <a:spcAft>
                <a:spcPts val="200"/>
              </a:spcAft>
            </a:pPr>
            <a:r>
              <a:rPr lang="en-US" altLang="zh-CN" sz="2000" b="1" dirty="0">
                <a:solidFill>
                  <a:srgbClr val="002060"/>
                </a:solidFill>
                <a:latin typeface="华文中宋" panose="02010600040101010101" pitchFamily="2" charset="-122"/>
                <a:ea typeface="华文中宋" panose="02010600040101010101" pitchFamily="2" charset="-122"/>
              </a:rPr>
              <a:t>5.1 </a:t>
            </a:r>
            <a:r>
              <a:rPr lang="zh-CN" altLang="en-US" sz="2000" b="1" dirty="0">
                <a:solidFill>
                  <a:srgbClr val="002060"/>
                </a:solidFill>
                <a:latin typeface="华文中宋" panose="02010600040101010101" pitchFamily="2" charset="-122"/>
                <a:ea typeface="华文中宋" panose="02010600040101010101" pitchFamily="2" charset="-122"/>
              </a:rPr>
              <a:t>在模型开发器窗口的</a:t>
            </a:r>
            <a:r>
              <a:rPr lang="zh-CN" altLang="en-US" sz="2000" b="1" dirty="0">
                <a:solidFill>
                  <a:srgbClr val="002060"/>
                </a:solidFill>
                <a:highlight>
                  <a:srgbClr val="00FF00"/>
                </a:highlight>
                <a:latin typeface="华文中宋" panose="02010600040101010101" pitchFamily="2" charset="-122"/>
                <a:ea typeface="华文中宋" panose="02010600040101010101" pitchFamily="2" charset="-122"/>
              </a:rPr>
              <a:t>组件</a:t>
            </a:r>
            <a:r>
              <a:rPr lang="en-US" altLang="zh-CN" sz="2000" b="1" dirty="0">
                <a:solidFill>
                  <a:srgbClr val="002060"/>
                </a:solidFill>
                <a:highlight>
                  <a:srgbClr val="00FF00"/>
                </a:highlight>
                <a:latin typeface="华文中宋" panose="02010600040101010101" pitchFamily="2" charset="-122"/>
                <a:ea typeface="华文中宋" panose="02010600040101010101" pitchFamily="2" charset="-122"/>
              </a:rPr>
              <a:t>1</a:t>
            </a:r>
            <a:r>
              <a:rPr lang="en-US" altLang="zh-CN" sz="2000" b="1" dirty="0">
                <a:solidFill>
                  <a:srgbClr val="002060"/>
                </a:solidFill>
                <a:highlight>
                  <a:srgbClr val="00FF00"/>
                </a:highlight>
                <a:latin typeface="Times New Roman" panose="02020603050405020304" pitchFamily="18" charset="0"/>
                <a:ea typeface="华文中宋" panose="02010600040101010101" pitchFamily="2" charset="-122"/>
                <a:cs typeface="Times New Roman" panose="02020603050405020304" pitchFamily="18" charset="0"/>
              </a:rPr>
              <a:t>(comp1)</a:t>
            </a:r>
            <a:r>
              <a:rPr lang="zh-CN" altLang="en-US" sz="2000" b="1" dirty="0">
                <a:solidFill>
                  <a:srgbClr val="002060"/>
                </a:solidFill>
                <a:latin typeface="华文中宋" panose="02010600040101010101" pitchFamily="2" charset="-122"/>
                <a:ea typeface="华文中宋" panose="02010600040101010101" pitchFamily="2" charset="-122"/>
              </a:rPr>
              <a:t>节点下，右键单击</a:t>
            </a:r>
            <a:r>
              <a:rPr lang="zh-CN" altLang="en-US" sz="2000" b="1" dirty="0">
                <a:solidFill>
                  <a:srgbClr val="002060"/>
                </a:solidFill>
                <a:highlight>
                  <a:srgbClr val="00FF00"/>
                </a:highlight>
                <a:latin typeface="华文中宋" panose="02010600040101010101" pitchFamily="2" charset="-122"/>
                <a:ea typeface="华文中宋" panose="02010600040101010101" pitchFamily="2" charset="-122"/>
              </a:rPr>
              <a:t>层流</a:t>
            </a:r>
            <a:r>
              <a:rPr lang="en-US" altLang="zh-CN" sz="2000" b="1" dirty="0">
                <a:solidFill>
                  <a:srgbClr val="002060"/>
                </a:solidFill>
                <a:highlight>
                  <a:srgbClr val="00FF00"/>
                </a:highlight>
                <a:latin typeface="Times New Roman" panose="02020603050405020304" pitchFamily="18" charset="0"/>
                <a:ea typeface="华文中宋" panose="02010600040101010101" pitchFamily="2" charset="-122"/>
                <a:cs typeface="Times New Roman" panose="02020603050405020304" pitchFamily="18" charset="0"/>
              </a:rPr>
              <a:t>(</a:t>
            </a:r>
            <a:r>
              <a:rPr lang="en-US" altLang="zh-CN" sz="2000" b="1" dirty="0" err="1">
                <a:solidFill>
                  <a:srgbClr val="002060"/>
                </a:solidFill>
                <a:highlight>
                  <a:srgbClr val="00FF00"/>
                </a:highlight>
                <a:latin typeface="Times New Roman" panose="02020603050405020304" pitchFamily="18" charset="0"/>
                <a:ea typeface="华文中宋" panose="02010600040101010101" pitchFamily="2" charset="-122"/>
                <a:cs typeface="Times New Roman" panose="02020603050405020304" pitchFamily="18" charset="0"/>
              </a:rPr>
              <a:t>spf</a:t>
            </a:r>
            <a:r>
              <a:rPr lang="en-US" altLang="zh-CN" sz="2000" b="1" dirty="0">
                <a:solidFill>
                  <a:srgbClr val="002060"/>
                </a:solidFill>
                <a:highlight>
                  <a:srgbClr val="00FF00"/>
                </a:highlight>
                <a:latin typeface="Times New Roman" panose="02020603050405020304" pitchFamily="18" charset="0"/>
                <a:ea typeface="华文中宋" panose="02010600040101010101" pitchFamily="2" charset="-122"/>
                <a:cs typeface="Times New Roman" panose="02020603050405020304" pitchFamily="18" charset="0"/>
              </a:rPr>
              <a:t>)</a:t>
            </a:r>
            <a:r>
              <a:rPr lang="zh-CN" altLang="en-US" sz="2000" b="1" dirty="0">
                <a:solidFill>
                  <a:srgbClr val="002060"/>
                </a:solidFill>
                <a:latin typeface="华文中宋" panose="02010600040101010101" pitchFamily="2" charset="-122"/>
                <a:ea typeface="华文中宋" panose="02010600040101010101" pitchFamily="2" charset="-122"/>
              </a:rPr>
              <a:t>并选择</a:t>
            </a:r>
            <a:r>
              <a:rPr lang="zh-CN" altLang="en-US" sz="2000" b="1" dirty="0">
                <a:solidFill>
                  <a:srgbClr val="002060"/>
                </a:solidFill>
                <a:highlight>
                  <a:srgbClr val="00FF00"/>
                </a:highlight>
                <a:latin typeface="华文中宋" panose="02010600040101010101" pitchFamily="2" charset="-122"/>
                <a:ea typeface="华文中宋" panose="02010600040101010101" pitchFamily="2" charset="-122"/>
              </a:rPr>
              <a:t>入口</a:t>
            </a:r>
            <a:r>
              <a:rPr lang="zh-CN" altLang="en-US" sz="2000" b="1" dirty="0">
                <a:solidFill>
                  <a:srgbClr val="002060"/>
                </a:solidFill>
                <a:latin typeface="华文中宋" panose="02010600040101010101" pitchFamily="2" charset="-122"/>
                <a:ea typeface="华文中宋" panose="02010600040101010101" pitchFamily="2" charset="-122"/>
              </a:rPr>
              <a:t>；</a:t>
            </a:r>
            <a:endParaRPr lang="en-US" altLang="zh-CN" sz="2000" b="1" dirty="0">
              <a:solidFill>
                <a:srgbClr val="002060"/>
              </a:solidFill>
              <a:latin typeface="华文中宋" panose="02010600040101010101" pitchFamily="2" charset="-122"/>
              <a:ea typeface="华文中宋" panose="02010600040101010101" pitchFamily="2" charset="-122"/>
            </a:endParaRPr>
          </a:p>
          <a:p>
            <a:pPr marL="828040" indent="-467995">
              <a:spcAft>
                <a:spcPts val="200"/>
              </a:spcAft>
            </a:pPr>
            <a:r>
              <a:rPr lang="en-US" altLang="zh-CN" sz="2000" b="1" dirty="0">
                <a:solidFill>
                  <a:srgbClr val="002060"/>
                </a:solidFill>
                <a:latin typeface="华文中宋" panose="02010600040101010101" pitchFamily="2" charset="-122"/>
                <a:ea typeface="华文中宋" panose="02010600040101010101" pitchFamily="2" charset="-122"/>
              </a:rPr>
              <a:t>5.2 </a:t>
            </a:r>
            <a:r>
              <a:rPr lang="zh-CN" altLang="en-US" sz="2000" b="1" dirty="0">
                <a:solidFill>
                  <a:srgbClr val="002060"/>
                </a:solidFill>
                <a:latin typeface="华文中宋" panose="02010600040101010101" pitchFamily="2" charset="-122"/>
                <a:ea typeface="华文中宋" panose="02010600040101010101" pitchFamily="2" charset="-122"/>
              </a:rPr>
              <a:t>在</a:t>
            </a:r>
            <a:r>
              <a:rPr lang="zh-CN" altLang="en-US" sz="2000" b="1" dirty="0">
                <a:solidFill>
                  <a:srgbClr val="002060"/>
                </a:solidFill>
                <a:highlight>
                  <a:srgbClr val="00FF00"/>
                </a:highlight>
                <a:latin typeface="华文中宋" panose="02010600040101010101" pitchFamily="2" charset="-122"/>
                <a:ea typeface="华文中宋" panose="02010600040101010101" pitchFamily="2" charset="-122"/>
              </a:rPr>
              <a:t>入口</a:t>
            </a:r>
            <a:r>
              <a:rPr lang="zh-CN" altLang="en-US" sz="2000" b="1" dirty="0">
                <a:solidFill>
                  <a:srgbClr val="002060"/>
                </a:solidFill>
                <a:latin typeface="华文中宋" panose="02010600040101010101" pitchFamily="2" charset="-122"/>
                <a:ea typeface="华文中宋" panose="02010600040101010101" pitchFamily="2" charset="-122"/>
              </a:rPr>
              <a:t>的</a:t>
            </a:r>
            <a:r>
              <a:rPr lang="zh-CN" altLang="en-US" sz="2000" b="1" dirty="0">
                <a:solidFill>
                  <a:srgbClr val="002060"/>
                </a:solidFill>
                <a:highlight>
                  <a:srgbClr val="00FF00"/>
                </a:highlight>
                <a:latin typeface="华文中宋" panose="02010600040101010101" pitchFamily="2" charset="-122"/>
                <a:ea typeface="华文中宋" panose="02010600040101010101" pitchFamily="2" charset="-122"/>
              </a:rPr>
              <a:t>设置</a:t>
            </a:r>
            <a:r>
              <a:rPr lang="zh-CN" altLang="en-US" sz="2000" b="1" dirty="0">
                <a:solidFill>
                  <a:srgbClr val="002060"/>
                </a:solidFill>
                <a:latin typeface="华文中宋" panose="02010600040101010101" pitchFamily="2" charset="-122"/>
                <a:ea typeface="华文中宋" panose="02010600040101010101" pitchFamily="2" charset="-122"/>
              </a:rPr>
              <a:t>窗口中，</a:t>
            </a:r>
            <a:r>
              <a:rPr lang="zh-CN" altLang="en-US" sz="2000" b="1" dirty="0">
                <a:solidFill>
                  <a:srgbClr val="002060"/>
                </a:solidFill>
                <a:highlight>
                  <a:srgbClr val="00FF00"/>
                </a:highlight>
                <a:latin typeface="华文中宋" panose="02010600040101010101" pitchFamily="2" charset="-122"/>
                <a:ea typeface="华文中宋" panose="02010600040101010101" pitchFamily="2" charset="-122"/>
              </a:rPr>
              <a:t>边界选择</a:t>
            </a:r>
            <a:r>
              <a:rPr lang="zh-CN" altLang="en-US" sz="2000" b="1" dirty="0">
                <a:solidFill>
                  <a:srgbClr val="002060"/>
                </a:solidFill>
                <a:latin typeface="华文中宋" panose="02010600040101010101" pitchFamily="2" charset="-122"/>
                <a:ea typeface="华文中宋" panose="02010600040101010101" pitchFamily="2" charset="-122"/>
              </a:rPr>
              <a:t>栏里选择边界</a:t>
            </a:r>
            <a:r>
              <a:rPr lang="en-US" altLang="zh-CN" sz="2000" b="1" dirty="0">
                <a:solidFill>
                  <a:srgbClr val="002060"/>
                </a:solidFill>
                <a:latin typeface="华文中宋" panose="02010600040101010101" pitchFamily="2" charset="-122"/>
                <a:ea typeface="华文中宋" panose="02010600040101010101" pitchFamily="2" charset="-122"/>
              </a:rPr>
              <a:t>1</a:t>
            </a:r>
            <a:r>
              <a:rPr lang="zh-CN" altLang="en-US" sz="2000" b="1" dirty="0">
                <a:solidFill>
                  <a:srgbClr val="002060"/>
                </a:solidFill>
                <a:latin typeface="华文中宋" panose="02010600040101010101" pitchFamily="2" charset="-122"/>
                <a:ea typeface="华文中宋" panose="02010600040101010101" pitchFamily="2" charset="-122"/>
              </a:rPr>
              <a:t>（单击右侧图形窗口里矩形的</a:t>
            </a:r>
            <a:r>
              <a:rPr lang="zh-CN" altLang="en-US" sz="2000" b="1" dirty="0">
                <a:solidFill>
                  <a:srgbClr val="002060"/>
                </a:solidFill>
                <a:highlight>
                  <a:srgbClr val="00FF00"/>
                </a:highlight>
                <a:latin typeface="华文中宋" panose="02010600040101010101" pitchFamily="2" charset="-122"/>
                <a:ea typeface="华文中宋" panose="02010600040101010101" pitchFamily="2" charset="-122"/>
              </a:rPr>
              <a:t>左边界</a:t>
            </a:r>
            <a:r>
              <a:rPr lang="zh-CN" altLang="en-US" sz="2000" b="1" dirty="0">
                <a:solidFill>
                  <a:srgbClr val="002060"/>
                </a:solidFill>
                <a:latin typeface="华文中宋" panose="02010600040101010101" pitchFamily="2" charset="-122"/>
                <a:ea typeface="华文中宋" panose="02010600040101010101" pitchFamily="2" charset="-122"/>
              </a:rPr>
              <a:t>即可）；</a:t>
            </a:r>
            <a:endParaRPr lang="en-US" altLang="zh-CN" sz="2000" b="1" dirty="0">
              <a:solidFill>
                <a:srgbClr val="002060"/>
              </a:solidFill>
              <a:latin typeface="华文中宋" panose="02010600040101010101" pitchFamily="2" charset="-122"/>
              <a:ea typeface="华文中宋" panose="02010600040101010101" pitchFamily="2" charset="-122"/>
            </a:endParaRPr>
          </a:p>
        </p:txBody>
      </p:sp>
      <p:sp>
        <p:nvSpPr>
          <p:cNvPr id="8" name="Rectangle 5"/>
          <p:cNvSpPr>
            <a:spLocks noChangeArrowheads="1"/>
          </p:cNvSpPr>
          <p:nvPr/>
        </p:nvSpPr>
        <p:spPr bwMode="auto">
          <a:xfrm>
            <a:off x="353359" y="116632"/>
            <a:ext cx="7552067" cy="646331"/>
          </a:xfrm>
          <a:prstGeom prst="rect">
            <a:avLst/>
          </a:prstGeom>
          <a:noFill/>
          <a:ln w="9525" algn="ctr">
            <a:noFill/>
            <a:miter lim="800000"/>
          </a:ln>
          <a:effectLst/>
        </p:spPr>
        <p:txBody>
          <a:bodyPr wrap="none">
            <a:spAutoFit/>
          </a:bodyPr>
          <a:lstStyle/>
          <a:p>
            <a:r>
              <a:rPr lang="zh-CN" altLang="en-US" sz="3600" b="1" dirty="0">
                <a:ln w="0"/>
                <a:solidFill>
                  <a:srgbClr val="00000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四  实验内容</a:t>
            </a:r>
            <a:r>
              <a:rPr lang="en-US" altLang="zh-CN" sz="3200" b="1" dirty="0">
                <a:solidFill>
                  <a:srgbClr val="FF0000"/>
                </a:solidFill>
                <a:latin typeface="华文中宋" panose="02010600040101010101" pitchFamily="2" charset="-122"/>
                <a:ea typeface="华文中宋" panose="02010600040101010101" pitchFamily="2" charset="-122"/>
              </a:rPr>
              <a:t>/</a:t>
            </a:r>
            <a:r>
              <a:rPr kumimoji="1" lang="en-US" altLang="zh-CN" sz="2800" b="1" dirty="0">
                <a:ln w="0"/>
                <a:solidFill>
                  <a:srgbClr val="C0000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4.4 </a:t>
            </a:r>
            <a:r>
              <a:rPr kumimoji="1" lang="zh-CN" altLang="en-US" sz="2800" b="1" dirty="0">
                <a:ln w="0"/>
                <a:solidFill>
                  <a:srgbClr val="C0000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材料设置，</a:t>
            </a:r>
            <a:r>
              <a:rPr kumimoji="1" lang="en-US" altLang="zh-CN" sz="2800" b="1" dirty="0">
                <a:ln w="0"/>
                <a:solidFill>
                  <a:srgbClr val="C0000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4.5 </a:t>
            </a:r>
            <a:r>
              <a:rPr kumimoji="1" lang="zh-CN" altLang="en-US" sz="2800" b="1" dirty="0">
                <a:ln w="0"/>
                <a:solidFill>
                  <a:srgbClr val="C0000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层流设置</a:t>
            </a:r>
            <a:endParaRPr kumimoji="1" lang="zh-CN" altLang="en-US" sz="2800" b="1" dirty="0">
              <a:ln w="0"/>
              <a:solidFill>
                <a:srgbClr val="C0000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p:txBody>
      </p:sp>
      <p:sp>
        <p:nvSpPr>
          <p:cNvPr id="9" name="文本框 8"/>
          <p:cNvSpPr txBox="1"/>
          <p:nvPr/>
        </p:nvSpPr>
        <p:spPr>
          <a:xfrm>
            <a:off x="575556" y="953411"/>
            <a:ext cx="7992888" cy="1795363"/>
          </a:xfrm>
          <a:prstGeom prst="rect">
            <a:avLst/>
          </a:prstGeom>
          <a:noFill/>
        </p:spPr>
        <p:txBody>
          <a:bodyPr wrap="square" rtlCol="0">
            <a:spAutoFit/>
          </a:bodyPr>
          <a:lstStyle/>
          <a:p>
            <a:pPr>
              <a:spcAft>
                <a:spcPts val="400"/>
              </a:spcAft>
            </a:pPr>
            <a:r>
              <a:rPr lang="en-US" altLang="zh-CN" sz="2400" b="1" dirty="0">
                <a:solidFill>
                  <a:srgbClr val="FF3399"/>
                </a:solidFill>
                <a:latin typeface="华文中宋" panose="02010600040101010101" pitchFamily="2" charset="-122"/>
                <a:ea typeface="华文中宋" panose="02010600040101010101" pitchFamily="2" charset="-122"/>
              </a:rPr>
              <a:t>4. </a:t>
            </a:r>
            <a:r>
              <a:rPr lang="zh-CN" altLang="en-US" sz="2400" b="1" dirty="0">
                <a:solidFill>
                  <a:srgbClr val="FF3399"/>
                </a:solidFill>
                <a:latin typeface="华文中宋" panose="02010600040101010101" pitchFamily="2" charset="-122"/>
                <a:ea typeface="华文中宋" panose="02010600040101010101" pitchFamily="2" charset="-122"/>
              </a:rPr>
              <a:t>材料设置</a:t>
            </a:r>
            <a:endParaRPr lang="en-US" altLang="zh-CN" sz="2400" b="1" dirty="0">
              <a:solidFill>
                <a:srgbClr val="FF3399"/>
              </a:solidFill>
              <a:latin typeface="华文中宋" panose="02010600040101010101" pitchFamily="2" charset="-122"/>
              <a:ea typeface="华文中宋" panose="02010600040101010101" pitchFamily="2" charset="-122"/>
            </a:endParaRPr>
          </a:p>
          <a:p>
            <a:pPr marL="828040" indent="-467995">
              <a:spcAft>
                <a:spcPts val="200"/>
              </a:spcAft>
            </a:pPr>
            <a:r>
              <a:rPr lang="en-US" altLang="zh-CN" sz="2000" b="1" dirty="0">
                <a:solidFill>
                  <a:srgbClr val="002060"/>
                </a:solidFill>
                <a:latin typeface="华文中宋" panose="02010600040101010101" pitchFamily="2" charset="-122"/>
                <a:ea typeface="华文中宋" panose="02010600040101010101" pitchFamily="2" charset="-122"/>
              </a:rPr>
              <a:t>4.1 </a:t>
            </a:r>
            <a:r>
              <a:rPr lang="zh-CN" altLang="en-US" sz="2000" b="1" dirty="0">
                <a:solidFill>
                  <a:srgbClr val="002060"/>
                </a:solidFill>
                <a:latin typeface="华文中宋" panose="02010600040101010101" pitchFamily="2" charset="-122"/>
                <a:ea typeface="华文中宋" panose="02010600040101010101" pitchFamily="2" charset="-122"/>
              </a:rPr>
              <a:t>在</a:t>
            </a:r>
            <a:r>
              <a:rPr lang="zh-CN" altLang="en-US" sz="2000" b="1" dirty="0">
                <a:solidFill>
                  <a:srgbClr val="002060"/>
                </a:solidFill>
                <a:highlight>
                  <a:srgbClr val="00FF00"/>
                </a:highlight>
                <a:latin typeface="华文中宋" panose="02010600040101010101" pitchFamily="2" charset="-122"/>
                <a:ea typeface="华文中宋" panose="02010600040101010101" pitchFamily="2" charset="-122"/>
              </a:rPr>
              <a:t>模型开发器</a:t>
            </a:r>
            <a:r>
              <a:rPr lang="zh-CN" altLang="en-US" sz="2000" b="1" dirty="0">
                <a:solidFill>
                  <a:srgbClr val="002060"/>
                </a:solidFill>
                <a:latin typeface="华文中宋" panose="02010600040101010101" pitchFamily="2" charset="-122"/>
                <a:ea typeface="华文中宋" panose="02010600040101010101" pitchFamily="2" charset="-122"/>
              </a:rPr>
              <a:t>窗口的</a:t>
            </a:r>
            <a:r>
              <a:rPr lang="zh-CN" altLang="en-US" sz="2000" b="1" dirty="0">
                <a:solidFill>
                  <a:srgbClr val="002060"/>
                </a:solidFill>
                <a:highlight>
                  <a:srgbClr val="00FF00"/>
                </a:highlight>
                <a:latin typeface="华文中宋" panose="02010600040101010101" pitchFamily="2" charset="-122"/>
                <a:ea typeface="华文中宋" panose="02010600040101010101" pitchFamily="2" charset="-122"/>
              </a:rPr>
              <a:t>组件</a:t>
            </a:r>
            <a:r>
              <a:rPr lang="en-US" altLang="zh-CN" sz="2000" b="1" dirty="0">
                <a:solidFill>
                  <a:srgbClr val="002060"/>
                </a:solidFill>
                <a:highlight>
                  <a:srgbClr val="00FF00"/>
                </a:highlight>
                <a:latin typeface="Times New Roman" panose="02020603050405020304" pitchFamily="18" charset="0"/>
                <a:ea typeface="华文中宋" panose="02010600040101010101" pitchFamily="2" charset="-122"/>
                <a:cs typeface="Times New Roman" panose="02020603050405020304" pitchFamily="18" charset="0"/>
              </a:rPr>
              <a:t>(comp1)</a:t>
            </a:r>
            <a:r>
              <a:rPr lang="zh-CN" altLang="en-US" sz="2000" b="1" dirty="0">
                <a:solidFill>
                  <a:srgbClr val="002060"/>
                </a:solidFill>
                <a:latin typeface="华文中宋" panose="02010600040101010101" pitchFamily="2" charset="-122"/>
                <a:ea typeface="华文中宋" panose="02010600040101010101" pitchFamily="2" charset="-122"/>
              </a:rPr>
              <a:t>节点下，右键单击</a:t>
            </a:r>
            <a:r>
              <a:rPr lang="zh-CN" altLang="en-US" sz="2000" b="1" dirty="0">
                <a:solidFill>
                  <a:srgbClr val="002060"/>
                </a:solidFill>
                <a:highlight>
                  <a:srgbClr val="00FF00"/>
                </a:highlight>
                <a:latin typeface="华文中宋" panose="02010600040101010101" pitchFamily="2" charset="-122"/>
                <a:ea typeface="华文中宋" panose="02010600040101010101" pitchFamily="2" charset="-122"/>
              </a:rPr>
              <a:t>材料</a:t>
            </a:r>
            <a:r>
              <a:rPr lang="zh-CN" altLang="en-US" sz="2000" b="1" dirty="0">
                <a:solidFill>
                  <a:srgbClr val="002060"/>
                </a:solidFill>
                <a:latin typeface="华文中宋" panose="02010600040101010101" pitchFamily="2" charset="-122"/>
                <a:ea typeface="华文中宋" panose="02010600040101010101" pitchFamily="2" charset="-122"/>
              </a:rPr>
              <a:t>并选择</a:t>
            </a:r>
            <a:r>
              <a:rPr lang="zh-CN" altLang="en-US" sz="2000" b="1" dirty="0">
                <a:solidFill>
                  <a:srgbClr val="002060"/>
                </a:solidFill>
                <a:highlight>
                  <a:srgbClr val="00FF00"/>
                </a:highlight>
                <a:latin typeface="华文中宋" panose="02010600040101010101" pitchFamily="2" charset="-122"/>
                <a:ea typeface="华文中宋" panose="02010600040101010101" pitchFamily="2" charset="-122"/>
              </a:rPr>
              <a:t>空材料</a:t>
            </a:r>
            <a:r>
              <a:rPr lang="zh-CN" altLang="en-US" sz="2000" b="1" dirty="0">
                <a:solidFill>
                  <a:srgbClr val="002060"/>
                </a:solidFill>
                <a:latin typeface="华文中宋" panose="02010600040101010101" pitchFamily="2" charset="-122"/>
                <a:ea typeface="华文中宋" panose="02010600040101010101" pitchFamily="2" charset="-122"/>
              </a:rPr>
              <a:t>；</a:t>
            </a:r>
            <a:endParaRPr lang="en-US" altLang="zh-CN" sz="2000" b="1" dirty="0">
              <a:solidFill>
                <a:srgbClr val="002060"/>
              </a:solidFill>
              <a:latin typeface="华文中宋" panose="02010600040101010101" pitchFamily="2" charset="-122"/>
              <a:ea typeface="华文中宋" panose="02010600040101010101" pitchFamily="2" charset="-122"/>
            </a:endParaRPr>
          </a:p>
          <a:p>
            <a:pPr marL="828040" indent="-467995">
              <a:spcAft>
                <a:spcPts val="200"/>
              </a:spcAft>
            </a:pPr>
            <a:r>
              <a:rPr lang="en-US" altLang="zh-CN" sz="2000" b="1" dirty="0">
                <a:solidFill>
                  <a:srgbClr val="002060"/>
                </a:solidFill>
                <a:latin typeface="华文中宋" panose="02010600040101010101" pitchFamily="2" charset="-122"/>
                <a:ea typeface="华文中宋" panose="02010600040101010101" pitchFamily="2" charset="-122"/>
              </a:rPr>
              <a:t>4.2 </a:t>
            </a:r>
            <a:r>
              <a:rPr lang="zh-CN" altLang="en-US" sz="2000" b="1" dirty="0">
                <a:solidFill>
                  <a:srgbClr val="002060"/>
                </a:solidFill>
                <a:latin typeface="华文中宋" panose="02010600040101010101" pitchFamily="2" charset="-122"/>
                <a:ea typeface="华文中宋" panose="02010600040101010101" pitchFamily="2" charset="-122"/>
              </a:rPr>
              <a:t>在</a:t>
            </a:r>
            <a:r>
              <a:rPr lang="zh-CN" altLang="en-US" sz="2000" b="1" dirty="0">
                <a:solidFill>
                  <a:srgbClr val="002060"/>
                </a:solidFill>
                <a:highlight>
                  <a:srgbClr val="00FF00"/>
                </a:highlight>
                <a:latin typeface="华文中宋" panose="02010600040101010101" pitchFamily="2" charset="-122"/>
                <a:ea typeface="华文中宋" panose="02010600040101010101" pitchFamily="2" charset="-122"/>
              </a:rPr>
              <a:t>材料</a:t>
            </a:r>
            <a:r>
              <a:rPr lang="zh-CN" altLang="en-US" sz="2000" b="1" dirty="0">
                <a:solidFill>
                  <a:srgbClr val="002060"/>
                </a:solidFill>
                <a:latin typeface="华文中宋" panose="02010600040101010101" pitchFamily="2" charset="-122"/>
                <a:ea typeface="华文中宋" panose="02010600040101010101" pitchFamily="2" charset="-122"/>
              </a:rPr>
              <a:t>的</a:t>
            </a:r>
            <a:r>
              <a:rPr lang="zh-CN" altLang="en-US" sz="2000" b="1" dirty="0">
                <a:solidFill>
                  <a:srgbClr val="002060"/>
                </a:solidFill>
                <a:highlight>
                  <a:srgbClr val="00FF00"/>
                </a:highlight>
                <a:latin typeface="华文中宋" panose="02010600040101010101" pitchFamily="2" charset="-122"/>
                <a:ea typeface="华文中宋" panose="02010600040101010101" pitchFamily="2" charset="-122"/>
              </a:rPr>
              <a:t>设置</a:t>
            </a:r>
            <a:r>
              <a:rPr lang="zh-CN" altLang="en-US" sz="2000" b="1" dirty="0">
                <a:solidFill>
                  <a:srgbClr val="002060"/>
                </a:solidFill>
                <a:latin typeface="华文中宋" panose="02010600040101010101" pitchFamily="2" charset="-122"/>
                <a:ea typeface="华文中宋" panose="02010600040101010101" pitchFamily="2" charset="-122"/>
              </a:rPr>
              <a:t>窗口中，定位到</a:t>
            </a:r>
            <a:r>
              <a:rPr lang="zh-CN" altLang="en-US" sz="2000" b="1" dirty="0">
                <a:solidFill>
                  <a:srgbClr val="002060"/>
                </a:solidFill>
                <a:highlight>
                  <a:srgbClr val="00FF00"/>
                </a:highlight>
                <a:latin typeface="华文中宋" panose="02010600040101010101" pitchFamily="2" charset="-122"/>
                <a:ea typeface="华文中宋" panose="02010600040101010101" pitchFamily="2" charset="-122"/>
              </a:rPr>
              <a:t>材料属性明细</a:t>
            </a:r>
            <a:r>
              <a:rPr lang="zh-CN" altLang="en-US" sz="2000" b="1" dirty="0">
                <a:solidFill>
                  <a:srgbClr val="002060"/>
                </a:solidFill>
                <a:latin typeface="华文中宋" panose="02010600040101010101" pitchFamily="2" charset="-122"/>
                <a:ea typeface="华文中宋" panose="02010600040101010101" pitchFamily="2" charset="-122"/>
              </a:rPr>
              <a:t>栏；</a:t>
            </a:r>
            <a:endParaRPr lang="en-US" altLang="zh-CN" sz="2000" b="1" dirty="0">
              <a:solidFill>
                <a:srgbClr val="002060"/>
              </a:solidFill>
              <a:latin typeface="华文中宋" panose="02010600040101010101" pitchFamily="2" charset="-122"/>
              <a:ea typeface="华文中宋" panose="02010600040101010101" pitchFamily="2" charset="-122"/>
            </a:endParaRPr>
          </a:p>
          <a:p>
            <a:pPr marL="828040" indent="-467995">
              <a:spcAft>
                <a:spcPts val="200"/>
              </a:spcAft>
            </a:pPr>
            <a:r>
              <a:rPr lang="en-US" altLang="zh-CN" sz="2000" b="1" dirty="0">
                <a:solidFill>
                  <a:srgbClr val="002060"/>
                </a:solidFill>
                <a:latin typeface="华文中宋" panose="02010600040101010101" pitchFamily="2" charset="-122"/>
                <a:ea typeface="华文中宋" panose="02010600040101010101" pitchFamily="2" charset="-122"/>
              </a:rPr>
              <a:t>4.3 </a:t>
            </a:r>
            <a:r>
              <a:rPr lang="zh-CN" altLang="en-US" sz="2000" b="1" dirty="0">
                <a:solidFill>
                  <a:srgbClr val="002060"/>
                </a:solidFill>
                <a:latin typeface="华文中宋" panose="02010600040101010101" pitchFamily="2" charset="-122"/>
                <a:ea typeface="华文中宋" panose="02010600040101010101" pitchFamily="2" charset="-122"/>
              </a:rPr>
              <a:t>在表中输入一下设置：</a:t>
            </a:r>
            <a:endParaRPr lang="en-US" altLang="zh-CN" sz="2000" b="1" dirty="0">
              <a:solidFill>
                <a:srgbClr val="002060"/>
              </a:solidFill>
              <a:latin typeface="华文中宋" panose="02010600040101010101" pitchFamily="2" charset="-122"/>
              <a:ea typeface="华文中宋" panose="02010600040101010101" pitchFamily="2" charset="-122"/>
            </a:endParaRPr>
          </a:p>
        </p:txBody>
      </p:sp>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8" name="Picture 10" descr="https://crawl.ws.126.net/img/1315d05b6c458c0c9aa345825301d1a7.gif"/>
          <p:cNvPicPr>
            <a:picLocks noChangeAspect="1" noChangeArrowheads="1" noCrop="1"/>
          </p:cNvPicPr>
          <p:nvPr/>
        </p:nvPicPr>
        <p:blipFill>
          <a:blip r:embed="rId1">
            <a:extLst>
              <a:ext uri="{28A0092B-C50C-407E-A947-70E740481C1C}">
                <a14:useLocalDpi xmlns:a14="http://schemas.microsoft.com/office/drawing/2010/main" val="0"/>
              </a:ext>
            </a:extLst>
          </a:blip>
          <a:srcRect/>
          <a:stretch>
            <a:fillRect/>
          </a:stretch>
        </p:blipFill>
        <p:spPr bwMode="auto">
          <a:xfrm>
            <a:off x="224248" y="905192"/>
            <a:ext cx="2781256" cy="172819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2" name="矩形 1"/>
          <p:cNvSpPr/>
          <p:nvPr/>
        </p:nvSpPr>
        <p:spPr>
          <a:xfrm>
            <a:off x="6124401" y="1260294"/>
            <a:ext cx="2592288" cy="923330"/>
          </a:xfrm>
          <a:prstGeom prst="rect">
            <a:avLst/>
          </a:prstGeom>
        </p:spPr>
        <p:txBody>
          <a:bodyPr wrap="square">
            <a:spAutoFit/>
          </a:bodyPr>
          <a:lstStyle/>
          <a:p>
            <a:pPr indent="457200">
              <a:spcAft>
                <a:spcPts val="600"/>
              </a:spcAft>
            </a:pPr>
            <a:r>
              <a:rPr kumimoji="1" lang="en-US" altLang="zh-CN" b="1" dirty="0">
                <a:ln w="0"/>
                <a:effectLst>
                  <a:outerShdw blurRad="38100" dist="19050" dir="2700000" algn="tl" rotWithShape="0">
                    <a:schemeClr val="dk1">
                      <a:alpha val="40000"/>
                    </a:schemeClr>
                  </a:outerShdw>
                </a:effectLst>
                <a:latin typeface="Times New Roman" panose="02020603050405020304" pitchFamily="18" charset="0"/>
                <a:ea typeface="华文中宋" panose="02010600040101010101" pitchFamily="2" charset="-122"/>
              </a:rPr>
              <a:t>1940</a:t>
            </a:r>
            <a:r>
              <a:rPr kumimoji="1" lang="zh-CN" altLang="en-US" b="1" dirty="0">
                <a:ln w="0"/>
                <a:effectLst>
                  <a:outerShdw blurRad="38100" dist="19050" dir="2700000" algn="tl" rotWithShape="0">
                    <a:schemeClr val="dk1">
                      <a:alpha val="40000"/>
                    </a:schemeClr>
                  </a:outerShdw>
                </a:effectLst>
                <a:latin typeface="Times New Roman" panose="02020603050405020304" pitchFamily="18" charset="0"/>
                <a:ea typeface="华文中宋" panose="02010600040101010101" pitchFamily="2" charset="-122"/>
              </a:rPr>
              <a:t>年，美国塔科马大桥建成四个月后被微风吹塌了</a:t>
            </a:r>
            <a:endParaRPr kumimoji="1" lang="en-US" altLang="zh-CN" b="1" dirty="0">
              <a:ln w="0"/>
              <a:effectLst>
                <a:outerShdw blurRad="38100" dist="19050" dir="2700000" algn="tl" rotWithShape="0">
                  <a:schemeClr val="dk1">
                    <a:alpha val="40000"/>
                  </a:schemeClr>
                </a:outerShdw>
              </a:effectLst>
              <a:latin typeface="Times New Roman" panose="02020603050405020304" pitchFamily="18" charset="0"/>
              <a:ea typeface="华文中宋" panose="02010600040101010101" pitchFamily="2" charset="-122"/>
            </a:endParaRPr>
          </a:p>
        </p:txBody>
      </p:sp>
      <p:pic>
        <p:nvPicPr>
          <p:cNvPr id="1026" name="Picture 2" descr="https://n.sinaimg.cn/sinakd20211019ac/540/w1248h892/20211019/7e57-b3b17b7fa279173821ee9851f178cf3e.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131840" y="884551"/>
            <a:ext cx="2880321" cy="172201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8" name="矩形 7"/>
          <p:cNvSpPr/>
          <p:nvPr/>
        </p:nvSpPr>
        <p:spPr>
          <a:xfrm>
            <a:off x="395536" y="44624"/>
            <a:ext cx="2169184" cy="646331"/>
          </a:xfrm>
          <a:prstGeom prst="rect">
            <a:avLst/>
          </a:prstGeom>
          <a:effectLst>
            <a:outerShdw blurRad="50800" dist="38100" dir="8100000" algn="tr" rotWithShape="0">
              <a:prstClr val="black">
                <a:alpha val="40000"/>
              </a:prstClr>
            </a:outerShdw>
            <a:reflection blurRad="6350" stA="50000" endA="300" endPos="55000" dir="5400000" sy="-100000" algn="bl" rotWithShape="0"/>
          </a:effectLst>
        </p:spPr>
        <p:txBody>
          <a:bodyPr wrap="none">
            <a:spAutoFit/>
          </a:bodyPr>
          <a:lstStyle/>
          <a:p>
            <a:pPr eaLnBrk="1" hangingPunct="1"/>
            <a:r>
              <a:rPr lang="zh-CN" altLang="en-US" sz="3600" b="1" dirty="0">
                <a:ln w="0"/>
                <a:solidFill>
                  <a:schemeClr val="accent5">
                    <a:lumMod val="10000"/>
                  </a:schemeClr>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 实验背景</a:t>
            </a:r>
            <a:endParaRPr lang="zh-CN" altLang="en-US" sz="3600" b="1" dirty="0">
              <a:ln w="0"/>
              <a:solidFill>
                <a:schemeClr val="accent5">
                  <a:lumMod val="10000"/>
                </a:schemeClr>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p:txBody>
      </p:sp>
      <p:sp>
        <p:nvSpPr>
          <p:cNvPr id="6" name="矩形 5"/>
          <p:cNvSpPr/>
          <p:nvPr/>
        </p:nvSpPr>
        <p:spPr>
          <a:xfrm>
            <a:off x="3013475" y="115435"/>
            <a:ext cx="902811" cy="523220"/>
          </a:xfrm>
          <a:prstGeom prst="rect">
            <a:avLst/>
          </a:prstGeom>
        </p:spPr>
        <p:txBody>
          <a:bodyPr wrap="none">
            <a:spAutoFit/>
          </a:bodyPr>
          <a:lstStyle/>
          <a:p>
            <a:r>
              <a:rPr kumimoji="1" lang="zh-CN" altLang="en-US" sz="2800" b="1" dirty="0">
                <a:ln w="0"/>
                <a:solidFill>
                  <a:srgbClr val="006666"/>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涡振</a:t>
            </a:r>
            <a:endParaRPr lang="zh-CN" altLang="en-US" sz="2800" dirty="0">
              <a:solidFill>
                <a:srgbClr val="006666"/>
              </a:solidFill>
            </a:endParaRPr>
          </a:p>
        </p:txBody>
      </p:sp>
      <p:pic>
        <p:nvPicPr>
          <p:cNvPr id="15" name="Picture 2" descr="https://pic.rmb.bdstatic.com/504c7214a36d9cb121a67b079e4aa55c.png@wm_2,t_55m+5a625Y+3L+S4reenkemZouagvOiHtOiuuumBk+iusuWdmw==,fc_ffffff,ff_U2ltSGVp,sz_27,x_17,y_17"/>
          <p:cNvPicPr>
            <a:picLocks noChangeAspect="1" noChangeArrowheads="1"/>
          </p:cNvPicPr>
          <p:nvPr/>
        </p:nvPicPr>
        <p:blipFill rotWithShape="1">
          <a:blip r:embed="rId3">
            <a:extLst>
              <a:ext uri="{28A0092B-C50C-407E-A947-70E740481C1C}">
                <a14:useLocalDpi xmlns:a14="http://schemas.microsoft.com/office/drawing/2010/main" val="0"/>
              </a:ext>
            </a:extLst>
          </a:blip>
          <a:srcRect l="13064" t="7319" r="10734" b="10758"/>
          <a:stretch>
            <a:fillRect/>
          </a:stretch>
        </p:blipFill>
        <p:spPr bwMode="auto">
          <a:xfrm>
            <a:off x="226952" y="2882149"/>
            <a:ext cx="4057016" cy="2745101"/>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p:cNvSpPr/>
          <p:nvPr/>
        </p:nvSpPr>
        <p:spPr>
          <a:xfrm>
            <a:off x="4283968" y="2808149"/>
            <a:ext cx="4680520" cy="2893100"/>
          </a:xfrm>
          <a:prstGeom prst="rect">
            <a:avLst/>
          </a:prstGeom>
        </p:spPr>
        <p:txBody>
          <a:bodyPr wrap="square">
            <a:spAutoFit/>
          </a:bodyPr>
          <a:lstStyle/>
          <a:p>
            <a:r>
              <a:rPr lang="zh-CN" altLang="en-US" sz="1400" b="1" dirty="0">
                <a:ln w="0"/>
                <a:solidFill>
                  <a:srgbClr val="000000"/>
                </a:solidFill>
                <a:effectLst>
                  <a:outerShdw blurRad="38100" dist="19050" dir="2700000" algn="tl" rotWithShape="0">
                    <a:schemeClr val="dk1">
                      <a:alpha val="40000"/>
                    </a:schemeClr>
                  </a:outerShdw>
                </a:effectLst>
              </a:rPr>
              <a:t>对于塔科马大桥坍塌的准确理论原因，专家们并没有达成统一意见。</a:t>
            </a:r>
            <a:r>
              <a:rPr lang="en-US" altLang="zh-CN" sz="1400" b="1" dirty="0">
                <a:ln w="0"/>
                <a:solidFill>
                  <a:srgbClr val="000000"/>
                </a:solidFill>
                <a:effectLst>
                  <a:outerShdw blurRad="38100" dist="19050" dir="2700000" algn="tl" rotWithShape="0">
                    <a:schemeClr val="dk1">
                      <a:alpha val="40000"/>
                    </a:schemeClr>
                  </a:outerShdw>
                </a:effectLst>
              </a:rPr>
              <a:t>—</a:t>
            </a:r>
            <a:r>
              <a:rPr lang="zh-CN" altLang="en-US" sz="1400" b="1" dirty="0">
                <a:ln w="0"/>
                <a:solidFill>
                  <a:srgbClr val="000000"/>
                </a:solidFill>
                <a:effectLst>
                  <a:outerShdw blurRad="38100" dist="19050" dir="2700000" algn="tl" rotWithShape="0">
                    <a:schemeClr val="dk1">
                      <a:alpha val="40000"/>
                    </a:schemeClr>
                  </a:outerShdw>
                </a:effectLst>
              </a:rPr>
              <a:t>部份工程师认为塔科玛桥的振动类似于机翼的颤振。以卡门为代表的另一派专家则认为，塔科玛大桥的桥身是</a:t>
            </a:r>
            <a:r>
              <a:rPr lang="en-US" altLang="zh-CN" sz="1400" b="1" dirty="0">
                <a:ln w="0"/>
                <a:solidFill>
                  <a:srgbClr val="000000"/>
                </a:solidFill>
                <a:effectLst>
                  <a:outerShdw blurRad="38100" dist="19050" dir="2700000" algn="tl" rotWithShape="0">
                    <a:schemeClr val="dk1">
                      <a:alpha val="40000"/>
                    </a:schemeClr>
                  </a:outerShdw>
                </a:effectLst>
              </a:rPr>
              <a:t>H</a:t>
            </a:r>
            <a:r>
              <a:rPr lang="zh-CN" altLang="en-US" sz="1400" b="1" dirty="0">
                <a:ln w="0"/>
                <a:solidFill>
                  <a:srgbClr val="000000"/>
                </a:solidFill>
                <a:effectLst>
                  <a:outerShdw blurRad="38100" dist="19050" dir="2700000" algn="tl" rotWithShape="0">
                    <a:schemeClr val="dk1">
                      <a:alpha val="40000"/>
                    </a:schemeClr>
                  </a:outerShdw>
                </a:effectLst>
              </a:rPr>
              <a:t>型断面，和流线型的机翼不同。经过加州理工学院风洞内的模型测试后，卡门猜测这场灾难源于一种现象</a:t>
            </a:r>
            <a:r>
              <a:rPr lang="en-US" altLang="zh-CN" sz="1400" b="1" dirty="0">
                <a:ln w="0"/>
                <a:solidFill>
                  <a:srgbClr val="000000"/>
                </a:solidFill>
                <a:effectLst>
                  <a:outerShdw blurRad="38100" dist="19050" dir="2700000" algn="tl" rotWithShape="0">
                    <a:schemeClr val="dk1">
                      <a:alpha val="40000"/>
                    </a:schemeClr>
                  </a:outerShdw>
                </a:effectLst>
              </a:rPr>
              <a:t>——</a:t>
            </a:r>
            <a:r>
              <a:rPr lang="zh-CN" altLang="en-US" sz="1400" b="1" dirty="0">
                <a:ln w="0"/>
                <a:solidFill>
                  <a:srgbClr val="000000"/>
                </a:solidFill>
                <a:effectLst>
                  <a:outerShdw blurRad="38100" dist="19050" dir="2700000" algn="tl" rotWithShape="0">
                    <a:schemeClr val="dk1">
                      <a:alpha val="40000"/>
                    </a:schemeClr>
                  </a:outerShdw>
                </a:effectLst>
              </a:rPr>
              <a:t>卡门涡街。 </a:t>
            </a:r>
            <a:r>
              <a:rPr lang="en-US" altLang="zh-CN" sz="1400" b="1" dirty="0">
                <a:ln w="0"/>
                <a:solidFill>
                  <a:srgbClr val="000000"/>
                </a:solidFill>
                <a:effectLst>
                  <a:outerShdw blurRad="38100" dist="19050" dir="2700000" algn="tl" rotWithShape="0">
                    <a:schemeClr val="dk1">
                      <a:alpha val="40000"/>
                    </a:schemeClr>
                  </a:outerShdw>
                </a:effectLst>
              </a:rPr>
              <a:t>[2]</a:t>
            </a:r>
            <a:endParaRPr lang="en-US" altLang="zh-CN" sz="1400" b="1" dirty="0">
              <a:ln w="0"/>
              <a:solidFill>
                <a:srgbClr val="000000"/>
              </a:solidFill>
              <a:effectLst>
                <a:outerShdw blurRad="38100" dist="19050" dir="2700000" algn="tl" rotWithShape="0">
                  <a:schemeClr val="dk1">
                    <a:alpha val="40000"/>
                  </a:schemeClr>
                </a:outerShdw>
              </a:effectLst>
            </a:endParaRPr>
          </a:p>
          <a:p>
            <a:r>
              <a:rPr lang="zh-CN" altLang="en-US" sz="1400" b="1" dirty="0">
                <a:ln w="0"/>
                <a:solidFill>
                  <a:srgbClr val="000000"/>
                </a:solidFill>
                <a:effectLst>
                  <a:outerShdw blurRad="38100" dist="19050" dir="2700000" algn="tl" rotWithShape="0">
                    <a:schemeClr val="dk1">
                      <a:alpha val="40000"/>
                    </a:schemeClr>
                  </a:outerShdw>
                </a:effectLst>
              </a:rPr>
              <a:t>  当时的风速大约为每小时</a:t>
            </a:r>
            <a:r>
              <a:rPr lang="en-US" altLang="zh-CN" sz="1400" b="1" dirty="0">
                <a:ln w="0"/>
                <a:solidFill>
                  <a:srgbClr val="000000"/>
                </a:solidFill>
                <a:effectLst>
                  <a:outerShdw blurRad="38100" dist="19050" dir="2700000" algn="tl" rotWithShape="0">
                    <a:schemeClr val="dk1">
                      <a:alpha val="40000"/>
                    </a:schemeClr>
                  </a:outerShdw>
                </a:effectLst>
              </a:rPr>
              <a:t>40</a:t>
            </a:r>
            <a:r>
              <a:rPr lang="zh-CN" altLang="en-US" sz="1400" b="1" dirty="0">
                <a:ln w="0"/>
                <a:solidFill>
                  <a:srgbClr val="000000"/>
                </a:solidFill>
                <a:effectLst>
                  <a:outerShdw blurRad="38100" dist="19050" dir="2700000" algn="tl" rotWithShape="0">
                    <a:schemeClr val="dk1">
                      <a:alpha val="40000"/>
                    </a:schemeClr>
                  </a:outerShdw>
                </a:effectLst>
              </a:rPr>
              <a:t>英里。力学上的扭转变形，中心不动，两边因有扭矩而扭曲，并不断振动。这种振动是由于空气弹性颤振引起的。颤振的出现使风对桥的影响越来越大，最终桥梁结构像麻花一样彻底扭曲了。风能最终战胜了钢的挠曲变形，使钢梁发生断裂。拉起大桥的钢缆断裂后使桥面受到的支持力减小并加重了桥面的重量。随着越来越多的钢缆断裂，最终桥面彻底倒塌了。</a:t>
            </a:r>
            <a:endParaRPr lang="zh-CN" altLang="en-US" sz="1400" b="1" dirty="0">
              <a:ln w="0"/>
              <a:solidFill>
                <a:srgbClr val="000000"/>
              </a:solidFill>
              <a:effectLst>
                <a:outerShdw blurRad="38100" dist="19050" dir="2700000" algn="tl" rotWithShape="0">
                  <a:schemeClr val="dk1">
                    <a:alpha val="40000"/>
                  </a:schemeClr>
                </a:outerShdw>
              </a:effectLst>
            </a:endParaRPr>
          </a:p>
        </p:txBody>
      </p:sp>
    </p:spTree>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5" name="文本框 4"/>
          <p:cNvSpPr txBox="1"/>
          <p:nvPr/>
        </p:nvSpPr>
        <p:spPr>
          <a:xfrm>
            <a:off x="554693" y="2884352"/>
            <a:ext cx="7416824" cy="1821011"/>
          </a:xfrm>
          <a:prstGeom prst="rect">
            <a:avLst/>
          </a:prstGeom>
          <a:noFill/>
        </p:spPr>
        <p:txBody>
          <a:bodyPr wrap="square" rtlCol="0">
            <a:spAutoFit/>
          </a:bodyPr>
          <a:lstStyle/>
          <a:p>
            <a:pPr>
              <a:spcAft>
                <a:spcPts val="400"/>
              </a:spcAft>
            </a:pPr>
            <a:r>
              <a:rPr lang="en-US" altLang="zh-CN" sz="2400" b="1" dirty="0">
                <a:solidFill>
                  <a:srgbClr val="FF3399"/>
                </a:solidFill>
                <a:latin typeface="华文中宋" panose="02010600040101010101" pitchFamily="2" charset="-122"/>
                <a:ea typeface="华文中宋" panose="02010600040101010101" pitchFamily="2" charset="-122"/>
              </a:rPr>
              <a:t>6. </a:t>
            </a:r>
            <a:r>
              <a:rPr lang="zh-CN" altLang="en-US" sz="2400" b="1" dirty="0">
                <a:solidFill>
                  <a:srgbClr val="FF3399"/>
                </a:solidFill>
                <a:latin typeface="华文中宋" panose="02010600040101010101" pitchFamily="2" charset="-122"/>
                <a:ea typeface="华文中宋" panose="02010600040101010101" pitchFamily="2" charset="-122"/>
              </a:rPr>
              <a:t>划分网格</a:t>
            </a:r>
            <a:endParaRPr lang="en-US" altLang="zh-CN" sz="2400" b="1" dirty="0">
              <a:solidFill>
                <a:srgbClr val="FF3399"/>
              </a:solidFill>
              <a:latin typeface="华文中宋" panose="02010600040101010101" pitchFamily="2" charset="-122"/>
              <a:ea typeface="华文中宋" panose="02010600040101010101" pitchFamily="2" charset="-122"/>
            </a:endParaRPr>
          </a:p>
          <a:p>
            <a:pPr marL="360045">
              <a:spcAft>
                <a:spcPts val="200"/>
              </a:spcAft>
            </a:pPr>
            <a:r>
              <a:rPr lang="en-US" altLang="zh-CN" sz="2000" b="1" dirty="0">
                <a:solidFill>
                  <a:srgbClr val="002060"/>
                </a:solidFill>
                <a:latin typeface="华文中宋" panose="02010600040101010101" pitchFamily="2" charset="-122"/>
                <a:ea typeface="华文中宋" panose="02010600040101010101" pitchFamily="2" charset="-122"/>
              </a:rPr>
              <a:t>6.1 </a:t>
            </a:r>
            <a:r>
              <a:rPr lang="zh-CN" altLang="en-US" sz="2000" b="1" dirty="0">
                <a:solidFill>
                  <a:srgbClr val="002060"/>
                </a:solidFill>
                <a:latin typeface="华文中宋" panose="02010600040101010101" pitchFamily="2" charset="-122"/>
                <a:ea typeface="华文中宋" panose="02010600040101010101" pitchFamily="2" charset="-122"/>
              </a:rPr>
              <a:t>在</a:t>
            </a:r>
            <a:r>
              <a:rPr lang="zh-CN" altLang="en-US" sz="2000" b="1" dirty="0">
                <a:solidFill>
                  <a:srgbClr val="002060"/>
                </a:solidFill>
                <a:highlight>
                  <a:srgbClr val="00FF00"/>
                </a:highlight>
                <a:latin typeface="华文中宋" panose="02010600040101010101" pitchFamily="2" charset="-122"/>
                <a:ea typeface="华文中宋" panose="02010600040101010101" pitchFamily="2" charset="-122"/>
              </a:rPr>
              <a:t>模型开发器</a:t>
            </a:r>
            <a:r>
              <a:rPr lang="zh-CN" altLang="en-US" sz="2000" b="1" dirty="0">
                <a:solidFill>
                  <a:srgbClr val="002060"/>
                </a:solidFill>
                <a:latin typeface="华文中宋" panose="02010600040101010101" pitchFamily="2" charset="-122"/>
                <a:ea typeface="华文中宋" panose="02010600040101010101" pitchFamily="2" charset="-122"/>
              </a:rPr>
              <a:t>窗口的</a:t>
            </a:r>
            <a:r>
              <a:rPr lang="zh-CN" altLang="en-US" sz="2000" b="1" dirty="0">
                <a:solidFill>
                  <a:srgbClr val="002060"/>
                </a:solidFill>
                <a:highlight>
                  <a:srgbClr val="00FF00"/>
                </a:highlight>
                <a:latin typeface="华文中宋" panose="02010600040101010101" pitchFamily="2" charset="-122"/>
                <a:ea typeface="华文中宋" panose="02010600040101010101" pitchFamily="2" charset="-122"/>
              </a:rPr>
              <a:t>组件</a:t>
            </a:r>
            <a:r>
              <a:rPr lang="en-US" altLang="zh-CN" sz="2000" b="1" dirty="0">
                <a:solidFill>
                  <a:srgbClr val="002060"/>
                </a:solidFill>
                <a:highlight>
                  <a:srgbClr val="00FF00"/>
                </a:highlight>
                <a:latin typeface="华文中宋" panose="02010600040101010101" pitchFamily="2" charset="-122"/>
                <a:ea typeface="华文中宋" panose="02010600040101010101" pitchFamily="2" charset="-122"/>
              </a:rPr>
              <a:t>1</a:t>
            </a:r>
            <a:r>
              <a:rPr lang="en-US" altLang="zh-CN" sz="2000" b="1" dirty="0">
                <a:solidFill>
                  <a:srgbClr val="002060"/>
                </a:solidFill>
                <a:highlight>
                  <a:srgbClr val="00FF00"/>
                </a:highlight>
                <a:latin typeface="Times New Roman" panose="02020603050405020304" pitchFamily="18" charset="0"/>
                <a:ea typeface="华文中宋" panose="02010600040101010101" pitchFamily="2" charset="-122"/>
                <a:cs typeface="Times New Roman" panose="02020603050405020304" pitchFamily="18" charset="0"/>
              </a:rPr>
              <a:t>(comp1)</a:t>
            </a:r>
            <a:r>
              <a:rPr lang="zh-CN" altLang="en-US" sz="2000" b="1" dirty="0">
                <a:solidFill>
                  <a:srgbClr val="002060"/>
                </a:solidFill>
                <a:latin typeface="华文中宋" panose="02010600040101010101" pitchFamily="2" charset="-122"/>
                <a:ea typeface="华文中宋" panose="02010600040101010101" pitchFamily="2" charset="-122"/>
              </a:rPr>
              <a:t>节点下，单击</a:t>
            </a:r>
            <a:r>
              <a:rPr lang="zh-CN" altLang="en-US" sz="2000" b="1" dirty="0">
                <a:solidFill>
                  <a:srgbClr val="002060"/>
                </a:solidFill>
                <a:highlight>
                  <a:srgbClr val="00FF00"/>
                </a:highlight>
                <a:latin typeface="华文中宋" panose="02010600040101010101" pitchFamily="2" charset="-122"/>
                <a:ea typeface="华文中宋" panose="02010600040101010101" pitchFamily="2" charset="-122"/>
              </a:rPr>
              <a:t>网格</a:t>
            </a:r>
            <a:r>
              <a:rPr lang="en-US" altLang="zh-CN" sz="2000" b="1" dirty="0">
                <a:solidFill>
                  <a:srgbClr val="002060"/>
                </a:solidFill>
                <a:highlight>
                  <a:srgbClr val="00FF00"/>
                </a:highlight>
                <a:latin typeface="华文中宋" panose="02010600040101010101" pitchFamily="2" charset="-122"/>
                <a:ea typeface="华文中宋" panose="02010600040101010101" pitchFamily="2" charset="-122"/>
              </a:rPr>
              <a:t>1</a:t>
            </a:r>
            <a:r>
              <a:rPr lang="zh-CN" altLang="en-US" sz="2000" b="1" dirty="0">
                <a:solidFill>
                  <a:srgbClr val="002060"/>
                </a:solidFill>
                <a:latin typeface="华文中宋" panose="02010600040101010101" pitchFamily="2" charset="-122"/>
                <a:ea typeface="华文中宋" panose="02010600040101010101" pitchFamily="2" charset="-122"/>
              </a:rPr>
              <a:t>；</a:t>
            </a:r>
            <a:endParaRPr lang="en-US" altLang="zh-CN" sz="2000" b="1" dirty="0">
              <a:solidFill>
                <a:srgbClr val="002060"/>
              </a:solidFill>
              <a:latin typeface="华文中宋" panose="02010600040101010101" pitchFamily="2" charset="-122"/>
              <a:ea typeface="华文中宋" panose="02010600040101010101" pitchFamily="2" charset="-122"/>
            </a:endParaRPr>
          </a:p>
          <a:p>
            <a:pPr marL="360045">
              <a:spcAft>
                <a:spcPts val="200"/>
              </a:spcAft>
            </a:pPr>
            <a:r>
              <a:rPr lang="en-US" altLang="zh-CN" sz="2000" b="1" dirty="0">
                <a:solidFill>
                  <a:srgbClr val="002060"/>
                </a:solidFill>
                <a:latin typeface="华文中宋" panose="02010600040101010101" pitchFamily="2" charset="-122"/>
                <a:ea typeface="华文中宋" panose="02010600040101010101" pitchFamily="2" charset="-122"/>
              </a:rPr>
              <a:t>6.2 </a:t>
            </a:r>
            <a:r>
              <a:rPr lang="zh-CN" altLang="en-US" sz="2000" b="1" dirty="0">
                <a:solidFill>
                  <a:srgbClr val="002060"/>
                </a:solidFill>
                <a:latin typeface="华文中宋" panose="02010600040101010101" pitchFamily="2" charset="-122"/>
                <a:ea typeface="华文中宋" panose="02010600040101010101" pitchFamily="2" charset="-122"/>
              </a:rPr>
              <a:t>在</a:t>
            </a:r>
            <a:r>
              <a:rPr lang="zh-CN" altLang="en-US" sz="2000" b="1" dirty="0">
                <a:solidFill>
                  <a:srgbClr val="002060"/>
                </a:solidFill>
                <a:highlight>
                  <a:srgbClr val="00FF00"/>
                </a:highlight>
                <a:latin typeface="华文中宋" panose="02010600040101010101" pitchFamily="2" charset="-122"/>
                <a:ea typeface="华文中宋" panose="02010600040101010101" pitchFamily="2" charset="-122"/>
              </a:rPr>
              <a:t>网格</a:t>
            </a:r>
            <a:r>
              <a:rPr lang="zh-CN" altLang="en-US" sz="2000" b="1" dirty="0">
                <a:solidFill>
                  <a:srgbClr val="002060"/>
                </a:solidFill>
                <a:latin typeface="华文中宋" panose="02010600040101010101" pitchFamily="2" charset="-122"/>
                <a:ea typeface="华文中宋" panose="02010600040101010101" pitchFamily="2" charset="-122"/>
              </a:rPr>
              <a:t>的</a:t>
            </a:r>
            <a:r>
              <a:rPr lang="zh-CN" altLang="en-US" sz="2000" b="1" dirty="0">
                <a:solidFill>
                  <a:srgbClr val="002060"/>
                </a:solidFill>
                <a:highlight>
                  <a:srgbClr val="00FF00"/>
                </a:highlight>
                <a:latin typeface="华文中宋" panose="02010600040101010101" pitchFamily="2" charset="-122"/>
                <a:ea typeface="华文中宋" panose="02010600040101010101" pitchFamily="2" charset="-122"/>
              </a:rPr>
              <a:t>设置</a:t>
            </a:r>
            <a:r>
              <a:rPr lang="zh-CN" altLang="en-US" sz="2000" b="1" dirty="0">
                <a:solidFill>
                  <a:srgbClr val="002060"/>
                </a:solidFill>
                <a:latin typeface="华文中宋" panose="02010600040101010101" pitchFamily="2" charset="-122"/>
                <a:ea typeface="华文中宋" panose="02010600040101010101" pitchFamily="2" charset="-122"/>
              </a:rPr>
              <a:t>窗口中，定位到</a:t>
            </a:r>
            <a:r>
              <a:rPr lang="zh-CN" altLang="en-US" sz="2000" b="1" dirty="0">
                <a:solidFill>
                  <a:srgbClr val="002060"/>
                </a:solidFill>
                <a:highlight>
                  <a:srgbClr val="00FF00"/>
                </a:highlight>
                <a:latin typeface="华文中宋" panose="02010600040101010101" pitchFamily="2" charset="-122"/>
                <a:ea typeface="华文中宋" panose="02010600040101010101" pitchFamily="2" charset="-122"/>
              </a:rPr>
              <a:t>物理场控制网格</a:t>
            </a:r>
            <a:r>
              <a:rPr lang="zh-CN" altLang="en-US" sz="2000" b="1" dirty="0">
                <a:solidFill>
                  <a:srgbClr val="002060"/>
                </a:solidFill>
                <a:latin typeface="华文中宋" panose="02010600040101010101" pitchFamily="2" charset="-122"/>
                <a:ea typeface="华文中宋" panose="02010600040101010101" pitchFamily="2" charset="-122"/>
              </a:rPr>
              <a:t>栏；</a:t>
            </a:r>
            <a:endParaRPr lang="en-US" altLang="zh-CN" sz="2000" b="1" dirty="0">
              <a:solidFill>
                <a:srgbClr val="002060"/>
              </a:solidFill>
              <a:latin typeface="华文中宋" panose="02010600040101010101" pitchFamily="2" charset="-122"/>
              <a:ea typeface="华文中宋" panose="02010600040101010101" pitchFamily="2" charset="-122"/>
            </a:endParaRPr>
          </a:p>
          <a:p>
            <a:pPr marL="360045">
              <a:spcAft>
                <a:spcPts val="200"/>
              </a:spcAft>
            </a:pPr>
            <a:r>
              <a:rPr lang="en-US" altLang="zh-CN" sz="2000" b="1" dirty="0">
                <a:solidFill>
                  <a:srgbClr val="002060"/>
                </a:solidFill>
                <a:latin typeface="华文中宋" panose="02010600040101010101" pitchFamily="2" charset="-122"/>
                <a:ea typeface="华文中宋" panose="02010600040101010101" pitchFamily="2" charset="-122"/>
              </a:rPr>
              <a:t>6.3 </a:t>
            </a:r>
            <a:r>
              <a:rPr lang="zh-CN" altLang="en-US" sz="2000" b="1" dirty="0">
                <a:solidFill>
                  <a:srgbClr val="002060"/>
                </a:solidFill>
                <a:latin typeface="华文中宋" panose="02010600040101010101" pitchFamily="2" charset="-122"/>
                <a:ea typeface="华文中宋" panose="02010600040101010101" pitchFamily="2" charset="-122"/>
              </a:rPr>
              <a:t>从</a:t>
            </a:r>
            <a:r>
              <a:rPr lang="zh-CN" altLang="en-US" sz="2000" b="1" dirty="0">
                <a:solidFill>
                  <a:srgbClr val="002060"/>
                </a:solidFill>
                <a:highlight>
                  <a:srgbClr val="00FF00"/>
                </a:highlight>
                <a:latin typeface="华文中宋" panose="02010600040101010101" pitchFamily="2" charset="-122"/>
                <a:ea typeface="华文中宋" panose="02010600040101010101" pitchFamily="2" charset="-122"/>
              </a:rPr>
              <a:t>单元大小</a:t>
            </a:r>
            <a:r>
              <a:rPr lang="zh-CN" altLang="en-US" sz="2000" b="1" dirty="0">
                <a:solidFill>
                  <a:srgbClr val="002060"/>
                </a:solidFill>
                <a:latin typeface="华文中宋" panose="02010600040101010101" pitchFamily="2" charset="-122"/>
                <a:ea typeface="华文中宋" panose="02010600040101010101" pitchFamily="2" charset="-122"/>
              </a:rPr>
              <a:t>列表中选择</a:t>
            </a:r>
            <a:r>
              <a:rPr lang="zh-CN" altLang="en-US" sz="2000" b="1" dirty="0">
                <a:solidFill>
                  <a:srgbClr val="002060"/>
                </a:solidFill>
                <a:highlight>
                  <a:srgbClr val="00FF00"/>
                </a:highlight>
                <a:latin typeface="华文中宋" panose="02010600040101010101" pitchFamily="2" charset="-122"/>
                <a:ea typeface="华文中宋" panose="02010600040101010101" pitchFamily="2" charset="-122"/>
              </a:rPr>
              <a:t>较细化</a:t>
            </a:r>
            <a:r>
              <a:rPr lang="zh-CN" altLang="en-US" sz="2000" b="1" dirty="0">
                <a:solidFill>
                  <a:srgbClr val="002060"/>
                </a:solidFill>
                <a:latin typeface="华文中宋" panose="02010600040101010101" pitchFamily="2" charset="-122"/>
                <a:ea typeface="华文中宋" panose="02010600040101010101" pitchFamily="2" charset="-122"/>
              </a:rPr>
              <a:t>；</a:t>
            </a:r>
            <a:endParaRPr lang="en-US" altLang="zh-CN" sz="2000" b="1" dirty="0">
              <a:solidFill>
                <a:srgbClr val="002060"/>
              </a:solidFill>
              <a:latin typeface="华文中宋" panose="02010600040101010101" pitchFamily="2" charset="-122"/>
              <a:ea typeface="华文中宋" panose="02010600040101010101" pitchFamily="2" charset="-122"/>
            </a:endParaRPr>
          </a:p>
          <a:p>
            <a:pPr marL="360045">
              <a:spcAft>
                <a:spcPts val="200"/>
              </a:spcAft>
            </a:pPr>
            <a:r>
              <a:rPr lang="en-US" altLang="zh-CN" sz="2000" b="1" dirty="0">
                <a:solidFill>
                  <a:srgbClr val="002060"/>
                </a:solidFill>
                <a:latin typeface="华文中宋" panose="02010600040101010101" pitchFamily="2" charset="-122"/>
                <a:ea typeface="华文中宋" panose="02010600040101010101" pitchFamily="2" charset="-122"/>
              </a:rPr>
              <a:t>6.4 </a:t>
            </a:r>
            <a:r>
              <a:rPr lang="zh-CN" altLang="en-US" sz="2000" b="1" dirty="0">
                <a:solidFill>
                  <a:srgbClr val="002060"/>
                </a:solidFill>
                <a:latin typeface="华文中宋" panose="02010600040101010101" pitchFamily="2" charset="-122"/>
                <a:ea typeface="华文中宋" panose="02010600040101010101" pitchFamily="2" charset="-122"/>
              </a:rPr>
              <a:t>单击</a:t>
            </a:r>
            <a:r>
              <a:rPr lang="zh-CN" altLang="en-US" sz="2000" b="1" dirty="0">
                <a:solidFill>
                  <a:srgbClr val="002060"/>
                </a:solidFill>
                <a:highlight>
                  <a:srgbClr val="00FF00"/>
                </a:highlight>
                <a:latin typeface="华文中宋" panose="02010600040101010101" pitchFamily="2" charset="-122"/>
                <a:ea typeface="华文中宋" panose="02010600040101010101" pitchFamily="2" charset="-122"/>
              </a:rPr>
              <a:t>全部构建</a:t>
            </a:r>
            <a:r>
              <a:rPr lang="zh-CN" altLang="en-US" sz="2000" b="1" dirty="0">
                <a:solidFill>
                  <a:srgbClr val="002060"/>
                </a:solidFill>
                <a:latin typeface="华文中宋" panose="02010600040101010101" pitchFamily="2" charset="-122"/>
                <a:ea typeface="华文中宋" panose="02010600040101010101" pitchFamily="2" charset="-122"/>
              </a:rPr>
              <a:t>；</a:t>
            </a:r>
            <a:endParaRPr lang="en-US" altLang="zh-CN" sz="2000" b="1" dirty="0">
              <a:solidFill>
                <a:srgbClr val="002060"/>
              </a:solidFill>
              <a:latin typeface="华文中宋" panose="02010600040101010101" pitchFamily="2" charset="-122"/>
              <a:ea typeface="华文中宋" panose="02010600040101010101" pitchFamily="2" charset="-122"/>
            </a:endParaRPr>
          </a:p>
        </p:txBody>
      </p:sp>
      <p:sp>
        <p:nvSpPr>
          <p:cNvPr id="6" name="Rectangle 5"/>
          <p:cNvSpPr>
            <a:spLocks noChangeArrowheads="1"/>
          </p:cNvSpPr>
          <p:nvPr/>
        </p:nvSpPr>
        <p:spPr bwMode="auto">
          <a:xfrm>
            <a:off x="353359" y="116632"/>
            <a:ext cx="5104282" cy="646331"/>
          </a:xfrm>
          <a:prstGeom prst="rect">
            <a:avLst/>
          </a:prstGeom>
          <a:noFill/>
          <a:ln w="9525" algn="ctr">
            <a:noFill/>
            <a:miter lim="800000"/>
          </a:ln>
          <a:effectLst/>
        </p:spPr>
        <p:txBody>
          <a:bodyPr wrap="none">
            <a:spAutoFit/>
          </a:bodyPr>
          <a:lstStyle/>
          <a:p>
            <a:r>
              <a:rPr lang="zh-CN" altLang="en-US" sz="3600" b="1" dirty="0">
                <a:ln w="0"/>
                <a:solidFill>
                  <a:srgbClr val="00000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四  实验内容</a:t>
            </a:r>
            <a:r>
              <a:rPr lang="en-US" altLang="zh-CN" sz="3200" b="1" dirty="0">
                <a:solidFill>
                  <a:srgbClr val="FF0000"/>
                </a:solidFill>
                <a:latin typeface="华文中宋" panose="02010600040101010101" pitchFamily="2" charset="-122"/>
                <a:ea typeface="华文中宋" panose="02010600040101010101" pitchFamily="2" charset="-122"/>
              </a:rPr>
              <a:t>/</a:t>
            </a:r>
            <a:r>
              <a:rPr kumimoji="1" lang="en-US" altLang="zh-CN" sz="2800" b="1" dirty="0">
                <a:ln w="0"/>
                <a:solidFill>
                  <a:srgbClr val="C0000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4.6 </a:t>
            </a:r>
            <a:r>
              <a:rPr kumimoji="1" lang="zh-CN" altLang="en-US" sz="2800" b="1" dirty="0">
                <a:ln w="0"/>
                <a:solidFill>
                  <a:srgbClr val="C0000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划分网格</a:t>
            </a:r>
            <a:endParaRPr kumimoji="1" lang="zh-CN" altLang="en-US" sz="2800" b="1" dirty="0">
              <a:ln w="0"/>
              <a:solidFill>
                <a:srgbClr val="C0000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sp>
            <p:nvSpPr>
              <p:cNvPr id="7" name="文本框 6"/>
              <p:cNvSpPr txBox="1"/>
              <p:nvPr/>
            </p:nvSpPr>
            <p:spPr>
              <a:xfrm>
                <a:off x="554693" y="828513"/>
                <a:ext cx="7920880" cy="1990288"/>
              </a:xfrm>
              <a:prstGeom prst="rect">
                <a:avLst/>
              </a:prstGeom>
              <a:noFill/>
            </p:spPr>
            <p:txBody>
              <a:bodyPr wrap="square" rtlCol="0">
                <a:spAutoFit/>
              </a:bodyPr>
              <a:lstStyle/>
              <a:p>
                <a:pPr marL="828040" indent="-467995">
                  <a:spcAft>
                    <a:spcPts val="200"/>
                  </a:spcAft>
                </a:pPr>
                <a:r>
                  <a:rPr lang="en-US" altLang="zh-CN" sz="2000" b="1" dirty="0">
                    <a:solidFill>
                      <a:srgbClr val="002060"/>
                    </a:solidFill>
                    <a:latin typeface="华文中宋" panose="02010600040101010101" pitchFamily="2" charset="-122"/>
                    <a:ea typeface="华文中宋" panose="02010600040101010101" pitchFamily="2" charset="-122"/>
                  </a:rPr>
                  <a:t>5.3 </a:t>
                </a:r>
                <a:r>
                  <a:rPr lang="zh-CN" altLang="en-US" sz="2000" b="1" dirty="0">
                    <a:solidFill>
                      <a:srgbClr val="002060"/>
                    </a:solidFill>
                    <a:latin typeface="华文中宋" panose="02010600040101010101" pitchFamily="2" charset="-122"/>
                    <a:ea typeface="华文中宋" panose="02010600040101010101" pitchFamily="2" charset="-122"/>
                  </a:rPr>
                  <a:t>在</a:t>
                </a:r>
                <a:r>
                  <a:rPr lang="zh-CN" altLang="en-US" sz="2000" b="1" dirty="0">
                    <a:solidFill>
                      <a:srgbClr val="002060"/>
                    </a:solidFill>
                    <a:highlight>
                      <a:srgbClr val="00FF00"/>
                    </a:highlight>
                    <a:latin typeface="华文中宋" panose="02010600040101010101" pitchFamily="2" charset="-122"/>
                    <a:ea typeface="华文中宋" panose="02010600040101010101" pitchFamily="2" charset="-122"/>
                  </a:rPr>
                  <a:t>入口</a:t>
                </a:r>
                <a:r>
                  <a:rPr lang="zh-CN" altLang="en-US" sz="2000" b="1" dirty="0">
                    <a:solidFill>
                      <a:srgbClr val="002060"/>
                    </a:solidFill>
                    <a:latin typeface="华文中宋" panose="02010600040101010101" pitchFamily="2" charset="-122"/>
                    <a:ea typeface="华文中宋" panose="02010600040101010101" pitchFamily="2" charset="-122"/>
                  </a:rPr>
                  <a:t>的</a:t>
                </a:r>
                <a:r>
                  <a:rPr lang="zh-CN" altLang="en-US" sz="2000" b="1" dirty="0">
                    <a:solidFill>
                      <a:srgbClr val="002060"/>
                    </a:solidFill>
                    <a:highlight>
                      <a:srgbClr val="00FF00"/>
                    </a:highlight>
                    <a:latin typeface="华文中宋" panose="02010600040101010101" pitchFamily="2" charset="-122"/>
                    <a:ea typeface="华文中宋" panose="02010600040101010101" pitchFamily="2" charset="-122"/>
                  </a:rPr>
                  <a:t>设置</a:t>
                </a:r>
                <a:r>
                  <a:rPr lang="zh-CN" altLang="en-US" sz="2000" b="1" dirty="0">
                    <a:solidFill>
                      <a:srgbClr val="002060"/>
                    </a:solidFill>
                    <a:latin typeface="华文中宋" panose="02010600040101010101" pitchFamily="2" charset="-122"/>
                    <a:ea typeface="华文中宋" panose="02010600040101010101" pitchFamily="2" charset="-122"/>
                  </a:rPr>
                  <a:t>窗口中，定位到</a:t>
                </a:r>
                <a:r>
                  <a:rPr lang="zh-CN" altLang="en-US" sz="2000" b="1" dirty="0">
                    <a:solidFill>
                      <a:srgbClr val="002060"/>
                    </a:solidFill>
                    <a:highlight>
                      <a:srgbClr val="00FF00"/>
                    </a:highlight>
                    <a:latin typeface="华文中宋" panose="02010600040101010101" pitchFamily="2" charset="-122"/>
                    <a:ea typeface="华文中宋" panose="02010600040101010101" pitchFamily="2" charset="-122"/>
                  </a:rPr>
                  <a:t>速度</a:t>
                </a:r>
                <a:r>
                  <a:rPr lang="zh-CN" altLang="en-US" sz="2000" b="1" dirty="0">
                    <a:solidFill>
                      <a:srgbClr val="002060"/>
                    </a:solidFill>
                    <a:latin typeface="华文中宋" panose="02010600040101010101" pitchFamily="2" charset="-122"/>
                    <a:ea typeface="华文中宋" panose="02010600040101010101" pitchFamily="2" charset="-122"/>
                  </a:rPr>
                  <a:t>栏，在</a:t>
                </a:r>
                <a14:m>
                  <m:oMath xmlns:m="http://schemas.openxmlformats.org/officeDocument/2006/math">
                    <m:sSub>
                      <m:sSubPr>
                        <m:ctrlPr>
                          <a:rPr lang="en-US" altLang="zh-CN" sz="2000" b="1" i="1" smtClean="0">
                            <a:solidFill>
                              <a:srgbClr val="002060"/>
                            </a:solidFill>
                            <a:latin typeface="Cambria Math" panose="02040503050406030204" pitchFamily="18" charset="0"/>
                            <a:ea typeface="华文中宋" panose="02010600040101010101" pitchFamily="2" charset="-122"/>
                          </a:rPr>
                        </m:ctrlPr>
                      </m:sSubPr>
                      <m:e>
                        <m:r>
                          <a:rPr lang="en-US" altLang="zh-CN" sz="2000" b="1" i="1" smtClean="0">
                            <a:solidFill>
                              <a:srgbClr val="002060"/>
                            </a:solidFill>
                            <a:latin typeface="Cambria Math" panose="02040503050406030204" pitchFamily="18" charset="0"/>
                            <a:ea typeface="华文中宋" panose="02010600040101010101" pitchFamily="2" charset="-122"/>
                          </a:rPr>
                          <m:t>𝑼</m:t>
                        </m:r>
                      </m:e>
                      <m:sub>
                        <m:r>
                          <a:rPr lang="en-US" altLang="zh-CN" sz="2000" b="1" i="1" smtClean="0">
                            <a:solidFill>
                              <a:srgbClr val="002060"/>
                            </a:solidFill>
                            <a:latin typeface="Cambria Math" panose="02040503050406030204" pitchFamily="18" charset="0"/>
                            <a:ea typeface="华文中宋" panose="02010600040101010101" pitchFamily="2" charset="-122"/>
                          </a:rPr>
                          <m:t>𝟎</m:t>
                        </m:r>
                      </m:sub>
                    </m:sSub>
                  </m:oMath>
                </a14:m>
                <a:r>
                  <a:rPr lang="zh-CN" altLang="en-US" sz="2000" b="1" dirty="0">
                    <a:solidFill>
                      <a:srgbClr val="002060"/>
                    </a:solidFill>
                    <a:latin typeface="华文中宋" panose="02010600040101010101" pitchFamily="2" charset="-122"/>
                    <a:ea typeface="华文中宋" panose="02010600040101010101" pitchFamily="2" charset="-122"/>
                  </a:rPr>
                  <a:t>文本框中输入</a:t>
                </a:r>
                <a:r>
                  <a:rPr lang="en-US" altLang="zh-CN" sz="2000" b="1" dirty="0">
                    <a:solidFill>
                      <a:srgbClr val="002060"/>
                    </a:solidFill>
                    <a:highlight>
                      <a:srgbClr val="00FF00"/>
                    </a:highlight>
                    <a:latin typeface="Times New Roman" panose="02020603050405020304" pitchFamily="18" charset="0"/>
                    <a:ea typeface="华文中宋" panose="02010600040101010101" pitchFamily="2" charset="-122"/>
                    <a:cs typeface="Times New Roman" panose="02020603050405020304" pitchFamily="18" charset="0"/>
                  </a:rPr>
                  <a:t>6*</a:t>
                </a:r>
                <a:r>
                  <a:rPr lang="en-US" altLang="zh-CN" sz="2000" b="1" dirty="0" err="1">
                    <a:solidFill>
                      <a:srgbClr val="002060"/>
                    </a:solidFill>
                    <a:highlight>
                      <a:srgbClr val="00FF00"/>
                    </a:highlight>
                    <a:latin typeface="Times New Roman" panose="02020603050405020304" pitchFamily="18" charset="0"/>
                    <a:ea typeface="华文中宋" panose="02010600040101010101" pitchFamily="2" charset="-122"/>
                    <a:cs typeface="Times New Roman" panose="02020603050405020304" pitchFamily="18" charset="0"/>
                  </a:rPr>
                  <a:t>U_mean</a:t>
                </a:r>
                <a:r>
                  <a:rPr lang="en-US" altLang="zh-CN" sz="2000" b="1" dirty="0">
                    <a:solidFill>
                      <a:srgbClr val="002060"/>
                    </a:solidFill>
                    <a:highlight>
                      <a:srgbClr val="00FF00"/>
                    </a:highlight>
                    <a:latin typeface="Times New Roman" panose="02020603050405020304" pitchFamily="18" charset="0"/>
                    <a:ea typeface="华文中宋" panose="02010600040101010101" pitchFamily="2" charset="-122"/>
                    <a:cs typeface="Times New Roman" panose="02020603050405020304" pitchFamily="18" charset="0"/>
                  </a:rPr>
                  <a:t>*y*(H-y)/H^2*step1(t[1/s])</a:t>
                </a:r>
                <a:r>
                  <a:rPr lang="zh-CN" altLang="en-US" sz="2000" b="1" dirty="0">
                    <a:solidFill>
                      <a:srgbClr val="002060"/>
                    </a:solidFill>
                    <a:latin typeface="Times New Roman" panose="02020603050405020304" pitchFamily="18" charset="0"/>
                    <a:ea typeface="华文中宋" panose="02010600040101010101" pitchFamily="2" charset="-122"/>
                    <a:cs typeface="Times New Roman" panose="02020603050405020304" pitchFamily="18" charset="0"/>
                  </a:rPr>
                  <a:t>，这相当于对入射气流定义一个抛物线分布，并用前面的</a:t>
                </a:r>
                <a:r>
                  <a:rPr lang="en-US" altLang="zh-CN" sz="2000" b="1" dirty="0">
                    <a:solidFill>
                      <a:srgbClr val="002060"/>
                    </a:solidFill>
                    <a:latin typeface="Times New Roman" panose="02020603050405020304" pitchFamily="18" charset="0"/>
                    <a:ea typeface="华文中宋" panose="02010600040101010101" pitchFamily="2" charset="-122"/>
                    <a:cs typeface="Times New Roman" panose="02020603050405020304" pitchFamily="18" charset="0"/>
                  </a:rPr>
                  <a:t>step</a:t>
                </a:r>
                <a:r>
                  <a:rPr lang="zh-CN" altLang="en-US" sz="2000" b="1" dirty="0">
                    <a:solidFill>
                      <a:srgbClr val="002060"/>
                    </a:solidFill>
                    <a:latin typeface="Times New Roman" panose="02020603050405020304" pitchFamily="18" charset="0"/>
                    <a:ea typeface="华文中宋" panose="02010600040101010101" pitchFamily="2" charset="-122"/>
                    <a:cs typeface="Times New Roman" panose="02020603050405020304" pitchFamily="18" charset="0"/>
                  </a:rPr>
                  <a:t>函数提升速度；</a:t>
                </a:r>
                <a:endParaRPr lang="en-US" altLang="zh-CN" sz="2000" b="1" dirty="0">
                  <a:solidFill>
                    <a:srgbClr val="002060"/>
                  </a:solidFill>
                  <a:latin typeface="Times New Roman" panose="02020603050405020304" pitchFamily="18" charset="0"/>
                  <a:ea typeface="华文中宋" panose="02010600040101010101" pitchFamily="2" charset="-122"/>
                  <a:cs typeface="Times New Roman" panose="02020603050405020304" pitchFamily="18" charset="0"/>
                </a:endParaRPr>
              </a:p>
              <a:p>
                <a:pPr marL="828040" indent="-467995">
                  <a:spcAft>
                    <a:spcPts val="200"/>
                  </a:spcAft>
                </a:pPr>
                <a:r>
                  <a:rPr lang="en-US" altLang="zh-CN" sz="2000" b="1" dirty="0">
                    <a:solidFill>
                      <a:srgbClr val="002060"/>
                    </a:solidFill>
                    <a:latin typeface="华文中宋" panose="02010600040101010101" pitchFamily="2" charset="-122"/>
                    <a:ea typeface="华文中宋" panose="02010600040101010101" pitchFamily="2" charset="-122"/>
                  </a:rPr>
                  <a:t>5.4 </a:t>
                </a:r>
                <a:r>
                  <a:rPr lang="zh-CN" altLang="en-US" sz="2000" b="1" dirty="0">
                    <a:solidFill>
                      <a:srgbClr val="002060"/>
                    </a:solidFill>
                    <a:latin typeface="华文中宋" panose="02010600040101010101" pitchFamily="2" charset="-122"/>
                    <a:ea typeface="华文中宋" panose="02010600040101010101" pitchFamily="2" charset="-122"/>
                  </a:rPr>
                  <a:t>再次右键单击</a:t>
                </a:r>
                <a:r>
                  <a:rPr lang="zh-CN" altLang="en-US" sz="2000" b="1" dirty="0">
                    <a:solidFill>
                      <a:srgbClr val="002060"/>
                    </a:solidFill>
                    <a:highlight>
                      <a:srgbClr val="00FF00"/>
                    </a:highlight>
                    <a:latin typeface="华文中宋" panose="02010600040101010101" pitchFamily="2" charset="-122"/>
                    <a:ea typeface="华文中宋" panose="02010600040101010101" pitchFamily="2" charset="-122"/>
                  </a:rPr>
                  <a:t>层流</a:t>
                </a:r>
                <a:r>
                  <a:rPr lang="zh-CN" altLang="en-US" sz="2000" b="1" dirty="0">
                    <a:solidFill>
                      <a:srgbClr val="002060"/>
                    </a:solidFill>
                    <a:latin typeface="华文中宋" panose="02010600040101010101" pitchFamily="2" charset="-122"/>
                    <a:ea typeface="华文中宋" panose="02010600040101010101" pitchFamily="2" charset="-122"/>
                  </a:rPr>
                  <a:t>选择</a:t>
                </a:r>
                <a:r>
                  <a:rPr lang="zh-CN" altLang="en-US" sz="2000" b="1" dirty="0">
                    <a:solidFill>
                      <a:srgbClr val="002060"/>
                    </a:solidFill>
                    <a:highlight>
                      <a:srgbClr val="00FF00"/>
                    </a:highlight>
                    <a:latin typeface="华文中宋" panose="02010600040101010101" pitchFamily="2" charset="-122"/>
                    <a:ea typeface="华文中宋" panose="02010600040101010101" pitchFamily="2" charset="-122"/>
                  </a:rPr>
                  <a:t>出口</a:t>
                </a:r>
                <a:r>
                  <a:rPr lang="zh-CN" altLang="en-US" sz="2000" b="1" dirty="0">
                    <a:solidFill>
                      <a:srgbClr val="002060"/>
                    </a:solidFill>
                    <a:latin typeface="华文中宋" panose="02010600040101010101" pitchFamily="2" charset="-122"/>
                    <a:ea typeface="华文中宋" panose="02010600040101010101" pitchFamily="2" charset="-122"/>
                  </a:rPr>
                  <a:t>；</a:t>
                </a:r>
                <a:endParaRPr lang="en-US" altLang="zh-CN" sz="2000" b="1" dirty="0">
                  <a:solidFill>
                    <a:srgbClr val="002060"/>
                  </a:solidFill>
                  <a:latin typeface="华文中宋" panose="02010600040101010101" pitchFamily="2" charset="-122"/>
                  <a:ea typeface="华文中宋" panose="02010600040101010101" pitchFamily="2" charset="-122"/>
                </a:endParaRPr>
              </a:p>
              <a:p>
                <a:pPr marL="828040" indent="-467995">
                  <a:spcAft>
                    <a:spcPts val="200"/>
                  </a:spcAft>
                </a:pPr>
                <a:r>
                  <a:rPr lang="en-US" altLang="zh-CN" sz="2000" b="1" dirty="0">
                    <a:solidFill>
                      <a:srgbClr val="002060"/>
                    </a:solidFill>
                    <a:latin typeface="华文中宋" panose="02010600040101010101" pitchFamily="2" charset="-122"/>
                    <a:ea typeface="华文中宋" panose="02010600040101010101" pitchFamily="2" charset="-122"/>
                  </a:rPr>
                  <a:t>5.5 </a:t>
                </a:r>
                <a:r>
                  <a:rPr lang="zh-CN" altLang="en-US" sz="2000" b="1" dirty="0">
                    <a:solidFill>
                      <a:srgbClr val="002060"/>
                    </a:solidFill>
                    <a:latin typeface="华文中宋" panose="02010600040101010101" pitchFamily="2" charset="-122"/>
                    <a:ea typeface="华文中宋" panose="02010600040101010101" pitchFamily="2" charset="-122"/>
                  </a:rPr>
                  <a:t>在</a:t>
                </a:r>
                <a:r>
                  <a:rPr lang="zh-CN" altLang="en-US" sz="2000" b="1" dirty="0">
                    <a:solidFill>
                      <a:srgbClr val="002060"/>
                    </a:solidFill>
                    <a:highlight>
                      <a:srgbClr val="00FF00"/>
                    </a:highlight>
                    <a:latin typeface="华文中宋" panose="02010600040101010101" pitchFamily="2" charset="-122"/>
                    <a:ea typeface="华文中宋" panose="02010600040101010101" pitchFamily="2" charset="-122"/>
                  </a:rPr>
                  <a:t>出口</a:t>
                </a:r>
                <a:r>
                  <a:rPr lang="zh-CN" altLang="en-US" sz="2000" b="1" dirty="0">
                    <a:solidFill>
                      <a:srgbClr val="002060"/>
                    </a:solidFill>
                    <a:latin typeface="华文中宋" panose="02010600040101010101" pitchFamily="2" charset="-122"/>
                    <a:ea typeface="华文中宋" panose="02010600040101010101" pitchFamily="2" charset="-122"/>
                  </a:rPr>
                  <a:t>的</a:t>
                </a:r>
                <a:r>
                  <a:rPr lang="zh-CN" altLang="en-US" sz="2000" b="1" dirty="0">
                    <a:solidFill>
                      <a:srgbClr val="002060"/>
                    </a:solidFill>
                    <a:highlight>
                      <a:srgbClr val="00FF00"/>
                    </a:highlight>
                    <a:latin typeface="华文中宋" panose="02010600040101010101" pitchFamily="2" charset="-122"/>
                    <a:ea typeface="华文中宋" panose="02010600040101010101" pitchFamily="2" charset="-122"/>
                  </a:rPr>
                  <a:t>设置</a:t>
                </a:r>
                <a:r>
                  <a:rPr lang="zh-CN" altLang="en-US" sz="2000" b="1" dirty="0">
                    <a:solidFill>
                      <a:srgbClr val="002060"/>
                    </a:solidFill>
                    <a:latin typeface="华文中宋" panose="02010600040101010101" pitchFamily="2" charset="-122"/>
                    <a:ea typeface="华文中宋" panose="02010600040101010101" pitchFamily="2" charset="-122"/>
                  </a:rPr>
                  <a:t>窗口中，</a:t>
                </a:r>
                <a:r>
                  <a:rPr lang="zh-CN" altLang="en-US" sz="2000" b="1" dirty="0">
                    <a:solidFill>
                      <a:srgbClr val="002060"/>
                    </a:solidFill>
                    <a:highlight>
                      <a:srgbClr val="00FF00"/>
                    </a:highlight>
                    <a:latin typeface="华文中宋" panose="02010600040101010101" pitchFamily="2" charset="-122"/>
                    <a:ea typeface="华文中宋" panose="02010600040101010101" pitchFamily="2" charset="-122"/>
                  </a:rPr>
                  <a:t>边界选择</a:t>
                </a:r>
                <a:r>
                  <a:rPr lang="zh-CN" altLang="en-US" sz="2000" b="1" dirty="0">
                    <a:solidFill>
                      <a:srgbClr val="002060"/>
                    </a:solidFill>
                    <a:latin typeface="华文中宋" panose="02010600040101010101" pitchFamily="2" charset="-122"/>
                    <a:ea typeface="华文中宋" panose="02010600040101010101" pitchFamily="2" charset="-122"/>
                  </a:rPr>
                  <a:t>栏里选择边界</a:t>
                </a:r>
                <a:r>
                  <a:rPr lang="en-US" altLang="zh-CN" sz="2000" b="1" dirty="0">
                    <a:solidFill>
                      <a:srgbClr val="002060"/>
                    </a:solidFill>
                    <a:latin typeface="华文中宋" panose="02010600040101010101" pitchFamily="2" charset="-122"/>
                    <a:ea typeface="华文中宋" panose="02010600040101010101" pitchFamily="2" charset="-122"/>
                  </a:rPr>
                  <a:t>4</a:t>
                </a:r>
                <a:r>
                  <a:rPr lang="zh-CN" altLang="en-US" sz="2000" b="1" dirty="0">
                    <a:solidFill>
                      <a:srgbClr val="002060"/>
                    </a:solidFill>
                    <a:latin typeface="华文中宋" panose="02010600040101010101" pitchFamily="2" charset="-122"/>
                    <a:ea typeface="华文中宋" panose="02010600040101010101" pitchFamily="2" charset="-122"/>
                  </a:rPr>
                  <a:t>（单击右侧图形窗口里矩形的</a:t>
                </a:r>
                <a:r>
                  <a:rPr lang="zh-CN" altLang="en-US" sz="2000" b="1" dirty="0">
                    <a:solidFill>
                      <a:srgbClr val="002060"/>
                    </a:solidFill>
                    <a:highlight>
                      <a:srgbClr val="00FF00"/>
                    </a:highlight>
                    <a:latin typeface="华文中宋" panose="02010600040101010101" pitchFamily="2" charset="-122"/>
                    <a:ea typeface="华文中宋" panose="02010600040101010101" pitchFamily="2" charset="-122"/>
                  </a:rPr>
                  <a:t>右边界</a:t>
                </a:r>
                <a:r>
                  <a:rPr lang="zh-CN" altLang="en-US" sz="2000" b="1" dirty="0">
                    <a:solidFill>
                      <a:srgbClr val="002060"/>
                    </a:solidFill>
                    <a:latin typeface="华文中宋" panose="02010600040101010101" pitchFamily="2" charset="-122"/>
                    <a:ea typeface="华文中宋" panose="02010600040101010101" pitchFamily="2" charset="-122"/>
                  </a:rPr>
                  <a:t>即可）；</a:t>
                </a:r>
                <a:endParaRPr lang="en-US" altLang="zh-CN" sz="2000" b="1" dirty="0">
                  <a:solidFill>
                    <a:srgbClr val="002060"/>
                  </a:solidFill>
                  <a:latin typeface="华文中宋" panose="02010600040101010101" pitchFamily="2" charset="-122"/>
                  <a:ea typeface="华文中宋" panose="02010600040101010101" pitchFamily="2" charset="-122"/>
                </a:endParaRPr>
              </a:p>
            </p:txBody>
          </p:sp>
        </mc:Choice>
        <mc:Fallback>
          <p:sp>
            <p:nvSpPr>
              <p:cNvPr id="7" name="文本框 6"/>
              <p:cNvSpPr txBox="1">
                <a:spLocks noRot="1" noChangeAspect="1" noMove="1" noResize="1" noEditPoints="1" noAdjustHandles="1" noChangeArrowheads="1" noChangeShapeType="1" noTextEdit="1"/>
              </p:cNvSpPr>
              <p:nvPr/>
            </p:nvSpPr>
            <p:spPr>
              <a:xfrm>
                <a:off x="554693" y="828513"/>
                <a:ext cx="7920880" cy="1990288"/>
              </a:xfrm>
              <a:prstGeom prst="rect">
                <a:avLst/>
              </a:prstGeom>
              <a:blipFill rotWithShape="1">
                <a:blip r:embed="rId1"/>
                <a:stretch>
                  <a:fillRect l="-4" t="-24" r="3" b="2"/>
                </a:stretch>
              </a:blipFill>
            </p:spPr>
            <p:txBody>
              <a:bodyPr/>
              <a:lstStyle/>
              <a:p>
                <a:r>
                  <a:rPr lang="zh-CN" altLang="en-US">
                    <a:noFill/>
                  </a:rPr>
                  <a:t> </a:t>
                </a:r>
              </a:p>
            </p:txBody>
          </p:sp>
        </mc:Fallback>
      </mc:AlternateContent>
      <p:pic>
        <p:nvPicPr>
          <p:cNvPr id="3" name="图片 2"/>
          <p:cNvPicPr>
            <a:picLocks noChangeAspect="1"/>
          </p:cNvPicPr>
          <p:nvPr/>
        </p:nvPicPr>
        <p:blipFill>
          <a:blip r:embed="rId2"/>
          <a:stretch>
            <a:fillRect/>
          </a:stretch>
        </p:blipFill>
        <p:spPr>
          <a:xfrm>
            <a:off x="1259632" y="4581128"/>
            <a:ext cx="5912765" cy="1294944"/>
          </a:xfrm>
          <a:prstGeom prst="rect">
            <a:avLst/>
          </a:prstGeom>
        </p:spPr>
      </p:pic>
      <p:sp>
        <p:nvSpPr>
          <p:cNvPr id="10" name="文本框 9"/>
          <p:cNvSpPr txBox="1"/>
          <p:nvPr/>
        </p:nvSpPr>
        <p:spPr>
          <a:xfrm>
            <a:off x="3131840" y="5805264"/>
            <a:ext cx="2448272" cy="400110"/>
          </a:xfrm>
          <a:prstGeom prst="rect">
            <a:avLst/>
          </a:prstGeom>
          <a:noFill/>
        </p:spPr>
        <p:txBody>
          <a:bodyPr wrap="square" rtlCol="0">
            <a:spAutoFit/>
          </a:bodyPr>
          <a:lstStyle/>
          <a:p>
            <a:r>
              <a:rPr lang="zh-CN" altLang="en-US" sz="2000" b="1" dirty="0">
                <a:latin typeface="华文中宋" panose="02010600040101010101" pitchFamily="2" charset="-122"/>
                <a:ea typeface="华文中宋" panose="02010600040101010101" pitchFamily="2" charset="-122"/>
              </a:rPr>
              <a:t>划分网格后的图形</a:t>
            </a:r>
            <a:endParaRPr lang="zh-CN" altLang="en-US" sz="2000" b="1" dirty="0">
              <a:latin typeface="华文中宋" panose="02010600040101010101" pitchFamily="2" charset="-122"/>
              <a:ea typeface="华文中宋" panose="02010600040101010101" pitchFamily="2" charset="-122"/>
            </a:endParaRPr>
          </a:p>
        </p:txBody>
      </p:sp>
    </p:spTree>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6" name="文本框 5"/>
          <p:cNvSpPr txBox="1"/>
          <p:nvPr/>
        </p:nvSpPr>
        <p:spPr>
          <a:xfrm>
            <a:off x="539552" y="900241"/>
            <a:ext cx="7632848" cy="3770263"/>
          </a:xfrm>
          <a:prstGeom prst="rect">
            <a:avLst/>
          </a:prstGeom>
          <a:noFill/>
        </p:spPr>
        <p:txBody>
          <a:bodyPr wrap="square" rtlCol="0">
            <a:spAutoFit/>
          </a:bodyPr>
          <a:lstStyle/>
          <a:p>
            <a:pPr>
              <a:spcAft>
                <a:spcPts val="400"/>
              </a:spcAft>
            </a:pPr>
            <a:r>
              <a:rPr lang="en-US" altLang="zh-CN" sz="2400" b="1" dirty="0">
                <a:solidFill>
                  <a:srgbClr val="FF3399"/>
                </a:solidFill>
                <a:latin typeface="华文中宋" panose="02010600040101010101" pitchFamily="2" charset="-122"/>
                <a:ea typeface="华文中宋" panose="02010600040101010101" pitchFamily="2" charset="-122"/>
              </a:rPr>
              <a:t>7. </a:t>
            </a:r>
            <a:r>
              <a:rPr lang="zh-CN" altLang="en-US" sz="2400" b="1" dirty="0">
                <a:solidFill>
                  <a:srgbClr val="FF3399"/>
                </a:solidFill>
                <a:latin typeface="华文中宋" panose="02010600040101010101" pitchFamily="2" charset="-122"/>
                <a:ea typeface="华文中宋" panose="02010600040101010101" pitchFamily="2" charset="-122"/>
              </a:rPr>
              <a:t>研究求解</a:t>
            </a:r>
            <a:endParaRPr lang="en-US" altLang="zh-CN" sz="2400" b="1" dirty="0">
              <a:solidFill>
                <a:srgbClr val="FF3399"/>
              </a:solidFill>
              <a:latin typeface="华文中宋" panose="02010600040101010101" pitchFamily="2" charset="-122"/>
              <a:ea typeface="华文中宋" panose="02010600040101010101" pitchFamily="2" charset="-122"/>
            </a:endParaRPr>
          </a:p>
          <a:p>
            <a:pPr marL="828040" indent="-467995">
              <a:spcAft>
                <a:spcPts val="200"/>
              </a:spcAft>
            </a:pPr>
            <a:r>
              <a:rPr lang="en-US" altLang="zh-CN" sz="2000" b="1" dirty="0">
                <a:solidFill>
                  <a:srgbClr val="002060"/>
                </a:solidFill>
                <a:latin typeface="华文中宋" panose="02010600040101010101" pitchFamily="2" charset="-122"/>
                <a:ea typeface="华文中宋" panose="02010600040101010101" pitchFamily="2" charset="-122"/>
              </a:rPr>
              <a:t>7.1 </a:t>
            </a:r>
            <a:r>
              <a:rPr lang="zh-CN" altLang="en-US" sz="2000" b="1" dirty="0">
                <a:solidFill>
                  <a:srgbClr val="002060"/>
                </a:solidFill>
                <a:latin typeface="华文中宋" panose="02010600040101010101" pitchFamily="2" charset="-122"/>
                <a:ea typeface="华文中宋" panose="02010600040101010101" pitchFamily="2" charset="-122"/>
              </a:rPr>
              <a:t>在</a:t>
            </a:r>
            <a:r>
              <a:rPr lang="zh-CN" altLang="en-US" sz="2000" b="1" dirty="0">
                <a:solidFill>
                  <a:srgbClr val="002060"/>
                </a:solidFill>
                <a:highlight>
                  <a:srgbClr val="00FF00"/>
                </a:highlight>
                <a:latin typeface="华文中宋" panose="02010600040101010101" pitchFamily="2" charset="-122"/>
                <a:ea typeface="华文中宋" panose="02010600040101010101" pitchFamily="2" charset="-122"/>
              </a:rPr>
              <a:t>模型开发器</a:t>
            </a:r>
            <a:r>
              <a:rPr lang="zh-CN" altLang="en-US" sz="2000" b="1" dirty="0">
                <a:solidFill>
                  <a:srgbClr val="002060"/>
                </a:solidFill>
                <a:latin typeface="华文中宋" panose="02010600040101010101" pitchFamily="2" charset="-122"/>
                <a:ea typeface="华文中宋" panose="02010600040101010101" pitchFamily="2" charset="-122"/>
              </a:rPr>
              <a:t>窗口的</a:t>
            </a:r>
            <a:r>
              <a:rPr lang="zh-CN" altLang="en-US" sz="2000" b="1" dirty="0">
                <a:solidFill>
                  <a:srgbClr val="002060"/>
                </a:solidFill>
                <a:highlight>
                  <a:srgbClr val="00FF00"/>
                </a:highlight>
                <a:latin typeface="华文中宋" panose="02010600040101010101" pitchFamily="2" charset="-122"/>
                <a:ea typeface="华文中宋" panose="02010600040101010101" pitchFamily="2" charset="-122"/>
              </a:rPr>
              <a:t>研究</a:t>
            </a:r>
            <a:r>
              <a:rPr lang="zh-CN" altLang="en-US" sz="2000" b="1" dirty="0">
                <a:solidFill>
                  <a:srgbClr val="002060"/>
                </a:solidFill>
                <a:latin typeface="华文中宋" panose="02010600040101010101" pitchFamily="2" charset="-122"/>
                <a:ea typeface="华文中宋" panose="02010600040101010101" pitchFamily="2" charset="-122"/>
              </a:rPr>
              <a:t>节点下，单击</a:t>
            </a:r>
            <a:r>
              <a:rPr lang="zh-CN" altLang="en-US" sz="2000" b="1" dirty="0">
                <a:solidFill>
                  <a:srgbClr val="002060"/>
                </a:solidFill>
                <a:highlight>
                  <a:srgbClr val="00FF00"/>
                </a:highlight>
                <a:latin typeface="华文中宋" panose="02010600040101010101" pitchFamily="2" charset="-122"/>
                <a:ea typeface="华文中宋" panose="02010600040101010101" pitchFamily="2" charset="-122"/>
              </a:rPr>
              <a:t>步骤</a:t>
            </a:r>
            <a:r>
              <a:rPr lang="en-US" altLang="zh-CN" sz="2000" b="1" dirty="0">
                <a:solidFill>
                  <a:srgbClr val="002060"/>
                </a:solidFill>
                <a:highlight>
                  <a:srgbClr val="00FF00"/>
                </a:highlight>
                <a:latin typeface="华文中宋" panose="02010600040101010101" pitchFamily="2" charset="-122"/>
                <a:ea typeface="华文中宋" panose="02010600040101010101" pitchFamily="2" charset="-122"/>
              </a:rPr>
              <a:t>1:</a:t>
            </a:r>
            <a:r>
              <a:rPr lang="zh-CN" altLang="en-US" sz="2000" b="1" dirty="0">
                <a:solidFill>
                  <a:srgbClr val="002060"/>
                </a:solidFill>
                <a:highlight>
                  <a:srgbClr val="00FF00"/>
                </a:highlight>
                <a:latin typeface="华文中宋" panose="02010600040101010101" pitchFamily="2" charset="-122"/>
                <a:ea typeface="华文中宋" panose="02010600040101010101" pitchFamily="2" charset="-122"/>
              </a:rPr>
              <a:t> 瞬态</a:t>
            </a:r>
            <a:r>
              <a:rPr lang="zh-CN" altLang="en-US" sz="2000" b="1" dirty="0">
                <a:solidFill>
                  <a:srgbClr val="002060"/>
                </a:solidFill>
                <a:latin typeface="华文中宋" panose="02010600040101010101" pitchFamily="2" charset="-122"/>
                <a:ea typeface="华文中宋" panose="02010600040101010101" pitchFamily="2" charset="-122"/>
              </a:rPr>
              <a:t>；</a:t>
            </a:r>
            <a:endParaRPr lang="en-US" altLang="zh-CN" sz="2000" b="1" dirty="0">
              <a:solidFill>
                <a:srgbClr val="002060"/>
              </a:solidFill>
              <a:latin typeface="华文中宋" panose="02010600040101010101" pitchFamily="2" charset="-122"/>
              <a:ea typeface="华文中宋" panose="02010600040101010101" pitchFamily="2" charset="-122"/>
            </a:endParaRPr>
          </a:p>
          <a:p>
            <a:pPr marL="828040" indent="-467995">
              <a:spcAft>
                <a:spcPts val="200"/>
              </a:spcAft>
            </a:pPr>
            <a:r>
              <a:rPr lang="en-US" altLang="zh-CN" sz="2000" b="1" dirty="0">
                <a:solidFill>
                  <a:srgbClr val="002060"/>
                </a:solidFill>
                <a:latin typeface="华文中宋" panose="02010600040101010101" pitchFamily="2" charset="-122"/>
                <a:ea typeface="华文中宋" panose="02010600040101010101" pitchFamily="2" charset="-122"/>
              </a:rPr>
              <a:t>7.2 </a:t>
            </a:r>
            <a:r>
              <a:rPr lang="zh-CN" altLang="en-US" sz="2000" b="1" dirty="0">
                <a:solidFill>
                  <a:srgbClr val="002060"/>
                </a:solidFill>
                <a:latin typeface="华文中宋" panose="02010600040101010101" pitchFamily="2" charset="-122"/>
                <a:ea typeface="华文中宋" panose="02010600040101010101" pitchFamily="2" charset="-122"/>
              </a:rPr>
              <a:t>在</a:t>
            </a:r>
            <a:r>
              <a:rPr lang="zh-CN" altLang="en-US" sz="2000" b="1" dirty="0">
                <a:solidFill>
                  <a:srgbClr val="002060"/>
                </a:solidFill>
                <a:highlight>
                  <a:srgbClr val="00FF00"/>
                </a:highlight>
                <a:latin typeface="华文中宋" panose="02010600040101010101" pitchFamily="2" charset="-122"/>
                <a:ea typeface="华文中宋" panose="02010600040101010101" pitchFamily="2" charset="-122"/>
              </a:rPr>
              <a:t>瞬态</a:t>
            </a:r>
            <a:r>
              <a:rPr lang="zh-CN" altLang="en-US" sz="2000" b="1" dirty="0">
                <a:solidFill>
                  <a:srgbClr val="002060"/>
                </a:solidFill>
                <a:latin typeface="华文中宋" panose="02010600040101010101" pitchFamily="2" charset="-122"/>
                <a:ea typeface="华文中宋" panose="02010600040101010101" pitchFamily="2" charset="-122"/>
              </a:rPr>
              <a:t>的</a:t>
            </a:r>
            <a:r>
              <a:rPr lang="zh-CN" altLang="en-US" sz="2000" b="1" dirty="0">
                <a:solidFill>
                  <a:srgbClr val="002060"/>
                </a:solidFill>
                <a:highlight>
                  <a:srgbClr val="00FF00"/>
                </a:highlight>
                <a:latin typeface="华文中宋" panose="02010600040101010101" pitchFamily="2" charset="-122"/>
                <a:ea typeface="华文中宋" panose="02010600040101010101" pitchFamily="2" charset="-122"/>
              </a:rPr>
              <a:t>设置</a:t>
            </a:r>
            <a:r>
              <a:rPr lang="zh-CN" altLang="en-US" sz="2000" b="1" dirty="0">
                <a:solidFill>
                  <a:srgbClr val="002060"/>
                </a:solidFill>
                <a:latin typeface="华文中宋" panose="02010600040101010101" pitchFamily="2" charset="-122"/>
                <a:ea typeface="华文中宋" panose="02010600040101010101" pitchFamily="2" charset="-122"/>
              </a:rPr>
              <a:t>窗口中，定位到</a:t>
            </a:r>
            <a:r>
              <a:rPr lang="zh-CN" altLang="en-US" sz="2000" b="1" dirty="0">
                <a:solidFill>
                  <a:srgbClr val="002060"/>
                </a:solidFill>
                <a:highlight>
                  <a:srgbClr val="00FF00"/>
                </a:highlight>
                <a:latin typeface="华文中宋" panose="02010600040101010101" pitchFamily="2" charset="-122"/>
                <a:ea typeface="华文中宋" panose="02010600040101010101" pitchFamily="2" charset="-122"/>
              </a:rPr>
              <a:t>研究设置</a:t>
            </a:r>
            <a:r>
              <a:rPr lang="zh-CN" altLang="en-US" sz="2000" b="1" dirty="0">
                <a:solidFill>
                  <a:srgbClr val="002060"/>
                </a:solidFill>
                <a:latin typeface="华文中宋" panose="02010600040101010101" pitchFamily="2" charset="-122"/>
                <a:ea typeface="华文中宋" panose="02010600040101010101" pitchFamily="2" charset="-122"/>
              </a:rPr>
              <a:t>栏；</a:t>
            </a:r>
            <a:endParaRPr lang="en-US" altLang="zh-CN" sz="2000" b="1" dirty="0">
              <a:solidFill>
                <a:srgbClr val="002060"/>
              </a:solidFill>
              <a:latin typeface="华文中宋" panose="02010600040101010101" pitchFamily="2" charset="-122"/>
              <a:ea typeface="华文中宋" panose="02010600040101010101" pitchFamily="2" charset="-122"/>
            </a:endParaRPr>
          </a:p>
          <a:p>
            <a:pPr marL="828040" indent="-467995">
              <a:spcAft>
                <a:spcPts val="200"/>
              </a:spcAft>
            </a:pPr>
            <a:r>
              <a:rPr lang="en-US" altLang="zh-CN" sz="2000" b="1" dirty="0">
                <a:solidFill>
                  <a:srgbClr val="002060"/>
                </a:solidFill>
                <a:latin typeface="华文中宋" panose="02010600040101010101" pitchFamily="2" charset="-122"/>
                <a:ea typeface="华文中宋" panose="02010600040101010101" pitchFamily="2" charset="-122"/>
              </a:rPr>
              <a:t>7.3 </a:t>
            </a:r>
            <a:r>
              <a:rPr lang="zh-CN" altLang="en-US" sz="2000" b="1" dirty="0">
                <a:solidFill>
                  <a:srgbClr val="002060"/>
                </a:solidFill>
                <a:latin typeface="华文中宋" panose="02010600040101010101" pitchFamily="2" charset="-122"/>
                <a:ea typeface="华文中宋" panose="02010600040101010101" pitchFamily="2" charset="-122"/>
              </a:rPr>
              <a:t>在</a:t>
            </a:r>
            <a:r>
              <a:rPr lang="zh-CN" altLang="en-US" sz="2000" b="1" dirty="0">
                <a:solidFill>
                  <a:srgbClr val="002060"/>
                </a:solidFill>
                <a:highlight>
                  <a:srgbClr val="00FF00"/>
                </a:highlight>
                <a:latin typeface="华文中宋" panose="02010600040101010101" pitchFamily="2" charset="-122"/>
                <a:ea typeface="华文中宋" panose="02010600040101010101" pitchFamily="2" charset="-122"/>
              </a:rPr>
              <a:t>输出时间</a:t>
            </a:r>
            <a:r>
              <a:rPr lang="zh-CN" altLang="en-US" sz="2000" b="1" dirty="0">
                <a:solidFill>
                  <a:srgbClr val="002060"/>
                </a:solidFill>
                <a:latin typeface="华文中宋" panose="02010600040101010101" pitchFamily="2" charset="-122"/>
                <a:ea typeface="华文中宋" panose="02010600040101010101" pitchFamily="2" charset="-122"/>
              </a:rPr>
              <a:t>文本框中输入</a:t>
            </a:r>
            <a:r>
              <a:rPr lang="en-US" altLang="zh-CN" sz="2000" b="1" dirty="0">
                <a:solidFill>
                  <a:srgbClr val="002060"/>
                </a:solidFill>
                <a:highlight>
                  <a:srgbClr val="00FF00"/>
                </a:highlight>
                <a:latin typeface="Times New Roman" panose="02020603050405020304" pitchFamily="18" charset="0"/>
                <a:ea typeface="华文中宋" panose="02010600040101010101" pitchFamily="2" charset="-122"/>
                <a:cs typeface="Times New Roman" panose="02020603050405020304" pitchFamily="18" charset="0"/>
              </a:rPr>
              <a:t>range(0,0.2,3.4) range(3.5,0.02,7)</a:t>
            </a:r>
            <a:r>
              <a:rPr lang="zh-CN" altLang="en-US" sz="2000" b="1" dirty="0">
                <a:solidFill>
                  <a:srgbClr val="002060"/>
                </a:solidFill>
                <a:latin typeface="华文中宋" panose="02010600040101010101" pitchFamily="2" charset="-122"/>
                <a:ea typeface="华文中宋" panose="02010600040101010101" pitchFamily="2" charset="-122"/>
              </a:rPr>
              <a:t>；前</a:t>
            </a:r>
            <a:r>
              <a:rPr lang="en-US" altLang="zh-CN" sz="2000" b="1" dirty="0">
                <a:solidFill>
                  <a:srgbClr val="002060"/>
                </a:solidFill>
                <a:latin typeface="Times New Roman" panose="02020603050405020304" pitchFamily="18" charset="0"/>
                <a:ea typeface="华文中宋" panose="02010600040101010101" pitchFamily="2" charset="-122"/>
                <a:cs typeface="Times New Roman" panose="02020603050405020304" pitchFamily="18" charset="0"/>
              </a:rPr>
              <a:t>3.4</a:t>
            </a:r>
            <a:r>
              <a:rPr lang="zh-CN" altLang="en-US" sz="2000" b="1" dirty="0">
                <a:solidFill>
                  <a:srgbClr val="002060"/>
                </a:solidFill>
                <a:latin typeface="华文中宋" panose="02010600040101010101" pitchFamily="2" charset="-122"/>
                <a:ea typeface="华文中宋" panose="02010600040101010101" pitchFamily="2" charset="-122"/>
              </a:rPr>
              <a:t>秒内时间步长为</a:t>
            </a:r>
            <a:r>
              <a:rPr lang="en-US" altLang="zh-CN" sz="2000" b="1" dirty="0">
                <a:solidFill>
                  <a:srgbClr val="002060"/>
                </a:solidFill>
                <a:latin typeface="Times New Roman" panose="02020603050405020304" pitchFamily="18" charset="0"/>
                <a:ea typeface="华文中宋" panose="02010600040101010101" pitchFamily="2" charset="-122"/>
                <a:cs typeface="Times New Roman" panose="02020603050405020304" pitchFamily="18" charset="0"/>
              </a:rPr>
              <a:t>0.2</a:t>
            </a:r>
            <a:r>
              <a:rPr lang="zh-CN" altLang="en-US" sz="2000" b="1" dirty="0">
                <a:solidFill>
                  <a:srgbClr val="002060"/>
                </a:solidFill>
                <a:latin typeface="华文中宋" panose="02010600040101010101" pitchFamily="2" charset="-122"/>
                <a:ea typeface="华文中宋" panose="02010600040101010101" pitchFamily="2" charset="-122"/>
              </a:rPr>
              <a:t>秒，第</a:t>
            </a:r>
            <a:r>
              <a:rPr lang="en-US" altLang="zh-CN" sz="2000" b="1" dirty="0">
                <a:solidFill>
                  <a:srgbClr val="002060"/>
                </a:solidFill>
                <a:latin typeface="Times New Roman" panose="02020603050405020304" pitchFamily="18" charset="0"/>
                <a:ea typeface="华文中宋" panose="02010600040101010101" pitchFamily="2" charset="-122"/>
                <a:cs typeface="Times New Roman" panose="02020603050405020304" pitchFamily="18" charset="0"/>
              </a:rPr>
              <a:t>3.5</a:t>
            </a:r>
            <a:r>
              <a:rPr lang="zh-CN" altLang="en-US" sz="2000" b="1" dirty="0">
                <a:solidFill>
                  <a:srgbClr val="002060"/>
                </a:solidFill>
                <a:latin typeface="华文中宋" panose="02010600040101010101" pitchFamily="2" charset="-122"/>
                <a:ea typeface="华文中宋" panose="02010600040101010101" pitchFamily="2" charset="-122"/>
              </a:rPr>
              <a:t>秒至第</a:t>
            </a:r>
            <a:r>
              <a:rPr lang="en-US" altLang="zh-CN" sz="2000" b="1" dirty="0">
                <a:solidFill>
                  <a:srgbClr val="002060"/>
                </a:solidFill>
                <a:latin typeface="Times New Roman" panose="02020603050405020304" pitchFamily="18" charset="0"/>
                <a:ea typeface="华文中宋" panose="02010600040101010101" pitchFamily="2" charset="-122"/>
                <a:cs typeface="Times New Roman" panose="02020603050405020304" pitchFamily="18" charset="0"/>
              </a:rPr>
              <a:t>7</a:t>
            </a:r>
            <a:r>
              <a:rPr lang="zh-CN" altLang="en-US" sz="2000" b="1" dirty="0">
                <a:solidFill>
                  <a:srgbClr val="002060"/>
                </a:solidFill>
                <a:latin typeface="华文中宋" panose="02010600040101010101" pitchFamily="2" charset="-122"/>
                <a:ea typeface="华文中宋" panose="02010600040101010101" pitchFamily="2" charset="-122"/>
              </a:rPr>
              <a:t>秒的步长</a:t>
            </a:r>
            <a:r>
              <a:rPr lang="en-US" altLang="zh-CN" sz="2000" b="1" dirty="0">
                <a:solidFill>
                  <a:srgbClr val="002060"/>
                </a:solidFill>
                <a:latin typeface="Times New Roman" panose="02020603050405020304" pitchFamily="18" charset="0"/>
                <a:ea typeface="华文中宋" panose="02010600040101010101" pitchFamily="2" charset="-122"/>
                <a:cs typeface="Times New Roman" panose="02020603050405020304" pitchFamily="18" charset="0"/>
              </a:rPr>
              <a:t>0.02</a:t>
            </a:r>
            <a:r>
              <a:rPr lang="zh-CN" altLang="en-US" sz="2000" b="1" dirty="0">
                <a:solidFill>
                  <a:srgbClr val="002060"/>
                </a:solidFill>
                <a:latin typeface="华文中宋" panose="02010600040101010101" pitchFamily="2" charset="-122"/>
                <a:ea typeface="华文中宋" panose="02010600040101010101" pitchFamily="2" charset="-122"/>
              </a:rPr>
              <a:t>秒；</a:t>
            </a:r>
            <a:endParaRPr lang="en-US" altLang="zh-CN" sz="2000" b="1" dirty="0">
              <a:solidFill>
                <a:srgbClr val="002060"/>
              </a:solidFill>
              <a:latin typeface="华文中宋" panose="02010600040101010101" pitchFamily="2" charset="-122"/>
              <a:ea typeface="华文中宋" panose="02010600040101010101" pitchFamily="2" charset="-122"/>
            </a:endParaRPr>
          </a:p>
          <a:p>
            <a:pPr marL="828040" indent="-467995">
              <a:spcAft>
                <a:spcPts val="200"/>
              </a:spcAft>
            </a:pPr>
            <a:r>
              <a:rPr lang="en-US" altLang="zh-CN" sz="2000" b="1" dirty="0">
                <a:solidFill>
                  <a:srgbClr val="002060"/>
                </a:solidFill>
                <a:latin typeface="华文中宋" panose="02010600040101010101" pitchFamily="2" charset="-122"/>
                <a:ea typeface="华文中宋" panose="02010600040101010101" pitchFamily="2" charset="-122"/>
              </a:rPr>
              <a:t>7.4 </a:t>
            </a:r>
            <a:r>
              <a:rPr lang="zh-CN" altLang="en-US" sz="2000" b="1" dirty="0">
                <a:solidFill>
                  <a:srgbClr val="002060"/>
                </a:solidFill>
                <a:latin typeface="华文中宋" panose="02010600040101010101" pitchFamily="2" charset="-122"/>
                <a:ea typeface="华文中宋" panose="02010600040101010101" pitchFamily="2" charset="-122"/>
              </a:rPr>
              <a:t>在上面的</a:t>
            </a:r>
            <a:r>
              <a:rPr lang="zh-CN" altLang="en-US" sz="2000" b="1" dirty="0">
                <a:solidFill>
                  <a:srgbClr val="002060"/>
                </a:solidFill>
                <a:highlight>
                  <a:srgbClr val="00FF00"/>
                </a:highlight>
                <a:latin typeface="华文中宋" panose="02010600040101010101" pitchFamily="2" charset="-122"/>
                <a:ea typeface="华文中宋" panose="02010600040101010101" pitchFamily="2" charset="-122"/>
              </a:rPr>
              <a:t>研究</a:t>
            </a:r>
            <a:r>
              <a:rPr lang="zh-CN" altLang="en-US" sz="2000" b="1" dirty="0">
                <a:solidFill>
                  <a:srgbClr val="002060"/>
                </a:solidFill>
                <a:latin typeface="华文中宋" panose="02010600040101010101" pitchFamily="2" charset="-122"/>
                <a:ea typeface="华文中宋" panose="02010600040101010101" pitchFamily="2" charset="-122"/>
              </a:rPr>
              <a:t>工具栏中单击</a:t>
            </a:r>
            <a:r>
              <a:rPr lang="zh-CN" altLang="en-US" sz="2000" b="1" dirty="0">
                <a:solidFill>
                  <a:srgbClr val="002060"/>
                </a:solidFill>
                <a:highlight>
                  <a:srgbClr val="00FF00"/>
                </a:highlight>
                <a:latin typeface="华文中宋" panose="02010600040101010101" pitchFamily="2" charset="-122"/>
                <a:ea typeface="华文中宋" panose="02010600040101010101" pitchFamily="2" charset="-122"/>
              </a:rPr>
              <a:t>显示默认求解器</a:t>
            </a:r>
            <a:r>
              <a:rPr lang="zh-CN" altLang="en-US" sz="2000" b="1" dirty="0">
                <a:solidFill>
                  <a:srgbClr val="002060"/>
                </a:solidFill>
                <a:latin typeface="华文中宋" panose="02010600040101010101" pitchFamily="2" charset="-122"/>
                <a:ea typeface="华文中宋" panose="02010600040101010101" pitchFamily="2" charset="-122"/>
              </a:rPr>
              <a:t>；</a:t>
            </a:r>
            <a:endParaRPr lang="en-US" altLang="zh-CN" sz="2000" b="1" dirty="0">
              <a:solidFill>
                <a:srgbClr val="002060"/>
              </a:solidFill>
              <a:latin typeface="华文中宋" panose="02010600040101010101" pitchFamily="2" charset="-122"/>
              <a:ea typeface="华文中宋" panose="02010600040101010101" pitchFamily="2" charset="-122"/>
            </a:endParaRPr>
          </a:p>
          <a:p>
            <a:pPr marL="828040" indent="-467995">
              <a:spcAft>
                <a:spcPts val="200"/>
              </a:spcAft>
            </a:pPr>
            <a:r>
              <a:rPr lang="en-US" altLang="zh-CN" sz="2000" b="1" dirty="0">
                <a:solidFill>
                  <a:srgbClr val="002060"/>
                </a:solidFill>
                <a:latin typeface="华文中宋" panose="02010600040101010101" pitchFamily="2" charset="-122"/>
                <a:ea typeface="华文中宋" panose="02010600040101010101" pitchFamily="2" charset="-122"/>
              </a:rPr>
              <a:t>7.5 </a:t>
            </a:r>
            <a:r>
              <a:rPr lang="zh-CN" altLang="en-US" sz="2000" b="1" dirty="0">
                <a:solidFill>
                  <a:srgbClr val="002060"/>
                </a:solidFill>
                <a:latin typeface="华文中宋" panose="02010600040101010101" pitchFamily="2" charset="-122"/>
                <a:ea typeface="华文中宋" panose="02010600040101010101" pitchFamily="2" charset="-122"/>
              </a:rPr>
              <a:t>在</a:t>
            </a:r>
            <a:r>
              <a:rPr lang="zh-CN" altLang="en-US" sz="2000" b="1" dirty="0">
                <a:solidFill>
                  <a:srgbClr val="002060"/>
                </a:solidFill>
                <a:highlight>
                  <a:srgbClr val="00FF00"/>
                </a:highlight>
                <a:latin typeface="华文中宋" panose="02010600040101010101" pitchFamily="2" charset="-122"/>
                <a:ea typeface="华文中宋" panose="02010600040101010101" pitchFamily="2" charset="-122"/>
              </a:rPr>
              <a:t>模型开发器</a:t>
            </a:r>
            <a:r>
              <a:rPr lang="zh-CN" altLang="en-US" sz="2000" b="1" dirty="0">
                <a:solidFill>
                  <a:srgbClr val="002060"/>
                </a:solidFill>
                <a:latin typeface="华文中宋" panose="02010600040101010101" pitchFamily="2" charset="-122"/>
                <a:ea typeface="华文中宋" panose="02010600040101010101" pitchFamily="2" charset="-122"/>
              </a:rPr>
              <a:t>窗口中展开</a:t>
            </a:r>
            <a:r>
              <a:rPr lang="zh-CN" altLang="en-US" sz="2000" b="1" dirty="0">
                <a:solidFill>
                  <a:srgbClr val="002060"/>
                </a:solidFill>
                <a:highlight>
                  <a:srgbClr val="00FF00"/>
                </a:highlight>
                <a:latin typeface="华文中宋" panose="02010600040101010101" pitchFamily="2" charset="-122"/>
                <a:ea typeface="华文中宋" panose="02010600040101010101" pitchFamily="2" charset="-122"/>
              </a:rPr>
              <a:t>解</a:t>
            </a:r>
            <a:r>
              <a:rPr lang="en-US" altLang="zh-CN" sz="2000" b="1" dirty="0">
                <a:solidFill>
                  <a:srgbClr val="002060"/>
                </a:solidFill>
                <a:highlight>
                  <a:srgbClr val="00FF00"/>
                </a:highlight>
                <a:latin typeface="Times New Roman" panose="02020603050405020304" pitchFamily="18" charset="0"/>
                <a:ea typeface="华文中宋" panose="02010600040101010101" pitchFamily="2" charset="-122"/>
                <a:cs typeface="Times New Roman" panose="02020603050405020304" pitchFamily="18" charset="0"/>
              </a:rPr>
              <a:t>1(sol1)</a:t>
            </a:r>
            <a:r>
              <a:rPr lang="zh-CN" altLang="en-US" sz="2000" b="1" dirty="0">
                <a:solidFill>
                  <a:srgbClr val="002060"/>
                </a:solidFill>
                <a:latin typeface="华文中宋" panose="02010600040101010101" pitchFamily="2" charset="-122"/>
                <a:ea typeface="华文中宋" panose="02010600040101010101" pitchFamily="2" charset="-122"/>
              </a:rPr>
              <a:t>节点，然后单击</a:t>
            </a:r>
            <a:r>
              <a:rPr lang="zh-CN" altLang="en-US" sz="2000" b="1" dirty="0">
                <a:solidFill>
                  <a:srgbClr val="002060"/>
                </a:solidFill>
                <a:highlight>
                  <a:srgbClr val="00FF00"/>
                </a:highlight>
                <a:latin typeface="华文中宋" panose="02010600040101010101" pitchFamily="2" charset="-122"/>
                <a:ea typeface="华文中宋" panose="02010600040101010101" pitchFamily="2" charset="-122"/>
              </a:rPr>
              <a:t>瞬态求解器</a:t>
            </a:r>
            <a:r>
              <a:rPr lang="en-US" altLang="zh-CN" sz="2000" b="1" dirty="0">
                <a:solidFill>
                  <a:srgbClr val="002060"/>
                </a:solidFill>
                <a:highlight>
                  <a:srgbClr val="00FF00"/>
                </a:highlight>
                <a:latin typeface="华文中宋" panose="02010600040101010101" pitchFamily="2" charset="-122"/>
                <a:ea typeface="华文中宋" panose="02010600040101010101" pitchFamily="2" charset="-122"/>
              </a:rPr>
              <a:t>1</a:t>
            </a:r>
            <a:r>
              <a:rPr lang="zh-CN" altLang="en-US" sz="2000" b="1" dirty="0">
                <a:solidFill>
                  <a:srgbClr val="002060"/>
                </a:solidFill>
                <a:latin typeface="华文中宋" panose="02010600040101010101" pitchFamily="2" charset="-122"/>
                <a:ea typeface="华文中宋" panose="02010600040101010101" pitchFamily="2" charset="-122"/>
              </a:rPr>
              <a:t>；</a:t>
            </a:r>
            <a:endParaRPr lang="en-US" altLang="zh-CN" sz="2000" b="1" dirty="0">
              <a:solidFill>
                <a:srgbClr val="002060"/>
              </a:solidFill>
              <a:latin typeface="华文中宋" panose="02010600040101010101" pitchFamily="2" charset="-122"/>
              <a:ea typeface="华文中宋" panose="02010600040101010101" pitchFamily="2" charset="-122"/>
            </a:endParaRPr>
          </a:p>
          <a:p>
            <a:pPr marL="828040" indent="-467995">
              <a:spcAft>
                <a:spcPts val="200"/>
              </a:spcAft>
            </a:pPr>
            <a:r>
              <a:rPr lang="en-US" altLang="zh-CN" sz="2000" b="1" dirty="0">
                <a:solidFill>
                  <a:srgbClr val="002060"/>
                </a:solidFill>
                <a:latin typeface="华文中宋" panose="02010600040101010101" pitchFamily="2" charset="-122"/>
                <a:ea typeface="华文中宋" panose="02010600040101010101" pitchFamily="2" charset="-122"/>
              </a:rPr>
              <a:t>7.6 </a:t>
            </a:r>
            <a:r>
              <a:rPr lang="zh-CN" altLang="en-US" sz="2000" b="1" dirty="0">
                <a:solidFill>
                  <a:srgbClr val="002060"/>
                </a:solidFill>
                <a:latin typeface="华文中宋" panose="02010600040101010101" pitchFamily="2" charset="-122"/>
                <a:ea typeface="华文中宋" panose="02010600040101010101" pitchFamily="2" charset="-122"/>
              </a:rPr>
              <a:t>在</a:t>
            </a:r>
            <a:r>
              <a:rPr lang="zh-CN" altLang="en-US" sz="2000" b="1" dirty="0">
                <a:solidFill>
                  <a:srgbClr val="002060"/>
                </a:solidFill>
                <a:highlight>
                  <a:srgbClr val="00FF00"/>
                </a:highlight>
                <a:latin typeface="华文中宋" panose="02010600040101010101" pitchFamily="2" charset="-122"/>
                <a:ea typeface="华文中宋" panose="02010600040101010101" pitchFamily="2" charset="-122"/>
              </a:rPr>
              <a:t>瞬态求解器</a:t>
            </a:r>
            <a:r>
              <a:rPr lang="zh-CN" altLang="en-US" sz="2000" b="1" dirty="0">
                <a:solidFill>
                  <a:srgbClr val="002060"/>
                </a:solidFill>
                <a:latin typeface="华文中宋" panose="02010600040101010101" pitchFamily="2" charset="-122"/>
                <a:ea typeface="华文中宋" panose="02010600040101010101" pitchFamily="2" charset="-122"/>
              </a:rPr>
              <a:t>的</a:t>
            </a:r>
            <a:r>
              <a:rPr lang="zh-CN" altLang="en-US" sz="2000" b="1" dirty="0">
                <a:solidFill>
                  <a:srgbClr val="002060"/>
                </a:solidFill>
                <a:highlight>
                  <a:srgbClr val="00FF00"/>
                </a:highlight>
                <a:latin typeface="华文中宋" panose="02010600040101010101" pitchFamily="2" charset="-122"/>
                <a:ea typeface="华文中宋" panose="02010600040101010101" pitchFamily="2" charset="-122"/>
              </a:rPr>
              <a:t>设置</a:t>
            </a:r>
            <a:r>
              <a:rPr lang="zh-CN" altLang="en-US" sz="2000" b="1" dirty="0">
                <a:solidFill>
                  <a:srgbClr val="002060"/>
                </a:solidFill>
                <a:latin typeface="华文中宋" panose="02010600040101010101" pitchFamily="2" charset="-122"/>
                <a:ea typeface="华文中宋" panose="02010600040101010101" pitchFamily="2" charset="-122"/>
              </a:rPr>
              <a:t>窗口中，展开</a:t>
            </a:r>
            <a:r>
              <a:rPr lang="zh-CN" altLang="en-US" sz="2000" b="1" dirty="0">
                <a:solidFill>
                  <a:srgbClr val="002060"/>
                </a:solidFill>
                <a:highlight>
                  <a:srgbClr val="00FF00"/>
                </a:highlight>
                <a:latin typeface="华文中宋" panose="02010600040101010101" pitchFamily="2" charset="-122"/>
                <a:ea typeface="华文中宋" panose="02010600040101010101" pitchFamily="2" charset="-122"/>
              </a:rPr>
              <a:t>时间步进</a:t>
            </a:r>
            <a:r>
              <a:rPr lang="zh-CN" altLang="en-US" sz="2000" b="1" dirty="0">
                <a:solidFill>
                  <a:srgbClr val="002060"/>
                </a:solidFill>
                <a:latin typeface="华文中宋" panose="02010600040101010101" pitchFamily="2" charset="-122"/>
                <a:ea typeface="华文中宋" panose="02010600040101010101" pitchFamily="2" charset="-122"/>
              </a:rPr>
              <a:t>栏；</a:t>
            </a:r>
            <a:endParaRPr lang="en-US" altLang="zh-CN" sz="2000" b="1" dirty="0">
              <a:solidFill>
                <a:srgbClr val="002060"/>
              </a:solidFill>
              <a:latin typeface="华文中宋" panose="02010600040101010101" pitchFamily="2" charset="-122"/>
              <a:ea typeface="华文中宋" panose="02010600040101010101" pitchFamily="2" charset="-122"/>
            </a:endParaRPr>
          </a:p>
          <a:p>
            <a:pPr marL="828040" indent="-467995">
              <a:spcAft>
                <a:spcPts val="200"/>
              </a:spcAft>
            </a:pPr>
            <a:r>
              <a:rPr lang="en-US" altLang="zh-CN" sz="2000" b="1" dirty="0">
                <a:solidFill>
                  <a:srgbClr val="002060"/>
                </a:solidFill>
                <a:latin typeface="华文中宋" panose="02010600040101010101" pitchFamily="2" charset="-122"/>
                <a:ea typeface="华文中宋" panose="02010600040101010101" pitchFamily="2" charset="-122"/>
              </a:rPr>
              <a:t>7.7 </a:t>
            </a:r>
            <a:r>
              <a:rPr lang="zh-CN" altLang="en-US" sz="2000" b="1" dirty="0">
                <a:solidFill>
                  <a:srgbClr val="002060"/>
                </a:solidFill>
                <a:latin typeface="华文中宋" panose="02010600040101010101" pitchFamily="2" charset="-122"/>
                <a:ea typeface="华文中宋" panose="02010600040101010101" pitchFamily="2" charset="-122"/>
              </a:rPr>
              <a:t>从</a:t>
            </a:r>
            <a:r>
              <a:rPr lang="zh-CN" altLang="en-US" sz="2000" b="1" dirty="0">
                <a:solidFill>
                  <a:srgbClr val="002060"/>
                </a:solidFill>
                <a:highlight>
                  <a:srgbClr val="00FF00"/>
                </a:highlight>
                <a:latin typeface="华文中宋" panose="02010600040101010101" pitchFamily="2" charset="-122"/>
                <a:ea typeface="华文中宋" panose="02010600040101010101" pitchFamily="2" charset="-122"/>
              </a:rPr>
              <a:t>求解器采用的步长</a:t>
            </a:r>
            <a:r>
              <a:rPr lang="zh-CN" altLang="en-US" sz="2000" b="1" dirty="0">
                <a:solidFill>
                  <a:srgbClr val="002060"/>
                </a:solidFill>
                <a:latin typeface="华文中宋" panose="02010600040101010101" pitchFamily="2" charset="-122"/>
                <a:ea typeface="华文中宋" panose="02010600040101010101" pitchFamily="2" charset="-122"/>
              </a:rPr>
              <a:t>列表中选择</a:t>
            </a:r>
            <a:r>
              <a:rPr lang="zh-CN" altLang="en-US" sz="2000" b="1" dirty="0">
                <a:solidFill>
                  <a:srgbClr val="002060"/>
                </a:solidFill>
                <a:highlight>
                  <a:srgbClr val="00FF00"/>
                </a:highlight>
                <a:latin typeface="华文中宋" panose="02010600040101010101" pitchFamily="2" charset="-122"/>
                <a:ea typeface="华文中宋" panose="02010600040101010101" pitchFamily="2" charset="-122"/>
              </a:rPr>
              <a:t>中级</a:t>
            </a:r>
            <a:r>
              <a:rPr lang="zh-CN" altLang="en-US" sz="2000" b="1" dirty="0">
                <a:solidFill>
                  <a:srgbClr val="002060"/>
                </a:solidFill>
                <a:latin typeface="华文中宋" panose="02010600040101010101" pitchFamily="2" charset="-122"/>
                <a:ea typeface="华文中宋" panose="02010600040101010101" pitchFamily="2" charset="-122"/>
              </a:rPr>
              <a:t>；</a:t>
            </a:r>
            <a:endParaRPr lang="en-US" altLang="zh-CN" sz="2000" b="1" dirty="0">
              <a:solidFill>
                <a:srgbClr val="002060"/>
              </a:solidFill>
              <a:latin typeface="华文中宋" panose="02010600040101010101" pitchFamily="2" charset="-122"/>
              <a:ea typeface="华文中宋" panose="02010600040101010101" pitchFamily="2" charset="-122"/>
            </a:endParaRPr>
          </a:p>
          <a:p>
            <a:pPr marL="828040" indent="-467995">
              <a:spcAft>
                <a:spcPts val="200"/>
              </a:spcAft>
            </a:pPr>
            <a:r>
              <a:rPr lang="en-US" altLang="zh-CN" sz="2000" b="1" dirty="0">
                <a:solidFill>
                  <a:srgbClr val="002060"/>
                </a:solidFill>
                <a:latin typeface="华文中宋" panose="02010600040101010101" pitchFamily="2" charset="-122"/>
                <a:ea typeface="华文中宋" panose="02010600040101010101" pitchFamily="2" charset="-122"/>
              </a:rPr>
              <a:t>7.8 </a:t>
            </a:r>
            <a:r>
              <a:rPr lang="zh-CN" altLang="en-US" sz="2000" b="1" dirty="0">
                <a:solidFill>
                  <a:srgbClr val="002060"/>
                </a:solidFill>
                <a:latin typeface="华文中宋" panose="02010600040101010101" pitchFamily="2" charset="-122"/>
                <a:ea typeface="华文中宋" panose="02010600040101010101" pitchFamily="2" charset="-122"/>
              </a:rPr>
              <a:t>在</a:t>
            </a:r>
            <a:r>
              <a:rPr lang="zh-CN" altLang="en-US" sz="2000" b="1" dirty="0">
                <a:solidFill>
                  <a:srgbClr val="002060"/>
                </a:solidFill>
                <a:highlight>
                  <a:srgbClr val="00FF00"/>
                </a:highlight>
                <a:latin typeface="华文中宋" panose="02010600040101010101" pitchFamily="2" charset="-122"/>
                <a:ea typeface="华文中宋" panose="02010600040101010101" pitchFamily="2" charset="-122"/>
              </a:rPr>
              <a:t>研究</a:t>
            </a:r>
            <a:r>
              <a:rPr lang="zh-CN" altLang="en-US" sz="2000" b="1" dirty="0">
                <a:solidFill>
                  <a:srgbClr val="002060"/>
                </a:solidFill>
                <a:latin typeface="华文中宋" panose="02010600040101010101" pitchFamily="2" charset="-122"/>
                <a:ea typeface="华文中宋" panose="02010600040101010101" pitchFamily="2" charset="-122"/>
              </a:rPr>
              <a:t>工具栏中单击</a:t>
            </a:r>
            <a:r>
              <a:rPr lang="zh-CN" altLang="en-US" sz="2000" b="1" dirty="0">
                <a:solidFill>
                  <a:srgbClr val="002060"/>
                </a:solidFill>
                <a:highlight>
                  <a:srgbClr val="00FF00"/>
                </a:highlight>
                <a:latin typeface="华文中宋" panose="02010600040101010101" pitchFamily="2" charset="-122"/>
                <a:ea typeface="华文中宋" panose="02010600040101010101" pitchFamily="2" charset="-122"/>
              </a:rPr>
              <a:t>计算</a:t>
            </a:r>
            <a:r>
              <a:rPr lang="zh-CN" altLang="en-US" sz="2000" b="1" dirty="0">
                <a:solidFill>
                  <a:srgbClr val="002060"/>
                </a:solidFill>
                <a:latin typeface="华文中宋" panose="02010600040101010101" pitchFamily="2" charset="-122"/>
                <a:ea typeface="华文中宋" panose="02010600040101010101" pitchFamily="2" charset="-122"/>
              </a:rPr>
              <a:t>。计算时间在</a:t>
            </a:r>
            <a:r>
              <a:rPr lang="en-US" altLang="zh-CN" sz="2000" b="1" dirty="0">
                <a:solidFill>
                  <a:srgbClr val="002060"/>
                </a:solidFill>
                <a:latin typeface="华文中宋" panose="02010600040101010101" pitchFamily="2" charset="-122"/>
                <a:ea typeface="华文中宋" panose="02010600040101010101" pitchFamily="2" charset="-122"/>
              </a:rPr>
              <a:t>5</a:t>
            </a:r>
            <a:r>
              <a:rPr lang="zh-CN" altLang="en-US" sz="2000" b="1" dirty="0">
                <a:solidFill>
                  <a:srgbClr val="002060"/>
                </a:solidFill>
                <a:latin typeface="华文中宋" panose="02010600040101010101" pitchFamily="2" charset="-122"/>
                <a:ea typeface="华文中宋" panose="02010600040101010101" pitchFamily="2" charset="-122"/>
              </a:rPr>
              <a:t>分钟左右。</a:t>
            </a:r>
            <a:endParaRPr lang="en-US" altLang="zh-CN" sz="2000" b="1" dirty="0">
              <a:solidFill>
                <a:srgbClr val="002060"/>
              </a:solidFill>
              <a:latin typeface="华文中宋" panose="02010600040101010101" pitchFamily="2" charset="-122"/>
              <a:ea typeface="华文中宋" panose="02010600040101010101" pitchFamily="2" charset="-122"/>
            </a:endParaRPr>
          </a:p>
        </p:txBody>
      </p:sp>
      <p:sp>
        <p:nvSpPr>
          <p:cNvPr id="7" name="Rectangle 5"/>
          <p:cNvSpPr>
            <a:spLocks noChangeArrowheads="1"/>
          </p:cNvSpPr>
          <p:nvPr/>
        </p:nvSpPr>
        <p:spPr bwMode="auto">
          <a:xfrm>
            <a:off x="353359" y="116632"/>
            <a:ext cx="5104282" cy="646331"/>
          </a:xfrm>
          <a:prstGeom prst="rect">
            <a:avLst/>
          </a:prstGeom>
          <a:noFill/>
          <a:ln w="9525" algn="ctr">
            <a:noFill/>
            <a:miter lim="800000"/>
          </a:ln>
          <a:effectLst/>
        </p:spPr>
        <p:txBody>
          <a:bodyPr wrap="none">
            <a:spAutoFit/>
          </a:bodyPr>
          <a:lstStyle/>
          <a:p>
            <a:r>
              <a:rPr lang="zh-CN" altLang="en-US" sz="3600" b="1" dirty="0">
                <a:ln w="0"/>
                <a:solidFill>
                  <a:srgbClr val="00000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四  实验内容</a:t>
            </a:r>
            <a:r>
              <a:rPr lang="en-US" altLang="zh-CN" sz="3200" b="1" dirty="0">
                <a:solidFill>
                  <a:srgbClr val="FF0000"/>
                </a:solidFill>
                <a:latin typeface="华文中宋" panose="02010600040101010101" pitchFamily="2" charset="-122"/>
                <a:ea typeface="华文中宋" panose="02010600040101010101" pitchFamily="2" charset="-122"/>
              </a:rPr>
              <a:t>/</a:t>
            </a:r>
            <a:r>
              <a:rPr kumimoji="1" lang="en-US" altLang="zh-CN" sz="2800" b="1" dirty="0">
                <a:ln w="0"/>
                <a:solidFill>
                  <a:srgbClr val="C0000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4.7 </a:t>
            </a:r>
            <a:r>
              <a:rPr kumimoji="1" lang="zh-CN" altLang="en-US" sz="2800" b="1" dirty="0">
                <a:ln w="0"/>
                <a:solidFill>
                  <a:srgbClr val="C0000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研究求解</a:t>
            </a:r>
            <a:endParaRPr kumimoji="1" lang="zh-CN" altLang="en-US" sz="2800" b="1" dirty="0">
              <a:ln w="0"/>
              <a:solidFill>
                <a:srgbClr val="C0000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p:txBody>
      </p:sp>
      <p:grpSp>
        <p:nvGrpSpPr>
          <p:cNvPr id="5" name="组合 4"/>
          <p:cNvGrpSpPr/>
          <p:nvPr/>
        </p:nvGrpSpPr>
        <p:grpSpPr>
          <a:xfrm>
            <a:off x="1576671" y="5047473"/>
            <a:ext cx="5157204" cy="1741260"/>
            <a:chOff x="1612573" y="5103872"/>
            <a:chExt cx="5157204" cy="1741260"/>
          </a:xfrm>
        </p:grpSpPr>
        <p:pic>
          <p:nvPicPr>
            <p:cNvPr id="3" name="图片 2"/>
            <p:cNvPicPr>
              <a:picLocks noChangeAspect="1"/>
            </p:cNvPicPr>
            <p:nvPr/>
          </p:nvPicPr>
          <p:blipFill>
            <a:blip r:embed="rId1"/>
            <a:stretch>
              <a:fillRect/>
            </a:stretch>
          </p:blipFill>
          <p:spPr>
            <a:xfrm>
              <a:off x="2750706" y="5103872"/>
              <a:ext cx="4008524" cy="814231"/>
            </a:xfrm>
            <a:prstGeom prst="rect">
              <a:avLst/>
            </a:prstGeom>
          </p:spPr>
        </p:pic>
        <p:pic>
          <p:nvPicPr>
            <p:cNvPr id="2" name="图片 1"/>
            <p:cNvPicPr>
              <a:picLocks noChangeAspect="1"/>
            </p:cNvPicPr>
            <p:nvPr/>
          </p:nvPicPr>
          <p:blipFill>
            <a:blip r:embed="rId2"/>
            <a:stretch>
              <a:fillRect/>
            </a:stretch>
          </p:blipFill>
          <p:spPr>
            <a:xfrm>
              <a:off x="2771800" y="6039494"/>
              <a:ext cx="3997977" cy="805638"/>
            </a:xfrm>
            <a:prstGeom prst="rect">
              <a:avLst/>
            </a:prstGeom>
          </p:spPr>
        </p:pic>
        <p:sp>
          <p:nvSpPr>
            <p:cNvPr id="4" name="文本框 3"/>
            <p:cNvSpPr txBox="1"/>
            <p:nvPr/>
          </p:nvSpPr>
          <p:spPr>
            <a:xfrm>
              <a:off x="1636710" y="5355056"/>
              <a:ext cx="1135090" cy="369332"/>
            </a:xfrm>
            <a:prstGeom prst="rect">
              <a:avLst/>
            </a:prstGeom>
            <a:noFill/>
          </p:spPr>
          <p:txBody>
            <a:bodyPr wrap="square" rtlCol="0">
              <a:spAutoFit/>
            </a:bodyPr>
            <a:lstStyle/>
            <a:p>
              <a:r>
                <a:rPr lang="zh-CN" altLang="en-US" b="1" dirty="0">
                  <a:latin typeface="华文中宋" panose="02010600040101010101" pitchFamily="2" charset="-122"/>
                  <a:ea typeface="华文中宋" panose="02010600040101010101" pitchFamily="2" charset="-122"/>
                </a:rPr>
                <a:t>速度分布</a:t>
              </a:r>
              <a:endParaRPr lang="zh-CN" altLang="en-US" b="1" dirty="0">
                <a:latin typeface="华文中宋" panose="02010600040101010101" pitchFamily="2" charset="-122"/>
                <a:ea typeface="华文中宋" panose="02010600040101010101" pitchFamily="2" charset="-122"/>
              </a:endParaRPr>
            </a:p>
          </p:txBody>
        </p:sp>
        <p:sp>
          <p:nvSpPr>
            <p:cNvPr id="8" name="文本框 7"/>
            <p:cNvSpPr txBox="1"/>
            <p:nvPr/>
          </p:nvSpPr>
          <p:spPr>
            <a:xfrm>
              <a:off x="1612573" y="6257647"/>
              <a:ext cx="1135090" cy="369332"/>
            </a:xfrm>
            <a:prstGeom prst="rect">
              <a:avLst/>
            </a:prstGeom>
            <a:noFill/>
          </p:spPr>
          <p:txBody>
            <a:bodyPr wrap="square" rtlCol="0">
              <a:spAutoFit/>
            </a:bodyPr>
            <a:lstStyle/>
            <a:p>
              <a:r>
                <a:rPr lang="zh-CN" altLang="en-US" b="1" dirty="0">
                  <a:latin typeface="华文中宋" panose="02010600040101010101" pitchFamily="2" charset="-122"/>
                  <a:ea typeface="华文中宋" panose="02010600040101010101" pitchFamily="2" charset="-122"/>
                </a:rPr>
                <a:t>压力分布</a:t>
              </a:r>
              <a:endParaRPr lang="zh-CN" altLang="en-US" b="1" dirty="0">
                <a:latin typeface="华文中宋" panose="02010600040101010101" pitchFamily="2" charset="-122"/>
                <a:ea typeface="华文中宋" panose="02010600040101010101" pitchFamily="2" charset="-122"/>
              </a:endParaRPr>
            </a:p>
          </p:txBody>
        </p:sp>
      </p:grpSp>
    </p:spTree>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5"/>
          <p:cNvSpPr>
            <a:spLocks noChangeArrowheads="1"/>
          </p:cNvSpPr>
          <p:nvPr/>
        </p:nvSpPr>
        <p:spPr bwMode="auto">
          <a:xfrm>
            <a:off x="353359" y="116632"/>
            <a:ext cx="4815742" cy="584775"/>
          </a:xfrm>
          <a:prstGeom prst="rect">
            <a:avLst/>
          </a:prstGeom>
          <a:noFill/>
          <a:ln w="9525" algn="ctr">
            <a:noFill/>
            <a:miter lim="800000"/>
          </a:ln>
          <a:effectLst/>
        </p:spPr>
        <p:txBody>
          <a:bodyPr wrap="none">
            <a:spAutoFit/>
          </a:bodyPr>
          <a:lstStyle/>
          <a:p>
            <a:r>
              <a:rPr lang="zh-CN" altLang="en-US" sz="3200" b="1" dirty="0">
                <a:solidFill>
                  <a:srgbClr val="FF0000"/>
                </a:solidFill>
                <a:latin typeface="微软雅黑" panose="020B0503020204020204" pitchFamily="34" charset="-122"/>
                <a:ea typeface="微软雅黑" panose="020B0503020204020204" pitchFamily="34" charset="-122"/>
              </a:rPr>
              <a:t>五  数据处理</a:t>
            </a:r>
            <a:r>
              <a:rPr lang="en-US" altLang="zh-CN" sz="3200" b="1" dirty="0">
                <a:solidFill>
                  <a:srgbClr val="FF0000"/>
                </a:solidFill>
                <a:latin typeface="华文中宋" panose="02010600040101010101" pitchFamily="2" charset="-122"/>
                <a:ea typeface="华文中宋" panose="02010600040101010101" pitchFamily="2" charset="-122"/>
              </a:rPr>
              <a:t>/</a:t>
            </a:r>
            <a:r>
              <a:rPr kumimoji="1" lang="en-US" altLang="zh-CN" sz="2800" b="1" dirty="0">
                <a:ln w="0"/>
                <a:solidFill>
                  <a:srgbClr val="C0000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5.1 </a:t>
            </a:r>
            <a:r>
              <a:rPr kumimoji="1" lang="zh-CN" altLang="en-US" sz="2800" b="1" dirty="0">
                <a:ln w="0"/>
                <a:solidFill>
                  <a:srgbClr val="C0000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保存动画</a:t>
            </a:r>
            <a:endParaRPr kumimoji="1" lang="zh-CN" altLang="en-US" sz="2800" b="1" dirty="0">
              <a:ln w="0"/>
              <a:solidFill>
                <a:srgbClr val="C0000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p:txBody>
      </p:sp>
      <p:sp>
        <p:nvSpPr>
          <p:cNvPr id="4" name="文本框 3"/>
          <p:cNvSpPr txBox="1"/>
          <p:nvPr/>
        </p:nvSpPr>
        <p:spPr>
          <a:xfrm>
            <a:off x="656516" y="810032"/>
            <a:ext cx="7776864" cy="3395801"/>
          </a:xfrm>
          <a:prstGeom prst="rect">
            <a:avLst/>
          </a:prstGeom>
          <a:noFill/>
        </p:spPr>
        <p:txBody>
          <a:bodyPr wrap="square" rtlCol="0">
            <a:spAutoFit/>
          </a:bodyPr>
          <a:lstStyle/>
          <a:p>
            <a:pPr indent="457200" algn="just">
              <a:spcAft>
                <a:spcPts val="400"/>
              </a:spcAft>
            </a:pPr>
            <a:r>
              <a:rPr lang="zh-CN" altLang="en-US" sz="2400" b="1" dirty="0">
                <a:solidFill>
                  <a:srgbClr val="000066"/>
                </a:solidFill>
                <a:latin typeface="华文中宋" panose="02010600040101010101" pitchFamily="2" charset="-122"/>
                <a:ea typeface="华文中宋" panose="02010600040101010101" pitchFamily="2" charset="-122"/>
              </a:rPr>
              <a:t>计算完成后，图形停留在最后时刻的速度界面。可以采用动画功能查看卡门涡街图像。</a:t>
            </a:r>
            <a:endParaRPr lang="en-US" altLang="zh-CN" sz="2400" b="1" dirty="0">
              <a:solidFill>
                <a:srgbClr val="000066"/>
              </a:solidFill>
              <a:latin typeface="华文中宋" panose="02010600040101010101" pitchFamily="2" charset="-122"/>
              <a:ea typeface="华文中宋" panose="02010600040101010101" pitchFamily="2" charset="-122"/>
            </a:endParaRPr>
          </a:p>
          <a:p>
            <a:pPr marL="1259840" indent="-1259840" algn="just">
              <a:spcAft>
                <a:spcPts val="400"/>
              </a:spcAft>
            </a:pPr>
            <a:r>
              <a:rPr lang="zh-CN" altLang="en-US" sz="2000" b="1" dirty="0">
                <a:solidFill>
                  <a:srgbClr val="FF0000"/>
                </a:solidFill>
                <a:latin typeface="华文中宋" panose="02010600040101010101" pitchFamily="2" charset="-122"/>
                <a:ea typeface="华文中宋" panose="02010600040101010101" pitchFamily="2" charset="-122"/>
              </a:rPr>
              <a:t>动画查看：</a:t>
            </a:r>
            <a:r>
              <a:rPr lang="zh-CN" altLang="en-US" sz="2000" b="1" dirty="0">
                <a:solidFill>
                  <a:srgbClr val="000066"/>
                </a:solidFill>
                <a:latin typeface="华文中宋" panose="02010600040101010101" pitchFamily="2" charset="-122"/>
                <a:ea typeface="华文中宋" panose="02010600040101010101" pitchFamily="2" charset="-122"/>
              </a:rPr>
              <a:t>点击</a:t>
            </a:r>
            <a:r>
              <a:rPr lang="zh-CN" altLang="en-US" sz="2000" b="1" dirty="0">
                <a:solidFill>
                  <a:srgbClr val="000066"/>
                </a:solidFill>
                <a:highlight>
                  <a:srgbClr val="00FF00"/>
                </a:highlight>
                <a:latin typeface="华文中宋" panose="02010600040101010101" pitchFamily="2" charset="-122"/>
                <a:ea typeface="华文中宋" panose="02010600040101010101" pitchFamily="2" charset="-122"/>
              </a:rPr>
              <a:t>模型开发器</a:t>
            </a:r>
            <a:r>
              <a:rPr lang="zh-CN" altLang="en-US" sz="2000" b="1" dirty="0">
                <a:solidFill>
                  <a:srgbClr val="000066"/>
                </a:solidFill>
                <a:latin typeface="华文中宋" panose="02010600040101010101" pitchFamily="2" charset="-122"/>
                <a:ea typeface="华文中宋" panose="02010600040101010101" pitchFamily="2" charset="-122"/>
              </a:rPr>
              <a:t>的</a:t>
            </a:r>
            <a:r>
              <a:rPr lang="zh-CN" altLang="en-US" sz="2000" b="1" dirty="0">
                <a:solidFill>
                  <a:srgbClr val="000066"/>
                </a:solidFill>
                <a:highlight>
                  <a:srgbClr val="00FF00"/>
                </a:highlight>
                <a:latin typeface="华文中宋" panose="02010600040101010101" pitchFamily="2" charset="-122"/>
                <a:ea typeface="华文中宋" panose="02010600040101010101" pitchFamily="2" charset="-122"/>
              </a:rPr>
              <a:t>结果</a:t>
            </a:r>
            <a:r>
              <a:rPr lang="zh-CN" altLang="en-US" sz="2000" b="1" dirty="0">
                <a:solidFill>
                  <a:srgbClr val="000066"/>
                </a:solidFill>
                <a:latin typeface="华文中宋" panose="02010600040101010101" pitchFamily="2" charset="-122"/>
                <a:ea typeface="华文中宋" panose="02010600040101010101" pitchFamily="2" charset="-122"/>
              </a:rPr>
              <a:t>节点中的</a:t>
            </a:r>
            <a:r>
              <a:rPr lang="zh-CN" altLang="en-US" sz="2000" b="1" dirty="0">
                <a:solidFill>
                  <a:srgbClr val="000066"/>
                </a:solidFill>
                <a:highlight>
                  <a:srgbClr val="00FF00"/>
                </a:highlight>
                <a:latin typeface="华文中宋" panose="02010600040101010101" pitchFamily="2" charset="-122"/>
                <a:ea typeface="华文中宋" panose="02010600040101010101" pitchFamily="2" charset="-122"/>
              </a:rPr>
              <a:t>速度</a:t>
            </a:r>
            <a:r>
              <a:rPr lang="en-US" altLang="zh-CN" sz="2000" b="1" dirty="0">
                <a:solidFill>
                  <a:srgbClr val="000066"/>
                </a:solidFill>
                <a:highlight>
                  <a:srgbClr val="00FF00"/>
                </a:highlight>
                <a:latin typeface="Times New Roman" panose="02020603050405020304" pitchFamily="18" charset="0"/>
                <a:ea typeface="华文中宋" panose="02010600040101010101" pitchFamily="2" charset="-122"/>
                <a:cs typeface="Times New Roman" panose="02020603050405020304" pitchFamily="18" charset="0"/>
              </a:rPr>
              <a:t>(</a:t>
            </a:r>
            <a:r>
              <a:rPr lang="en-US" altLang="zh-CN" sz="2000" b="1" dirty="0" err="1">
                <a:solidFill>
                  <a:srgbClr val="000066"/>
                </a:solidFill>
                <a:highlight>
                  <a:srgbClr val="00FF00"/>
                </a:highlight>
                <a:latin typeface="Times New Roman" panose="02020603050405020304" pitchFamily="18" charset="0"/>
                <a:ea typeface="华文中宋" panose="02010600040101010101" pitchFamily="2" charset="-122"/>
                <a:cs typeface="Times New Roman" panose="02020603050405020304" pitchFamily="18" charset="0"/>
              </a:rPr>
              <a:t>spf</a:t>
            </a:r>
            <a:r>
              <a:rPr lang="en-US" altLang="zh-CN" sz="2000" b="1" dirty="0">
                <a:solidFill>
                  <a:srgbClr val="000066"/>
                </a:solidFill>
                <a:highlight>
                  <a:srgbClr val="00FF00"/>
                </a:highlight>
                <a:latin typeface="Times New Roman" panose="02020603050405020304" pitchFamily="18" charset="0"/>
                <a:ea typeface="华文中宋" panose="02010600040101010101" pitchFamily="2" charset="-122"/>
                <a:cs typeface="Times New Roman" panose="02020603050405020304" pitchFamily="18" charset="0"/>
              </a:rPr>
              <a:t>)</a:t>
            </a:r>
            <a:r>
              <a:rPr lang="zh-CN" altLang="en-US" sz="2000" b="1" dirty="0">
                <a:solidFill>
                  <a:srgbClr val="000066"/>
                </a:solidFill>
                <a:latin typeface="华文中宋" panose="02010600040101010101" pitchFamily="2" charset="-122"/>
                <a:ea typeface="华文中宋" panose="02010600040101010101" pitchFamily="2" charset="-122"/>
              </a:rPr>
              <a:t>，然后点击工具栏里的</a:t>
            </a:r>
            <a:r>
              <a:rPr lang="zh-CN" altLang="en-US" sz="2000" b="1" dirty="0">
                <a:solidFill>
                  <a:srgbClr val="000066"/>
                </a:solidFill>
                <a:highlight>
                  <a:srgbClr val="00FF00"/>
                </a:highlight>
                <a:latin typeface="华文中宋" panose="02010600040101010101" pitchFamily="2" charset="-122"/>
                <a:ea typeface="华文中宋" panose="02010600040101010101" pitchFamily="2" charset="-122"/>
              </a:rPr>
              <a:t>速度</a:t>
            </a:r>
            <a:r>
              <a:rPr lang="en-US" altLang="zh-CN" sz="2000" b="1" dirty="0">
                <a:solidFill>
                  <a:srgbClr val="000066"/>
                </a:solidFill>
                <a:latin typeface="华文中宋" panose="02010600040101010101" pitchFamily="2" charset="-122"/>
                <a:ea typeface="华文中宋" panose="02010600040101010101" pitchFamily="2" charset="-122"/>
                <a:sym typeface="Wingdings" panose="05000000000000000000" pitchFamily="2" charset="2"/>
              </a:rPr>
              <a:t></a:t>
            </a:r>
            <a:r>
              <a:rPr lang="zh-CN" altLang="en-US" sz="2000" b="1" dirty="0">
                <a:solidFill>
                  <a:srgbClr val="000066"/>
                </a:solidFill>
                <a:highlight>
                  <a:srgbClr val="00FF00"/>
                </a:highlight>
                <a:latin typeface="华文中宋" panose="02010600040101010101" pitchFamily="2" charset="-122"/>
                <a:ea typeface="华文中宋" panose="02010600040101010101" pitchFamily="2" charset="-122"/>
              </a:rPr>
              <a:t>动画</a:t>
            </a:r>
            <a:r>
              <a:rPr lang="en-US" altLang="zh-CN" sz="2000" b="1" dirty="0">
                <a:solidFill>
                  <a:srgbClr val="000066"/>
                </a:solidFill>
                <a:latin typeface="华文中宋" panose="02010600040101010101" pitchFamily="2" charset="-122"/>
                <a:ea typeface="华文中宋" panose="02010600040101010101" pitchFamily="2" charset="-122"/>
                <a:sym typeface="Wingdings" panose="05000000000000000000" pitchFamily="2" charset="2"/>
              </a:rPr>
              <a:t></a:t>
            </a:r>
            <a:r>
              <a:rPr lang="zh-CN" altLang="en-US" sz="2000" b="1" dirty="0">
                <a:solidFill>
                  <a:srgbClr val="000066"/>
                </a:solidFill>
                <a:highlight>
                  <a:srgbClr val="00FF00"/>
                </a:highlight>
                <a:latin typeface="华文中宋" panose="02010600040101010101" pitchFamily="2" charset="-122"/>
                <a:ea typeface="华文中宋" panose="02010600040101010101" pitchFamily="2" charset="-122"/>
                <a:sym typeface="Wingdings" panose="05000000000000000000" pitchFamily="2" charset="2"/>
              </a:rPr>
              <a:t>播放器</a:t>
            </a:r>
            <a:r>
              <a:rPr lang="zh-CN" altLang="en-US" sz="2000" b="1" dirty="0">
                <a:solidFill>
                  <a:srgbClr val="000066"/>
                </a:solidFill>
                <a:latin typeface="华文中宋" panose="02010600040101010101" pitchFamily="2" charset="-122"/>
                <a:ea typeface="华文中宋" panose="02010600040101010101" pitchFamily="2" charset="-122"/>
                <a:sym typeface="Wingdings" panose="05000000000000000000" pitchFamily="2" charset="2"/>
              </a:rPr>
              <a:t>，几秒钟后即自动播放。</a:t>
            </a:r>
            <a:endParaRPr lang="en-US" altLang="zh-CN" sz="2000" b="1" dirty="0">
              <a:solidFill>
                <a:srgbClr val="000066"/>
              </a:solidFill>
              <a:latin typeface="华文中宋" panose="02010600040101010101" pitchFamily="2" charset="-122"/>
              <a:ea typeface="华文中宋" panose="02010600040101010101" pitchFamily="2" charset="-122"/>
            </a:endParaRPr>
          </a:p>
          <a:p>
            <a:pPr marL="1259840" indent="-1259840" algn="just">
              <a:spcAft>
                <a:spcPts val="400"/>
              </a:spcAft>
            </a:pPr>
            <a:r>
              <a:rPr lang="zh-CN" altLang="en-US" sz="2000" b="1" dirty="0">
                <a:solidFill>
                  <a:srgbClr val="FF0000"/>
                </a:solidFill>
                <a:latin typeface="华文中宋" panose="02010600040101010101" pitchFamily="2" charset="-122"/>
                <a:ea typeface="华文中宋" panose="02010600040101010101" pitchFamily="2" charset="-122"/>
              </a:rPr>
              <a:t>动画导出：</a:t>
            </a:r>
            <a:r>
              <a:rPr lang="zh-CN" altLang="en-US" sz="2000" b="1" dirty="0">
                <a:solidFill>
                  <a:srgbClr val="000066"/>
                </a:solidFill>
                <a:latin typeface="华文中宋" panose="02010600040101010101" pitchFamily="2" charset="-122"/>
                <a:ea typeface="华文中宋" panose="02010600040101010101" pitchFamily="2" charset="-122"/>
              </a:rPr>
              <a:t>点击</a:t>
            </a:r>
            <a:r>
              <a:rPr lang="zh-CN" altLang="en-US" sz="2000" b="1" dirty="0">
                <a:solidFill>
                  <a:srgbClr val="000066"/>
                </a:solidFill>
                <a:highlight>
                  <a:srgbClr val="00FF00"/>
                </a:highlight>
                <a:latin typeface="华文中宋" panose="02010600040101010101" pitchFamily="2" charset="-122"/>
                <a:ea typeface="华文中宋" panose="02010600040101010101" pitchFamily="2" charset="-122"/>
              </a:rPr>
              <a:t>模型开发器</a:t>
            </a:r>
            <a:r>
              <a:rPr lang="zh-CN" altLang="en-US" sz="2000" b="1" dirty="0">
                <a:solidFill>
                  <a:srgbClr val="000066"/>
                </a:solidFill>
                <a:latin typeface="华文中宋" panose="02010600040101010101" pitchFamily="2" charset="-122"/>
                <a:ea typeface="华文中宋" panose="02010600040101010101" pitchFamily="2" charset="-122"/>
              </a:rPr>
              <a:t>的</a:t>
            </a:r>
            <a:r>
              <a:rPr lang="zh-CN" altLang="en-US" sz="2000" b="1" dirty="0">
                <a:solidFill>
                  <a:srgbClr val="000066"/>
                </a:solidFill>
                <a:highlight>
                  <a:srgbClr val="00FF00"/>
                </a:highlight>
                <a:latin typeface="华文中宋" panose="02010600040101010101" pitchFamily="2" charset="-122"/>
                <a:ea typeface="华文中宋" panose="02010600040101010101" pitchFamily="2" charset="-122"/>
              </a:rPr>
              <a:t>结果</a:t>
            </a:r>
            <a:r>
              <a:rPr lang="zh-CN" altLang="en-US" sz="2000" b="1" dirty="0">
                <a:solidFill>
                  <a:srgbClr val="000066"/>
                </a:solidFill>
                <a:latin typeface="华文中宋" panose="02010600040101010101" pitchFamily="2" charset="-122"/>
                <a:ea typeface="华文中宋" panose="02010600040101010101" pitchFamily="2" charset="-122"/>
              </a:rPr>
              <a:t>节点中的</a:t>
            </a:r>
            <a:r>
              <a:rPr lang="zh-CN" altLang="en-US" sz="2000" b="1" dirty="0">
                <a:solidFill>
                  <a:srgbClr val="000066"/>
                </a:solidFill>
                <a:highlight>
                  <a:srgbClr val="00FF00"/>
                </a:highlight>
                <a:latin typeface="华文中宋" panose="02010600040101010101" pitchFamily="2" charset="-122"/>
                <a:ea typeface="华文中宋" panose="02010600040101010101" pitchFamily="2" charset="-122"/>
              </a:rPr>
              <a:t>导出</a:t>
            </a:r>
            <a:r>
              <a:rPr lang="zh-CN" altLang="en-US" sz="2000" b="1" dirty="0">
                <a:solidFill>
                  <a:srgbClr val="000066"/>
                </a:solidFill>
                <a:latin typeface="华文中宋" panose="02010600040101010101" pitchFamily="2" charset="-122"/>
                <a:ea typeface="华文中宋" panose="02010600040101010101" pitchFamily="2" charset="-122"/>
              </a:rPr>
              <a:t>，在</a:t>
            </a:r>
            <a:r>
              <a:rPr lang="zh-CN" altLang="en-US" sz="2000" b="1" dirty="0">
                <a:solidFill>
                  <a:srgbClr val="000066"/>
                </a:solidFill>
                <a:highlight>
                  <a:srgbClr val="00FF00"/>
                </a:highlight>
                <a:latin typeface="华文中宋" panose="02010600040101010101" pitchFamily="2" charset="-122"/>
                <a:ea typeface="华文中宋" panose="02010600040101010101" pitchFamily="2" charset="-122"/>
              </a:rPr>
              <a:t>导出</a:t>
            </a:r>
            <a:r>
              <a:rPr lang="zh-CN" altLang="en-US" sz="2000" b="1" dirty="0">
                <a:solidFill>
                  <a:srgbClr val="000066"/>
                </a:solidFill>
                <a:latin typeface="华文中宋" panose="02010600040101010101" pitchFamily="2" charset="-122"/>
                <a:ea typeface="华文中宋" panose="02010600040101010101" pitchFamily="2" charset="-122"/>
              </a:rPr>
              <a:t>节点的的展开栏下可以看到刚才新建的</a:t>
            </a:r>
            <a:r>
              <a:rPr lang="zh-CN" altLang="en-US" sz="2000" b="1" dirty="0">
                <a:solidFill>
                  <a:srgbClr val="000066"/>
                </a:solidFill>
                <a:highlight>
                  <a:srgbClr val="00FF00"/>
                </a:highlight>
                <a:latin typeface="华文中宋" panose="02010600040101010101" pitchFamily="2" charset="-122"/>
                <a:ea typeface="华文中宋" panose="02010600040101010101" pitchFamily="2" charset="-122"/>
              </a:rPr>
              <a:t>动画</a:t>
            </a:r>
            <a:r>
              <a:rPr lang="zh-CN" altLang="en-US" sz="2000" b="1" dirty="0">
                <a:solidFill>
                  <a:srgbClr val="000066"/>
                </a:solidFill>
                <a:latin typeface="华文中宋" panose="02010600040101010101" pitchFamily="2" charset="-122"/>
                <a:ea typeface="华文中宋" panose="02010600040101010101" pitchFamily="2" charset="-122"/>
              </a:rPr>
              <a:t>。选中要导出的</a:t>
            </a:r>
            <a:r>
              <a:rPr lang="zh-CN" altLang="en-US" sz="2000" b="1" dirty="0">
                <a:solidFill>
                  <a:srgbClr val="000066"/>
                </a:solidFill>
                <a:highlight>
                  <a:srgbClr val="00FF00"/>
                </a:highlight>
                <a:latin typeface="华文中宋" panose="02010600040101010101" pitchFamily="2" charset="-122"/>
                <a:ea typeface="华文中宋" panose="02010600040101010101" pitchFamily="2" charset="-122"/>
              </a:rPr>
              <a:t>动画</a:t>
            </a:r>
            <a:r>
              <a:rPr lang="zh-CN" altLang="en-US" sz="2000" b="1" dirty="0">
                <a:solidFill>
                  <a:srgbClr val="000066"/>
                </a:solidFill>
                <a:latin typeface="华文中宋" panose="02010600040101010101" pitchFamily="2" charset="-122"/>
                <a:ea typeface="华文中宋" panose="02010600040101010101" pitchFamily="2" charset="-122"/>
              </a:rPr>
              <a:t>，在的</a:t>
            </a:r>
            <a:r>
              <a:rPr lang="zh-CN" altLang="en-US" sz="2000" b="1" dirty="0">
                <a:solidFill>
                  <a:srgbClr val="000066"/>
                </a:solidFill>
                <a:highlight>
                  <a:srgbClr val="00FF00"/>
                </a:highlight>
                <a:latin typeface="华文中宋" panose="02010600040101010101" pitchFamily="2" charset="-122"/>
                <a:ea typeface="华文中宋" panose="02010600040101010101" pitchFamily="2" charset="-122"/>
              </a:rPr>
              <a:t>设置</a:t>
            </a:r>
            <a:r>
              <a:rPr lang="zh-CN" altLang="en-US" sz="2000" b="1" dirty="0">
                <a:solidFill>
                  <a:srgbClr val="000066"/>
                </a:solidFill>
                <a:latin typeface="华文中宋" panose="02010600040101010101" pitchFamily="2" charset="-122"/>
                <a:ea typeface="华文中宋" panose="02010600040101010101" pitchFamily="2" charset="-122"/>
              </a:rPr>
              <a:t>窗口中修改导出参数，建议导出为</a:t>
            </a:r>
            <a:r>
              <a:rPr lang="en-US" altLang="zh-CN" sz="2000" b="1" dirty="0">
                <a:solidFill>
                  <a:srgbClr val="000066"/>
                </a:solidFill>
                <a:latin typeface="华文中宋" panose="02010600040101010101" pitchFamily="2" charset="-122"/>
                <a:ea typeface="华文中宋" panose="02010600040101010101" pitchFamily="2" charset="-122"/>
              </a:rPr>
              <a:t>gif</a:t>
            </a:r>
            <a:r>
              <a:rPr lang="zh-CN" altLang="en-US" sz="2000" b="1" dirty="0">
                <a:solidFill>
                  <a:srgbClr val="000066"/>
                </a:solidFill>
                <a:latin typeface="华文中宋" panose="02010600040101010101" pitchFamily="2" charset="-122"/>
                <a:ea typeface="华文中宋" panose="02010600040101010101" pitchFamily="2" charset="-122"/>
              </a:rPr>
              <a:t>格式。把</a:t>
            </a:r>
            <a:r>
              <a:rPr lang="zh-CN" altLang="en-US" sz="2000" b="1" dirty="0">
                <a:solidFill>
                  <a:srgbClr val="000066"/>
                </a:solidFill>
                <a:highlight>
                  <a:srgbClr val="00FF00"/>
                </a:highlight>
                <a:latin typeface="华文中宋" panose="02010600040101010101" pitchFamily="2" charset="-122"/>
                <a:ea typeface="华文中宋" panose="02010600040101010101" pitchFamily="2" charset="-122"/>
              </a:rPr>
              <a:t>设置</a:t>
            </a:r>
            <a:r>
              <a:rPr lang="zh-CN" altLang="en-US" sz="2000" b="1" dirty="0">
                <a:solidFill>
                  <a:srgbClr val="000066"/>
                </a:solidFill>
                <a:latin typeface="华文中宋" panose="02010600040101010101" pitchFamily="2" charset="-122"/>
                <a:ea typeface="华文中宋" panose="02010600040101010101" pitchFamily="2" charset="-122"/>
              </a:rPr>
              <a:t>里</a:t>
            </a:r>
            <a:r>
              <a:rPr lang="zh-CN" altLang="en-US" sz="2000" b="1" dirty="0">
                <a:solidFill>
                  <a:srgbClr val="000066"/>
                </a:solidFill>
                <a:highlight>
                  <a:srgbClr val="00FF00"/>
                </a:highlight>
                <a:latin typeface="华文中宋" panose="02010600040101010101" pitchFamily="2" charset="-122"/>
                <a:ea typeface="华文中宋" panose="02010600040101010101" pitchFamily="2" charset="-122"/>
              </a:rPr>
              <a:t>目标</a:t>
            </a:r>
            <a:r>
              <a:rPr lang="zh-CN" altLang="en-US" sz="2000" b="1" dirty="0">
                <a:solidFill>
                  <a:srgbClr val="000066"/>
                </a:solidFill>
                <a:latin typeface="华文中宋" panose="02010600040101010101" pitchFamily="2" charset="-122"/>
                <a:ea typeface="华文中宋" panose="02010600040101010101" pitchFamily="2" charset="-122"/>
              </a:rPr>
              <a:t>栏改为</a:t>
            </a:r>
            <a:r>
              <a:rPr lang="zh-CN" altLang="en-US" sz="2000" b="1" dirty="0">
                <a:solidFill>
                  <a:srgbClr val="000066"/>
                </a:solidFill>
                <a:highlight>
                  <a:srgbClr val="00FF00"/>
                </a:highlight>
                <a:latin typeface="华文中宋" panose="02010600040101010101" pitchFamily="2" charset="-122"/>
                <a:ea typeface="华文中宋" panose="02010600040101010101" pitchFamily="2" charset="-122"/>
              </a:rPr>
              <a:t>文件</a:t>
            </a:r>
            <a:r>
              <a:rPr lang="zh-CN" altLang="en-US" sz="2000" b="1" dirty="0">
                <a:solidFill>
                  <a:srgbClr val="000066"/>
                </a:solidFill>
                <a:latin typeface="华文中宋" panose="02010600040101010101" pitchFamily="2" charset="-122"/>
                <a:ea typeface="华文中宋" panose="02010600040101010101" pitchFamily="2" charset="-122"/>
              </a:rPr>
              <a:t>，</a:t>
            </a:r>
            <a:r>
              <a:rPr lang="zh-CN" altLang="en-US" sz="2000" b="1" dirty="0">
                <a:solidFill>
                  <a:srgbClr val="000066"/>
                </a:solidFill>
                <a:highlight>
                  <a:srgbClr val="00FF00"/>
                </a:highlight>
                <a:latin typeface="华文中宋" panose="02010600040101010101" pitchFamily="2" charset="-122"/>
                <a:ea typeface="华文中宋" panose="02010600040101010101" pitchFamily="2" charset="-122"/>
              </a:rPr>
              <a:t>输出</a:t>
            </a:r>
            <a:r>
              <a:rPr lang="zh-CN" altLang="en-US" sz="2000" b="1" dirty="0">
                <a:solidFill>
                  <a:srgbClr val="000066"/>
                </a:solidFill>
                <a:latin typeface="华文中宋" panose="02010600040101010101" pitchFamily="2" charset="-122"/>
                <a:ea typeface="华文中宋" panose="02010600040101010101" pitchFamily="2" charset="-122"/>
              </a:rPr>
              <a:t>栏中的</a:t>
            </a:r>
            <a:r>
              <a:rPr lang="zh-CN" altLang="en-US" sz="2000" b="1" dirty="0">
                <a:solidFill>
                  <a:srgbClr val="000066"/>
                </a:solidFill>
                <a:highlight>
                  <a:srgbClr val="00FF00"/>
                </a:highlight>
                <a:latin typeface="华文中宋" panose="02010600040101010101" pitchFamily="2" charset="-122"/>
                <a:ea typeface="华文中宋" panose="02010600040101010101" pitchFamily="2" charset="-122"/>
              </a:rPr>
              <a:t>格式</a:t>
            </a:r>
            <a:r>
              <a:rPr lang="zh-CN" altLang="en-US" sz="2000" b="1" dirty="0">
                <a:solidFill>
                  <a:srgbClr val="000066"/>
                </a:solidFill>
                <a:latin typeface="华文中宋" panose="02010600040101010101" pitchFamily="2" charset="-122"/>
                <a:ea typeface="华文中宋" panose="02010600040101010101" pitchFamily="2" charset="-122"/>
              </a:rPr>
              <a:t>改为</a:t>
            </a:r>
            <a:r>
              <a:rPr lang="en-US" altLang="zh-CN" sz="2000" b="1" dirty="0">
                <a:solidFill>
                  <a:srgbClr val="000066"/>
                </a:solidFill>
                <a:highlight>
                  <a:srgbClr val="00FF00"/>
                </a:highlight>
                <a:latin typeface="华文中宋" panose="02010600040101010101" pitchFamily="2" charset="-122"/>
                <a:ea typeface="华文中宋" panose="02010600040101010101" pitchFamily="2" charset="-122"/>
              </a:rPr>
              <a:t>gif</a:t>
            </a:r>
            <a:r>
              <a:rPr lang="zh-CN" altLang="en-US" sz="2000" b="1" dirty="0">
                <a:solidFill>
                  <a:srgbClr val="000066"/>
                </a:solidFill>
                <a:latin typeface="华文中宋" panose="02010600040101010101" pitchFamily="2" charset="-122"/>
                <a:ea typeface="华文中宋" panose="02010600040101010101" pitchFamily="2" charset="-122"/>
              </a:rPr>
              <a:t>，</a:t>
            </a:r>
            <a:r>
              <a:rPr lang="zh-CN" altLang="en-US" sz="2000" b="1" dirty="0">
                <a:solidFill>
                  <a:srgbClr val="000066"/>
                </a:solidFill>
                <a:highlight>
                  <a:srgbClr val="00FF00"/>
                </a:highlight>
                <a:latin typeface="华文中宋" panose="02010600040101010101" pitchFamily="2" charset="-122"/>
                <a:ea typeface="华文中宋" panose="02010600040101010101" pitchFamily="2" charset="-122"/>
              </a:rPr>
              <a:t>帧</a:t>
            </a:r>
            <a:r>
              <a:rPr lang="zh-CN" altLang="en-US" sz="2000" b="1" dirty="0">
                <a:solidFill>
                  <a:srgbClr val="000066"/>
                </a:solidFill>
                <a:latin typeface="华文中宋" panose="02010600040101010101" pitchFamily="2" charset="-122"/>
                <a:ea typeface="华文中宋" panose="02010600040101010101" pitchFamily="2" charset="-122"/>
              </a:rPr>
              <a:t>栏中的</a:t>
            </a:r>
            <a:r>
              <a:rPr lang="zh-CN" altLang="en-US" sz="2000" b="1" dirty="0">
                <a:solidFill>
                  <a:srgbClr val="000066"/>
                </a:solidFill>
                <a:highlight>
                  <a:srgbClr val="00FF00"/>
                </a:highlight>
                <a:latin typeface="华文中宋" panose="02010600040101010101" pitchFamily="2" charset="-122"/>
                <a:ea typeface="华文中宋" panose="02010600040101010101" pitchFamily="2" charset="-122"/>
              </a:rPr>
              <a:t>高度</a:t>
            </a:r>
            <a:r>
              <a:rPr lang="zh-CN" altLang="en-US" sz="2000" b="1" dirty="0">
                <a:solidFill>
                  <a:srgbClr val="000066"/>
                </a:solidFill>
                <a:latin typeface="华文中宋" panose="02010600040101010101" pitchFamily="2" charset="-122"/>
                <a:ea typeface="华文中宋" panose="02010600040101010101" pitchFamily="2" charset="-122"/>
              </a:rPr>
              <a:t>改为</a:t>
            </a:r>
            <a:r>
              <a:rPr lang="en-US" altLang="zh-CN" sz="2000" b="1" dirty="0">
                <a:solidFill>
                  <a:srgbClr val="000066"/>
                </a:solidFill>
                <a:highlight>
                  <a:srgbClr val="00FF00"/>
                </a:highlight>
                <a:latin typeface="华文中宋" panose="02010600040101010101" pitchFamily="2" charset="-122"/>
                <a:ea typeface="华文中宋" panose="02010600040101010101" pitchFamily="2" charset="-122"/>
              </a:rPr>
              <a:t>140px</a:t>
            </a:r>
            <a:r>
              <a:rPr lang="zh-CN" altLang="en-US" sz="2000" b="1" dirty="0">
                <a:solidFill>
                  <a:srgbClr val="000066"/>
                </a:solidFill>
                <a:latin typeface="华文中宋" panose="02010600040101010101" pitchFamily="2" charset="-122"/>
                <a:ea typeface="华文中宋" panose="02010600040101010101" pitchFamily="2" charset="-122"/>
              </a:rPr>
              <a:t>，也就是原来的</a:t>
            </a:r>
            <a:r>
              <a:rPr lang="en-US" altLang="zh-CN" sz="2000" b="1" dirty="0">
                <a:solidFill>
                  <a:srgbClr val="000066"/>
                </a:solidFill>
                <a:latin typeface="华文中宋" panose="02010600040101010101" pitchFamily="2" charset="-122"/>
                <a:ea typeface="华文中宋" panose="02010600040101010101" pitchFamily="2" charset="-122"/>
              </a:rPr>
              <a:t>1/3</a:t>
            </a:r>
            <a:r>
              <a:rPr lang="zh-CN" altLang="en-US" sz="2000" b="1" dirty="0">
                <a:solidFill>
                  <a:srgbClr val="000066"/>
                </a:solidFill>
                <a:latin typeface="华文中宋" panose="02010600040101010101" pitchFamily="2" charset="-122"/>
                <a:ea typeface="华文中宋" panose="02010600040101010101" pitchFamily="2" charset="-122"/>
              </a:rPr>
              <a:t>。最后在</a:t>
            </a:r>
            <a:r>
              <a:rPr lang="zh-CN" altLang="en-US" sz="2000" b="1" dirty="0">
                <a:solidFill>
                  <a:srgbClr val="000066"/>
                </a:solidFill>
                <a:highlight>
                  <a:srgbClr val="00FF00"/>
                </a:highlight>
                <a:latin typeface="华文中宋" panose="02010600040101010101" pitchFamily="2" charset="-122"/>
                <a:ea typeface="华文中宋" panose="02010600040101010101" pitchFamily="2" charset="-122"/>
              </a:rPr>
              <a:t>导出</a:t>
            </a:r>
            <a:r>
              <a:rPr lang="zh-CN" altLang="en-US" sz="2000" b="1" dirty="0">
                <a:solidFill>
                  <a:srgbClr val="000066"/>
                </a:solidFill>
                <a:latin typeface="华文中宋" panose="02010600040101010101" pitchFamily="2" charset="-122"/>
                <a:ea typeface="华文中宋" panose="02010600040101010101" pitchFamily="2" charset="-122"/>
              </a:rPr>
              <a:t>栏下的</a:t>
            </a:r>
            <a:r>
              <a:rPr lang="zh-CN" altLang="en-US" sz="2000" b="1" dirty="0">
                <a:solidFill>
                  <a:srgbClr val="000066"/>
                </a:solidFill>
                <a:highlight>
                  <a:srgbClr val="00FF00"/>
                </a:highlight>
                <a:latin typeface="华文中宋" panose="02010600040101010101" pitchFamily="2" charset="-122"/>
                <a:ea typeface="华文中宋" panose="02010600040101010101" pitchFamily="2" charset="-122"/>
              </a:rPr>
              <a:t>动画</a:t>
            </a:r>
            <a:r>
              <a:rPr lang="zh-CN" altLang="en-US" sz="2000" b="1" dirty="0">
                <a:solidFill>
                  <a:srgbClr val="000066"/>
                </a:solidFill>
                <a:latin typeface="华文中宋" panose="02010600040101010101" pitchFamily="2" charset="-122"/>
                <a:ea typeface="华文中宋" panose="02010600040101010101" pitchFamily="2" charset="-122"/>
              </a:rPr>
              <a:t>上方点右键，选择</a:t>
            </a:r>
            <a:r>
              <a:rPr lang="zh-CN" altLang="en-US" sz="2000" b="1" dirty="0">
                <a:solidFill>
                  <a:srgbClr val="000066"/>
                </a:solidFill>
                <a:highlight>
                  <a:srgbClr val="00FF00"/>
                </a:highlight>
                <a:latin typeface="华文中宋" panose="02010600040101010101" pitchFamily="2" charset="-122"/>
                <a:ea typeface="华文中宋" panose="02010600040101010101" pitchFamily="2" charset="-122"/>
              </a:rPr>
              <a:t>导出至</a:t>
            </a:r>
            <a:r>
              <a:rPr lang="zh-CN" altLang="en-US" sz="2000" b="1" dirty="0">
                <a:solidFill>
                  <a:srgbClr val="000066"/>
                </a:solidFill>
                <a:latin typeface="华文中宋" panose="02010600040101010101" pitchFamily="2" charset="-122"/>
                <a:ea typeface="华文中宋" panose="02010600040101010101" pitchFamily="2" charset="-122"/>
                <a:sym typeface="Wingdings" panose="05000000000000000000" pitchFamily="2" charset="2"/>
              </a:rPr>
              <a:t>，选择导出路径。</a:t>
            </a:r>
            <a:endParaRPr lang="zh-CN" altLang="en-US" sz="2000" b="1" dirty="0">
              <a:solidFill>
                <a:srgbClr val="000066"/>
              </a:solidFill>
              <a:latin typeface="华文中宋" panose="02010600040101010101" pitchFamily="2" charset="-122"/>
              <a:ea typeface="华文中宋" panose="02010600040101010101" pitchFamily="2" charset="-122"/>
            </a:endParaRPr>
          </a:p>
        </p:txBody>
      </p:sp>
      <p:pic>
        <p:nvPicPr>
          <p:cNvPr id="13" name="图片 1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480682" y="4164269"/>
            <a:ext cx="4428492" cy="1107123"/>
          </a:xfrm>
          <a:prstGeom prst="rect">
            <a:avLst/>
          </a:prstGeom>
        </p:spPr>
      </p:pic>
      <p:sp>
        <p:nvSpPr>
          <p:cNvPr id="14" name="文本框 13"/>
          <p:cNvSpPr txBox="1"/>
          <p:nvPr/>
        </p:nvSpPr>
        <p:spPr>
          <a:xfrm>
            <a:off x="956476" y="4547675"/>
            <a:ext cx="1502123" cy="400110"/>
          </a:xfrm>
          <a:prstGeom prst="rect">
            <a:avLst/>
          </a:prstGeom>
          <a:noFill/>
        </p:spPr>
        <p:txBody>
          <a:bodyPr wrap="square" rtlCol="0">
            <a:spAutoFit/>
          </a:bodyPr>
          <a:lstStyle/>
          <a:p>
            <a:r>
              <a:rPr lang="zh-CN" altLang="en-US" sz="2000" b="1" dirty="0">
                <a:ln w="0"/>
                <a:solidFill>
                  <a:srgbClr val="FF0000"/>
                </a:solidFill>
                <a:effectLst>
                  <a:outerShdw blurRad="38100" dist="19050" dir="2700000" algn="tl" rotWithShape="0">
                    <a:schemeClr val="dk1">
                      <a:alpha val="40000"/>
                    </a:schemeClr>
                  </a:outerShdw>
                </a:effectLst>
              </a:rPr>
              <a:t>速度动画</a:t>
            </a:r>
            <a:endParaRPr lang="zh-CN" altLang="en-US" sz="2000" b="1" dirty="0">
              <a:ln w="0"/>
              <a:solidFill>
                <a:srgbClr val="FF0000"/>
              </a:solidFill>
              <a:effectLst>
                <a:outerShdw blurRad="38100" dist="19050" dir="2700000" algn="tl" rotWithShape="0">
                  <a:schemeClr val="dk1">
                    <a:alpha val="40000"/>
                  </a:schemeClr>
                </a:outerShdw>
              </a:effectLst>
            </a:endParaRP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80784" y="5182244"/>
            <a:ext cx="4428492" cy="1107123"/>
          </a:xfrm>
          <a:prstGeom prst="rect">
            <a:avLst/>
          </a:prstGeom>
        </p:spPr>
      </p:pic>
      <p:sp>
        <p:nvSpPr>
          <p:cNvPr id="8" name="文本框 7"/>
          <p:cNvSpPr txBox="1"/>
          <p:nvPr/>
        </p:nvSpPr>
        <p:spPr>
          <a:xfrm>
            <a:off x="979350" y="5535574"/>
            <a:ext cx="1502123" cy="400110"/>
          </a:xfrm>
          <a:prstGeom prst="rect">
            <a:avLst/>
          </a:prstGeom>
          <a:noFill/>
        </p:spPr>
        <p:txBody>
          <a:bodyPr wrap="square" rtlCol="0">
            <a:spAutoFit/>
          </a:bodyPr>
          <a:lstStyle/>
          <a:p>
            <a:r>
              <a:rPr lang="zh-CN" altLang="en-US" sz="2000" b="1" dirty="0">
                <a:ln w="0"/>
                <a:solidFill>
                  <a:srgbClr val="FF0000"/>
                </a:solidFill>
                <a:effectLst>
                  <a:outerShdw blurRad="38100" dist="19050" dir="2700000" algn="tl" rotWithShape="0">
                    <a:schemeClr val="dk1">
                      <a:alpha val="40000"/>
                    </a:schemeClr>
                  </a:outerShdw>
                </a:effectLst>
              </a:rPr>
              <a:t>压力动画</a:t>
            </a:r>
            <a:endParaRPr lang="zh-CN" altLang="en-US" sz="2000" b="1" dirty="0">
              <a:ln w="0"/>
              <a:solidFill>
                <a:srgbClr val="FF0000"/>
              </a:solidFill>
              <a:effectLst>
                <a:outerShdw blurRad="38100" dist="19050" dir="2700000" algn="tl" rotWithShape="0">
                  <a:schemeClr val="dk1">
                    <a:alpha val="40000"/>
                  </a:schemeClr>
                </a:outerShdw>
              </a:effectLst>
            </a:endParaRPr>
          </a:p>
        </p:txBody>
      </p:sp>
      <p:sp>
        <p:nvSpPr>
          <p:cNvPr id="9" name="文本框 8"/>
          <p:cNvSpPr txBox="1"/>
          <p:nvPr/>
        </p:nvSpPr>
        <p:spPr>
          <a:xfrm>
            <a:off x="873534" y="6431414"/>
            <a:ext cx="2016224" cy="369332"/>
          </a:xfrm>
          <a:prstGeom prst="rect">
            <a:avLst/>
          </a:prstGeom>
          <a:noFill/>
        </p:spPr>
        <p:txBody>
          <a:bodyPr wrap="square" rtlCol="0">
            <a:spAutoFit/>
          </a:bodyPr>
          <a:lstStyle/>
          <a:p>
            <a:r>
              <a:rPr lang="zh-CN" altLang="en-US" dirty="0">
                <a:solidFill>
                  <a:srgbClr val="7030A0"/>
                </a:solidFill>
              </a:rPr>
              <a:t>（放映时显示）</a:t>
            </a:r>
            <a:endParaRPr lang="zh-CN" altLang="en-US" dirty="0">
              <a:solidFill>
                <a:srgbClr val="7030A0"/>
              </a:solidFill>
            </a:endParaRPr>
          </a:p>
        </p:txBody>
      </p:sp>
    </p:spTree>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5"/>
          <p:cNvSpPr>
            <a:spLocks noChangeArrowheads="1"/>
          </p:cNvSpPr>
          <p:nvPr/>
        </p:nvSpPr>
        <p:spPr bwMode="auto">
          <a:xfrm>
            <a:off x="353359" y="116632"/>
            <a:ext cx="5822428" cy="646331"/>
          </a:xfrm>
          <a:prstGeom prst="rect">
            <a:avLst/>
          </a:prstGeom>
          <a:noFill/>
          <a:ln w="9525" algn="ctr">
            <a:noFill/>
            <a:miter lim="800000"/>
          </a:ln>
          <a:effectLst/>
        </p:spPr>
        <p:txBody>
          <a:bodyPr wrap="none">
            <a:spAutoFit/>
          </a:bodyPr>
          <a:lstStyle/>
          <a:p>
            <a:r>
              <a:rPr lang="zh-CN" altLang="en-US" sz="3600" b="1" dirty="0">
                <a:ln w="0"/>
                <a:solidFill>
                  <a:srgbClr val="00000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五  数据处理</a:t>
            </a:r>
            <a:r>
              <a:rPr lang="en-US" altLang="zh-CN" sz="3200" b="1" dirty="0">
                <a:solidFill>
                  <a:srgbClr val="FF0000"/>
                </a:solidFill>
                <a:latin typeface="华文中宋" panose="02010600040101010101" pitchFamily="2" charset="-122"/>
                <a:ea typeface="华文中宋" panose="02010600040101010101" pitchFamily="2" charset="-122"/>
              </a:rPr>
              <a:t>/</a:t>
            </a:r>
            <a:r>
              <a:rPr kumimoji="1" lang="en-US" altLang="zh-CN" sz="2800" b="1" dirty="0">
                <a:ln w="0"/>
                <a:solidFill>
                  <a:srgbClr val="C0000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5.2 </a:t>
            </a:r>
            <a:r>
              <a:rPr kumimoji="1" lang="zh-CN" altLang="en-US" sz="2800" b="1" dirty="0">
                <a:ln w="0"/>
                <a:solidFill>
                  <a:srgbClr val="C0000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计算升力系数</a:t>
            </a:r>
            <a:endParaRPr kumimoji="1" lang="zh-CN" altLang="en-US" sz="2800" b="1" dirty="0">
              <a:ln w="0"/>
              <a:solidFill>
                <a:srgbClr val="C0000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p:txBody>
      </p:sp>
      <p:sp>
        <p:nvSpPr>
          <p:cNvPr id="2" name="矩形 1"/>
          <p:cNvSpPr/>
          <p:nvPr/>
        </p:nvSpPr>
        <p:spPr>
          <a:xfrm>
            <a:off x="539552" y="908720"/>
            <a:ext cx="7200800" cy="6032421"/>
          </a:xfrm>
          <a:prstGeom prst="rect">
            <a:avLst/>
          </a:prstGeom>
        </p:spPr>
        <p:txBody>
          <a:bodyPr wrap="square">
            <a:spAutoFit/>
          </a:bodyPr>
          <a:lstStyle/>
          <a:p>
            <a:pPr indent="457200" algn="just">
              <a:spcAft>
                <a:spcPts val="400"/>
              </a:spcAft>
            </a:pPr>
            <a:r>
              <a:rPr lang="zh-CN" altLang="en-US" sz="2300" b="1" dirty="0">
                <a:solidFill>
                  <a:srgbClr val="000066"/>
                </a:solidFill>
                <a:latin typeface="华文中宋" panose="02010600040101010101" pitchFamily="2" charset="-122"/>
                <a:ea typeface="华文中宋" panose="02010600040101010101" pitchFamily="2" charset="-122"/>
              </a:rPr>
              <a:t>要计算升力系数和曳力系数，需要添加一个积分数据集，计算圆柱体受到力的总和。</a:t>
            </a:r>
            <a:endParaRPr lang="en-US" altLang="zh-CN" sz="2300" b="1" dirty="0">
              <a:solidFill>
                <a:srgbClr val="000066"/>
              </a:solidFill>
              <a:latin typeface="华文中宋" panose="02010600040101010101" pitchFamily="2" charset="-122"/>
              <a:ea typeface="华文中宋" panose="02010600040101010101" pitchFamily="2" charset="-122"/>
            </a:endParaRPr>
          </a:p>
          <a:p>
            <a:pPr algn="just">
              <a:spcAft>
                <a:spcPts val="400"/>
              </a:spcAft>
            </a:pPr>
            <a:r>
              <a:rPr lang="zh-CN" altLang="en-US" sz="2000" b="1" dirty="0">
                <a:solidFill>
                  <a:srgbClr val="FF3399"/>
                </a:solidFill>
                <a:latin typeface="华文中宋" panose="02010600040101010101" pitchFamily="2" charset="-122"/>
                <a:ea typeface="华文中宋" panose="02010600040101010101" pitchFamily="2" charset="-122"/>
              </a:rPr>
              <a:t>计算升力系数步骤：</a:t>
            </a:r>
            <a:endParaRPr lang="en-US" altLang="zh-CN" sz="2000" b="1" dirty="0">
              <a:solidFill>
                <a:srgbClr val="FF3399"/>
              </a:solidFill>
              <a:latin typeface="华文中宋" panose="02010600040101010101" pitchFamily="2" charset="-122"/>
              <a:ea typeface="华文中宋" panose="02010600040101010101" pitchFamily="2" charset="-122"/>
            </a:endParaRPr>
          </a:p>
          <a:p>
            <a:pPr marL="828040" indent="-396240" algn="just">
              <a:spcAft>
                <a:spcPts val="400"/>
              </a:spcAft>
              <a:buFont typeface="+mj-lt"/>
              <a:buAutoNum type="arabicPeriod"/>
            </a:pPr>
            <a:r>
              <a:rPr lang="zh-CN" altLang="en-US" b="1" dirty="0">
                <a:solidFill>
                  <a:srgbClr val="000066"/>
                </a:solidFill>
                <a:latin typeface="华文中宋" panose="02010600040101010101" pitchFamily="2" charset="-122"/>
                <a:ea typeface="华文中宋" panose="02010600040101010101" pitchFamily="2" charset="-122"/>
              </a:rPr>
              <a:t>在上面的</a:t>
            </a:r>
            <a:r>
              <a:rPr lang="zh-CN" altLang="en-US" b="1" dirty="0">
                <a:solidFill>
                  <a:srgbClr val="000066"/>
                </a:solidFill>
                <a:highlight>
                  <a:srgbClr val="00FF00"/>
                </a:highlight>
                <a:latin typeface="华文中宋" panose="02010600040101010101" pitchFamily="2" charset="-122"/>
                <a:ea typeface="华文中宋" panose="02010600040101010101" pitchFamily="2" charset="-122"/>
              </a:rPr>
              <a:t>结果</a:t>
            </a:r>
            <a:r>
              <a:rPr lang="zh-CN" altLang="en-US" b="1" dirty="0">
                <a:solidFill>
                  <a:srgbClr val="000066"/>
                </a:solidFill>
                <a:latin typeface="华文中宋" panose="02010600040101010101" pitchFamily="2" charset="-122"/>
                <a:ea typeface="华文中宋" panose="02010600040101010101" pitchFamily="2" charset="-122"/>
              </a:rPr>
              <a:t>工具栏单击</a:t>
            </a:r>
            <a:r>
              <a:rPr lang="zh-CN" altLang="en-US" b="1" dirty="0">
                <a:solidFill>
                  <a:srgbClr val="000066"/>
                </a:solidFill>
                <a:highlight>
                  <a:srgbClr val="00FF00"/>
                </a:highlight>
                <a:latin typeface="华文中宋" panose="02010600040101010101" pitchFamily="2" charset="-122"/>
                <a:ea typeface="华文中宋" panose="02010600040101010101" pitchFamily="2" charset="-122"/>
              </a:rPr>
              <a:t>更多数据集</a:t>
            </a:r>
            <a:r>
              <a:rPr lang="zh-CN" altLang="en-US" b="1" dirty="0">
                <a:solidFill>
                  <a:srgbClr val="000066"/>
                </a:solidFill>
                <a:latin typeface="华文中宋" panose="02010600040101010101" pitchFamily="2" charset="-122"/>
                <a:ea typeface="华文中宋" panose="02010600040101010101" pitchFamily="2" charset="-122"/>
              </a:rPr>
              <a:t>，然后选择</a:t>
            </a:r>
            <a:r>
              <a:rPr lang="zh-CN" altLang="en-US" b="1" dirty="0">
                <a:solidFill>
                  <a:srgbClr val="000066"/>
                </a:solidFill>
                <a:highlight>
                  <a:srgbClr val="00FF00"/>
                </a:highlight>
                <a:latin typeface="华文中宋" panose="02010600040101010101" pitchFamily="2" charset="-122"/>
                <a:ea typeface="华文中宋" panose="02010600040101010101" pitchFamily="2" charset="-122"/>
              </a:rPr>
              <a:t>计算</a:t>
            </a:r>
            <a:r>
              <a:rPr lang="en-US" altLang="zh-CN" b="1" dirty="0">
                <a:solidFill>
                  <a:srgbClr val="000066"/>
                </a:solidFill>
                <a:latin typeface="华文中宋" panose="02010600040101010101" pitchFamily="2" charset="-122"/>
                <a:ea typeface="华文中宋" panose="02010600040101010101" pitchFamily="2" charset="-122"/>
                <a:sym typeface="Wingdings" panose="05000000000000000000" pitchFamily="2" charset="2"/>
              </a:rPr>
              <a:t></a:t>
            </a:r>
            <a:r>
              <a:rPr lang="zh-CN" altLang="en-US" b="1" dirty="0">
                <a:solidFill>
                  <a:srgbClr val="000066"/>
                </a:solidFill>
                <a:highlight>
                  <a:srgbClr val="00FF00"/>
                </a:highlight>
                <a:latin typeface="华文中宋" panose="02010600040101010101" pitchFamily="2" charset="-122"/>
                <a:ea typeface="华文中宋" panose="02010600040101010101" pitchFamily="2" charset="-122"/>
                <a:sym typeface="Wingdings" panose="05000000000000000000" pitchFamily="2" charset="2"/>
              </a:rPr>
              <a:t>积分</a:t>
            </a:r>
            <a:r>
              <a:rPr lang="zh-CN" altLang="en-US" b="1" dirty="0">
                <a:solidFill>
                  <a:srgbClr val="000066"/>
                </a:solidFill>
                <a:latin typeface="华文中宋" panose="02010600040101010101" pitchFamily="2" charset="-122"/>
                <a:ea typeface="华文中宋" panose="02010600040101010101" pitchFamily="2" charset="-122"/>
                <a:sym typeface="Wingdings" panose="05000000000000000000" pitchFamily="2" charset="2"/>
              </a:rPr>
              <a:t>；</a:t>
            </a:r>
            <a:endParaRPr lang="en-US" altLang="zh-CN" b="1" dirty="0">
              <a:solidFill>
                <a:srgbClr val="000066"/>
              </a:solidFill>
              <a:latin typeface="华文中宋" panose="02010600040101010101" pitchFamily="2" charset="-122"/>
              <a:ea typeface="华文中宋" panose="02010600040101010101" pitchFamily="2" charset="-122"/>
              <a:sym typeface="Wingdings" panose="05000000000000000000" pitchFamily="2" charset="2"/>
            </a:endParaRPr>
          </a:p>
          <a:p>
            <a:pPr marL="828040" indent="-396240" algn="just">
              <a:spcAft>
                <a:spcPts val="400"/>
              </a:spcAft>
              <a:buFont typeface="+mj-lt"/>
              <a:buAutoNum type="arabicPeriod"/>
            </a:pPr>
            <a:r>
              <a:rPr lang="zh-CN" altLang="en-US" b="1" dirty="0">
                <a:solidFill>
                  <a:srgbClr val="000066"/>
                </a:solidFill>
                <a:latin typeface="华文中宋" panose="02010600040101010101" pitchFamily="2" charset="-122"/>
                <a:ea typeface="华文中宋" panose="02010600040101010101" pitchFamily="2" charset="-122"/>
                <a:sym typeface="Wingdings" panose="05000000000000000000" pitchFamily="2" charset="2"/>
              </a:rPr>
              <a:t>在</a:t>
            </a:r>
            <a:r>
              <a:rPr lang="zh-CN" altLang="en-US" b="1" dirty="0">
                <a:solidFill>
                  <a:srgbClr val="000066"/>
                </a:solidFill>
                <a:highlight>
                  <a:srgbClr val="00FF00"/>
                </a:highlight>
                <a:latin typeface="华文中宋" panose="02010600040101010101" pitchFamily="2" charset="-122"/>
                <a:ea typeface="华文中宋" panose="02010600040101010101" pitchFamily="2" charset="-122"/>
                <a:sym typeface="Wingdings" panose="05000000000000000000" pitchFamily="2" charset="2"/>
              </a:rPr>
              <a:t>结果</a:t>
            </a:r>
            <a:r>
              <a:rPr lang="zh-CN" altLang="en-US" b="1" dirty="0">
                <a:solidFill>
                  <a:srgbClr val="000066"/>
                </a:solidFill>
                <a:latin typeface="华文中宋" panose="02010600040101010101" pitchFamily="2" charset="-122"/>
                <a:ea typeface="华文中宋" panose="02010600040101010101" pitchFamily="2" charset="-122"/>
                <a:sym typeface="Wingdings" panose="05000000000000000000" pitchFamily="2" charset="2"/>
              </a:rPr>
              <a:t>工具栏中，单击</a:t>
            </a:r>
            <a:r>
              <a:rPr lang="zh-CN" altLang="en-US" b="1" dirty="0">
                <a:solidFill>
                  <a:srgbClr val="000066"/>
                </a:solidFill>
                <a:highlight>
                  <a:srgbClr val="00FF00"/>
                </a:highlight>
                <a:latin typeface="华文中宋" panose="02010600040101010101" pitchFamily="2" charset="-122"/>
                <a:ea typeface="华文中宋" panose="02010600040101010101" pitchFamily="2" charset="-122"/>
                <a:sym typeface="Wingdings" panose="05000000000000000000" pitchFamily="2" charset="2"/>
              </a:rPr>
              <a:t>属性</a:t>
            </a:r>
            <a:r>
              <a:rPr lang="en-US" altLang="zh-CN" b="1" dirty="0">
                <a:solidFill>
                  <a:srgbClr val="000066"/>
                </a:solidFill>
                <a:latin typeface="华文中宋" panose="02010600040101010101" pitchFamily="2" charset="-122"/>
                <a:ea typeface="华文中宋" panose="02010600040101010101" pitchFamily="2" charset="-122"/>
                <a:sym typeface="Wingdings" panose="05000000000000000000" pitchFamily="2" charset="2"/>
              </a:rPr>
              <a:t></a:t>
            </a:r>
            <a:r>
              <a:rPr lang="zh-CN" altLang="en-US" b="1" dirty="0">
                <a:solidFill>
                  <a:srgbClr val="000066"/>
                </a:solidFill>
                <a:highlight>
                  <a:srgbClr val="00FF00"/>
                </a:highlight>
                <a:latin typeface="华文中宋" panose="02010600040101010101" pitchFamily="2" charset="-122"/>
                <a:ea typeface="华文中宋" panose="02010600040101010101" pitchFamily="2" charset="-122"/>
                <a:sym typeface="Wingdings" panose="05000000000000000000" pitchFamily="2" charset="2"/>
              </a:rPr>
              <a:t>选择</a:t>
            </a:r>
            <a:r>
              <a:rPr lang="zh-CN" altLang="en-US" b="1" dirty="0">
                <a:solidFill>
                  <a:srgbClr val="000066"/>
                </a:solidFill>
                <a:latin typeface="华文中宋" panose="02010600040101010101" pitchFamily="2" charset="-122"/>
                <a:ea typeface="华文中宋" panose="02010600040101010101" pitchFamily="2" charset="-122"/>
                <a:sym typeface="Wingdings" panose="05000000000000000000" pitchFamily="2" charset="2"/>
              </a:rPr>
              <a:t>；</a:t>
            </a:r>
            <a:endParaRPr lang="en-US" altLang="zh-CN" b="1" dirty="0">
              <a:solidFill>
                <a:srgbClr val="000066"/>
              </a:solidFill>
              <a:latin typeface="华文中宋" panose="02010600040101010101" pitchFamily="2" charset="-122"/>
              <a:ea typeface="华文中宋" panose="02010600040101010101" pitchFamily="2" charset="-122"/>
              <a:sym typeface="Wingdings" panose="05000000000000000000" pitchFamily="2" charset="2"/>
            </a:endParaRPr>
          </a:p>
          <a:p>
            <a:pPr marL="828040" indent="-396240" algn="just">
              <a:spcAft>
                <a:spcPts val="400"/>
              </a:spcAft>
              <a:buFont typeface="+mj-lt"/>
              <a:buAutoNum type="arabicPeriod"/>
            </a:pPr>
            <a:r>
              <a:rPr lang="zh-CN" altLang="en-US" b="1" dirty="0">
                <a:solidFill>
                  <a:srgbClr val="000066"/>
                </a:solidFill>
                <a:latin typeface="华文中宋" panose="02010600040101010101" pitchFamily="2" charset="-122"/>
                <a:ea typeface="华文中宋" panose="02010600040101010101" pitchFamily="2" charset="-122"/>
                <a:sym typeface="Wingdings" panose="05000000000000000000" pitchFamily="2" charset="2"/>
              </a:rPr>
              <a:t>在</a:t>
            </a:r>
            <a:r>
              <a:rPr lang="zh-CN" altLang="en-US" b="1" dirty="0">
                <a:solidFill>
                  <a:srgbClr val="000066"/>
                </a:solidFill>
                <a:highlight>
                  <a:srgbClr val="00FF00"/>
                </a:highlight>
                <a:latin typeface="华文中宋" panose="02010600040101010101" pitchFamily="2" charset="-122"/>
                <a:ea typeface="华文中宋" panose="02010600040101010101" pitchFamily="2" charset="-122"/>
                <a:sym typeface="Wingdings" panose="05000000000000000000" pitchFamily="2" charset="2"/>
              </a:rPr>
              <a:t>选择</a:t>
            </a:r>
            <a:r>
              <a:rPr lang="zh-CN" altLang="en-US" b="1" dirty="0">
                <a:solidFill>
                  <a:srgbClr val="000066"/>
                </a:solidFill>
                <a:latin typeface="华文中宋" panose="02010600040101010101" pitchFamily="2" charset="-122"/>
                <a:ea typeface="华文中宋" panose="02010600040101010101" pitchFamily="2" charset="-122"/>
                <a:sym typeface="Wingdings" panose="05000000000000000000" pitchFamily="2" charset="2"/>
              </a:rPr>
              <a:t>的</a:t>
            </a:r>
            <a:r>
              <a:rPr lang="zh-CN" altLang="en-US" b="1" dirty="0">
                <a:solidFill>
                  <a:srgbClr val="000066"/>
                </a:solidFill>
                <a:highlight>
                  <a:srgbClr val="00FF00"/>
                </a:highlight>
                <a:latin typeface="华文中宋" panose="02010600040101010101" pitchFamily="2" charset="-122"/>
                <a:ea typeface="华文中宋" panose="02010600040101010101" pitchFamily="2" charset="-122"/>
                <a:sym typeface="Wingdings" panose="05000000000000000000" pitchFamily="2" charset="2"/>
              </a:rPr>
              <a:t>设置</a:t>
            </a:r>
            <a:r>
              <a:rPr lang="zh-CN" altLang="en-US" b="1" dirty="0">
                <a:solidFill>
                  <a:srgbClr val="000066"/>
                </a:solidFill>
                <a:latin typeface="华文中宋" panose="02010600040101010101" pitchFamily="2" charset="-122"/>
                <a:ea typeface="华文中宋" panose="02010600040101010101" pitchFamily="2" charset="-122"/>
                <a:sym typeface="Wingdings" panose="05000000000000000000" pitchFamily="2" charset="2"/>
              </a:rPr>
              <a:t>窗口中，定位到</a:t>
            </a:r>
            <a:r>
              <a:rPr lang="zh-CN" altLang="en-US" b="1" dirty="0">
                <a:solidFill>
                  <a:srgbClr val="000066"/>
                </a:solidFill>
                <a:highlight>
                  <a:srgbClr val="00FF00"/>
                </a:highlight>
                <a:latin typeface="华文中宋" panose="02010600040101010101" pitchFamily="2" charset="-122"/>
                <a:ea typeface="华文中宋" panose="02010600040101010101" pitchFamily="2" charset="-122"/>
                <a:sym typeface="Wingdings" panose="05000000000000000000" pitchFamily="2" charset="2"/>
              </a:rPr>
              <a:t>几何实体选择</a:t>
            </a:r>
            <a:r>
              <a:rPr lang="zh-CN" altLang="en-US" b="1" dirty="0">
                <a:solidFill>
                  <a:srgbClr val="000066"/>
                </a:solidFill>
                <a:latin typeface="华文中宋" panose="02010600040101010101" pitchFamily="2" charset="-122"/>
                <a:ea typeface="华文中宋" panose="02010600040101010101" pitchFamily="2" charset="-122"/>
                <a:sym typeface="Wingdings" panose="05000000000000000000" pitchFamily="2" charset="2"/>
              </a:rPr>
              <a:t>栏；</a:t>
            </a:r>
            <a:endParaRPr lang="en-US" altLang="zh-CN" b="1" dirty="0">
              <a:solidFill>
                <a:srgbClr val="000066"/>
              </a:solidFill>
              <a:latin typeface="华文中宋" panose="02010600040101010101" pitchFamily="2" charset="-122"/>
              <a:ea typeface="华文中宋" panose="02010600040101010101" pitchFamily="2" charset="-122"/>
              <a:sym typeface="Wingdings" panose="05000000000000000000" pitchFamily="2" charset="2"/>
            </a:endParaRPr>
          </a:p>
          <a:p>
            <a:pPr marL="828040" indent="-396240" algn="just">
              <a:spcAft>
                <a:spcPts val="400"/>
              </a:spcAft>
              <a:buFont typeface="+mj-lt"/>
              <a:buAutoNum type="arabicPeriod"/>
            </a:pPr>
            <a:r>
              <a:rPr lang="zh-CN" altLang="en-US" b="1" dirty="0">
                <a:solidFill>
                  <a:srgbClr val="000066"/>
                </a:solidFill>
                <a:latin typeface="华文中宋" panose="02010600040101010101" pitchFamily="2" charset="-122"/>
                <a:ea typeface="华文中宋" panose="02010600040101010101" pitchFamily="2" charset="-122"/>
                <a:sym typeface="Wingdings" panose="05000000000000000000" pitchFamily="2" charset="2"/>
              </a:rPr>
              <a:t>从几何实体层列表中选择</a:t>
            </a:r>
            <a:r>
              <a:rPr lang="zh-CN" altLang="en-US" b="1" dirty="0">
                <a:solidFill>
                  <a:srgbClr val="000066"/>
                </a:solidFill>
                <a:highlight>
                  <a:srgbClr val="00FF00"/>
                </a:highlight>
                <a:latin typeface="华文中宋" panose="02010600040101010101" pitchFamily="2" charset="-122"/>
                <a:ea typeface="华文中宋" panose="02010600040101010101" pitchFamily="2" charset="-122"/>
                <a:sym typeface="Wingdings" panose="05000000000000000000" pitchFamily="2" charset="2"/>
              </a:rPr>
              <a:t>边界</a:t>
            </a:r>
            <a:r>
              <a:rPr lang="zh-CN" altLang="en-US" b="1" dirty="0">
                <a:solidFill>
                  <a:srgbClr val="000066"/>
                </a:solidFill>
                <a:latin typeface="华文中宋" panose="02010600040101010101" pitchFamily="2" charset="-122"/>
                <a:ea typeface="华文中宋" panose="02010600040101010101" pitchFamily="2" charset="-122"/>
                <a:sym typeface="Wingdings" panose="05000000000000000000" pitchFamily="2" charset="2"/>
              </a:rPr>
              <a:t>。；</a:t>
            </a:r>
            <a:endParaRPr lang="en-US" altLang="zh-CN" b="1" dirty="0">
              <a:solidFill>
                <a:srgbClr val="000066"/>
              </a:solidFill>
              <a:latin typeface="华文中宋" panose="02010600040101010101" pitchFamily="2" charset="-122"/>
              <a:ea typeface="华文中宋" panose="02010600040101010101" pitchFamily="2" charset="-122"/>
              <a:sym typeface="Wingdings" panose="05000000000000000000" pitchFamily="2" charset="2"/>
            </a:endParaRPr>
          </a:p>
          <a:p>
            <a:pPr marL="828040" indent="-396240" algn="just">
              <a:spcAft>
                <a:spcPts val="400"/>
              </a:spcAft>
              <a:buFont typeface="+mj-lt"/>
              <a:buAutoNum type="arabicPeriod"/>
            </a:pPr>
            <a:r>
              <a:rPr lang="zh-CN" altLang="en-US" b="1" dirty="0">
                <a:solidFill>
                  <a:srgbClr val="000066"/>
                </a:solidFill>
                <a:highlight>
                  <a:srgbClr val="00FF00"/>
                </a:highlight>
                <a:latin typeface="华文中宋" panose="02010600040101010101" pitchFamily="2" charset="-122"/>
                <a:ea typeface="华文中宋" panose="02010600040101010101" pitchFamily="2" charset="-122"/>
                <a:sym typeface="Wingdings" panose="05000000000000000000" pitchFamily="2" charset="2"/>
              </a:rPr>
              <a:t>边界</a:t>
            </a:r>
            <a:r>
              <a:rPr lang="zh-CN" altLang="en-US" b="1" dirty="0">
                <a:solidFill>
                  <a:srgbClr val="000066"/>
                </a:solidFill>
                <a:latin typeface="华文中宋" panose="02010600040101010101" pitchFamily="2" charset="-122"/>
                <a:ea typeface="华文中宋" panose="02010600040101010101" pitchFamily="2" charset="-122"/>
                <a:sym typeface="Wingdings" panose="05000000000000000000" pitchFamily="2" charset="2"/>
              </a:rPr>
              <a:t>选为</a:t>
            </a:r>
            <a:r>
              <a:rPr lang="en-US" altLang="zh-CN" b="1" dirty="0">
                <a:solidFill>
                  <a:srgbClr val="000066"/>
                </a:solidFill>
                <a:highlight>
                  <a:srgbClr val="00FF00"/>
                </a:highlight>
                <a:latin typeface="华文中宋" panose="02010600040101010101" pitchFamily="2" charset="-122"/>
                <a:ea typeface="华文中宋" panose="02010600040101010101" pitchFamily="2" charset="-122"/>
                <a:sym typeface="Wingdings" panose="05000000000000000000" pitchFamily="2" charset="2"/>
              </a:rPr>
              <a:t>5-8</a:t>
            </a:r>
            <a:r>
              <a:rPr lang="zh-CN" altLang="en-US" b="1" dirty="0">
                <a:solidFill>
                  <a:srgbClr val="000066"/>
                </a:solidFill>
                <a:latin typeface="华文中宋" panose="02010600040101010101" pitchFamily="2" charset="-122"/>
                <a:ea typeface="华文中宋" panose="02010600040101010101" pitchFamily="2" charset="-122"/>
                <a:sym typeface="Wingdings" panose="05000000000000000000" pitchFamily="2" charset="2"/>
              </a:rPr>
              <a:t>（即圆柱的边缘，用鼠标依次点击）；</a:t>
            </a:r>
            <a:endParaRPr lang="en-US" altLang="zh-CN" b="1" dirty="0">
              <a:solidFill>
                <a:srgbClr val="000066"/>
              </a:solidFill>
              <a:latin typeface="华文中宋" panose="02010600040101010101" pitchFamily="2" charset="-122"/>
              <a:ea typeface="华文中宋" panose="02010600040101010101" pitchFamily="2" charset="-122"/>
              <a:sym typeface="Wingdings" panose="05000000000000000000" pitchFamily="2" charset="2"/>
            </a:endParaRPr>
          </a:p>
          <a:p>
            <a:pPr marL="828040" indent="-396240" algn="just">
              <a:spcAft>
                <a:spcPts val="400"/>
              </a:spcAft>
              <a:buFont typeface="+mj-lt"/>
              <a:buAutoNum type="arabicPeriod"/>
            </a:pPr>
            <a:r>
              <a:rPr lang="zh-CN" altLang="en-US" b="1" dirty="0">
                <a:solidFill>
                  <a:srgbClr val="000066"/>
                </a:solidFill>
                <a:latin typeface="华文中宋" panose="02010600040101010101" pitchFamily="2" charset="-122"/>
                <a:ea typeface="华文中宋" panose="02010600040101010101" pitchFamily="2" charset="-122"/>
              </a:rPr>
              <a:t>在</a:t>
            </a:r>
            <a:r>
              <a:rPr lang="zh-CN" altLang="en-US" b="1" dirty="0">
                <a:solidFill>
                  <a:srgbClr val="000066"/>
                </a:solidFill>
                <a:highlight>
                  <a:srgbClr val="00FF00"/>
                </a:highlight>
                <a:latin typeface="华文中宋" panose="02010600040101010101" pitchFamily="2" charset="-122"/>
                <a:ea typeface="华文中宋" panose="02010600040101010101" pitchFamily="2" charset="-122"/>
              </a:rPr>
              <a:t>结果</a:t>
            </a:r>
            <a:r>
              <a:rPr lang="zh-CN" altLang="en-US" b="1" dirty="0">
                <a:solidFill>
                  <a:srgbClr val="000066"/>
                </a:solidFill>
                <a:latin typeface="华文中宋" panose="02010600040101010101" pitchFamily="2" charset="-122"/>
                <a:ea typeface="华文中宋" panose="02010600040101010101" pitchFamily="2" charset="-122"/>
              </a:rPr>
              <a:t>工具栏中，点击</a:t>
            </a:r>
            <a:r>
              <a:rPr lang="zh-CN" altLang="en-US" b="1" dirty="0">
                <a:solidFill>
                  <a:srgbClr val="000066"/>
                </a:solidFill>
                <a:highlight>
                  <a:srgbClr val="00FF00"/>
                </a:highlight>
                <a:latin typeface="华文中宋" panose="02010600040101010101" pitchFamily="2" charset="-122"/>
                <a:ea typeface="华文中宋" panose="02010600040101010101" pitchFamily="2" charset="-122"/>
              </a:rPr>
              <a:t>一维绘图组</a:t>
            </a:r>
            <a:r>
              <a:rPr lang="zh-CN" altLang="en-US" b="1" dirty="0">
                <a:solidFill>
                  <a:srgbClr val="000066"/>
                </a:solidFill>
                <a:latin typeface="华文中宋" panose="02010600040101010101" pitchFamily="2" charset="-122"/>
                <a:ea typeface="华文中宋" panose="02010600040101010101" pitchFamily="2" charset="-122"/>
              </a:rPr>
              <a:t>；</a:t>
            </a:r>
            <a:endParaRPr lang="en-US" altLang="zh-CN" b="1" dirty="0">
              <a:solidFill>
                <a:srgbClr val="000066"/>
              </a:solidFill>
              <a:latin typeface="华文中宋" panose="02010600040101010101" pitchFamily="2" charset="-122"/>
              <a:ea typeface="华文中宋" panose="02010600040101010101" pitchFamily="2" charset="-122"/>
            </a:endParaRPr>
          </a:p>
          <a:p>
            <a:pPr marL="828040" indent="-396240" algn="just">
              <a:spcAft>
                <a:spcPts val="400"/>
              </a:spcAft>
              <a:buFont typeface="+mj-lt"/>
              <a:buAutoNum type="arabicPeriod"/>
            </a:pPr>
            <a:r>
              <a:rPr lang="zh-CN" altLang="en-US" b="1" dirty="0">
                <a:solidFill>
                  <a:srgbClr val="000066"/>
                </a:solidFill>
                <a:latin typeface="华文中宋" panose="02010600040101010101" pitchFamily="2" charset="-122"/>
                <a:ea typeface="华文中宋" panose="02010600040101010101" pitchFamily="2" charset="-122"/>
              </a:rPr>
              <a:t>在</a:t>
            </a:r>
            <a:r>
              <a:rPr lang="zh-CN" altLang="en-US" b="1" dirty="0">
                <a:solidFill>
                  <a:srgbClr val="000066"/>
                </a:solidFill>
                <a:highlight>
                  <a:srgbClr val="00FF00"/>
                </a:highlight>
                <a:latin typeface="华文中宋" panose="02010600040101010101" pitchFamily="2" charset="-122"/>
                <a:ea typeface="华文中宋" panose="02010600040101010101" pitchFamily="2" charset="-122"/>
              </a:rPr>
              <a:t>一维绘图组</a:t>
            </a:r>
            <a:r>
              <a:rPr lang="zh-CN" altLang="en-US" b="1" dirty="0">
                <a:solidFill>
                  <a:srgbClr val="000066"/>
                </a:solidFill>
                <a:latin typeface="华文中宋" panose="02010600040101010101" pitchFamily="2" charset="-122"/>
                <a:ea typeface="华文中宋" panose="02010600040101010101" pitchFamily="2" charset="-122"/>
              </a:rPr>
              <a:t>的</a:t>
            </a:r>
            <a:r>
              <a:rPr lang="zh-CN" altLang="en-US" b="1" dirty="0">
                <a:solidFill>
                  <a:srgbClr val="000066"/>
                </a:solidFill>
                <a:highlight>
                  <a:srgbClr val="00FF00"/>
                </a:highlight>
                <a:latin typeface="华文中宋" panose="02010600040101010101" pitchFamily="2" charset="-122"/>
                <a:ea typeface="华文中宋" panose="02010600040101010101" pitchFamily="2" charset="-122"/>
              </a:rPr>
              <a:t>设置</a:t>
            </a:r>
            <a:r>
              <a:rPr lang="zh-CN" altLang="en-US" b="1" dirty="0">
                <a:solidFill>
                  <a:srgbClr val="000066"/>
                </a:solidFill>
                <a:latin typeface="华文中宋" panose="02010600040101010101" pitchFamily="2" charset="-122"/>
                <a:ea typeface="华文中宋" panose="02010600040101010101" pitchFamily="2" charset="-122"/>
              </a:rPr>
              <a:t>窗口中，定位到</a:t>
            </a:r>
            <a:r>
              <a:rPr lang="zh-CN" altLang="en-US" b="1" dirty="0">
                <a:solidFill>
                  <a:srgbClr val="000066"/>
                </a:solidFill>
                <a:highlight>
                  <a:srgbClr val="00FF00"/>
                </a:highlight>
                <a:latin typeface="华文中宋" panose="02010600040101010101" pitchFamily="2" charset="-122"/>
                <a:ea typeface="华文中宋" panose="02010600040101010101" pitchFamily="2" charset="-122"/>
              </a:rPr>
              <a:t>数据</a:t>
            </a:r>
            <a:r>
              <a:rPr lang="zh-CN" altLang="en-US" b="1" dirty="0">
                <a:solidFill>
                  <a:srgbClr val="000066"/>
                </a:solidFill>
                <a:latin typeface="华文中宋" panose="02010600040101010101" pitchFamily="2" charset="-122"/>
                <a:ea typeface="华文中宋" panose="02010600040101010101" pitchFamily="2" charset="-122"/>
              </a:rPr>
              <a:t>栏；</a:t>
            </a:r>
            <a:endParaRPr lang="en-US" altLang="zh-CN" b="1" dirty="0">
              <a:solidFill>
                <a:srgbClr val="000066"/>
              </a:solidFill>
              <a:latin typeface="华文中宋" panose="02010600040101010101" pitchFamily="2" charset="-122"/>
              <a:ea typeface="华文中宋" panose="02010600040101010101" pitchFamily="2" charset="-122"/>
            </a:endParaRPr>
          </a:p>
          <a:p>
            <a:pPr marL="828040" indent="-396240" algn="just">
              <a:spcAft>
                <a:spcPts val="400"/>
              </a:spcAft>
              <a:buFont typeface="+mj-lt"/>
              <a:buAutoNum type="arabicPeriod"/>
            </a:pPr>
            <a:r>
              <a:rPr lang="zh-CN" altLang="en-US" b="1" dirty="0">
                <a:solidFill>
                  <a:srgbClr val="000066"/>
                </a:solidFill>
                <a:latin typeface="华文中宋" panose="02010600040101010101" pitchFamily="2" charset="-122"/>
                <a:ea typeface="华文中宋" panose="02010600040101010101" pitchFamily="2" charset="-122"/>
              </a:rPr>
              <a:t>从</a:t>
            </a:r>
            <a:r>
              <a:rPr lang="zh-CN" altLang="en-US" b="1" dirty="0">
                <a:solidFill>
                  <a:srgbClr val="000066"/>
                </a:solidFill>
                <a:highlight>
                  <a:srgbClr val="00FF00"/>
                </a:highlight>
                <a:latin typeface="华文中宋" panose="02010600040101010101" pitchFamily="2" charset="-122"/>
                <a:ea typeface="华文中宋" panose="02010600040101010101" pitchFamily="2" charset="-122"/>
              </a:rPr>
              <a:t>数据集</a:t>
            </a:r>
            <a:r>
              <a:rPr lang="zh-CN" altLang="en-US" b="1" dirty="0">
                <a:solidFill>
                  <a:srgbClr val="000066"/>
                </a:solidFill>
                <a:latin typeface="华文中宋" panose="02010600040101010101" pitchFamily="2" charset="-122"/>
                <a:ea typeface="华文中宋" panose="02010600040101010101" pitchFamily="2" charset="-122"/>
              </a:rPr>
              <a:t>列表中选择</a:t>
            </a:r>
            <a:r>
              <a:rPr lang="zh-CN" altLang="en-US" b="1" dirty="0">
                <a:solidFill>
                  <a:srgbClr val="000066"/>
                </a:solidFill>
                <a:highlight>
                  <a:srgbClr val="00FF00"/>
                </a:highlight>
                <a:latin typeface="华文中宋" panose="02010600040101010101" pitchFamily="2" charset="-122"/>
                <a:ea typeface="华文中宋" panose="02010600040101010101" pitchFamily="2" charset="-122"/>
              </a:rPr>
              <a:t>积分</a:t>
            </a:r>
            <a:r>
              <a:rPr lang="en-US" altLang="zh-CN" b="1" dirty="0">
                <a:solidFill>
                  <a:srgbClr val="000066"/>
                </a:solidFill>
                <a:highlight>
                  <a:srgbClr val="00FF00"/>
                </a:highlight>
                <a:latin typeface="华文中宋" panose="02010600040101010101" pitchFamily="2" charset="-122"/>
                <a:ea typeface="华文中宋" panose="02010600040101010101" pitchFamily="2" charset="-122"/>
              </a:rPr>
              <a:t>1</a:t>
            </a:r>
            <a:r>
              <a:rPr lang="zh-CN" altLang="en-US" b="1" dirty="0">
                <a:solidFill>
                  <a:srgbClr val="000066"/>
                </a:solidFill>
                <a:latin typeface="华文中宋" panose="02010600040101010101" pitchFamily="2" charset="-122"/>
                <a:ea typeface="华文中宋" panose="02010600040101010101" pitchFamily="2" charset="-122"/>
              </a:rPr>
              <a:t>；</a:t>
            </a:r>
            <a:endParaRPr lang="en-US" altLang="zh-CN" b="1" dirty="0">
              <a:solidFill>
                <a:srgbClr val="000066"/>
              </a:solidFill>
              <a:latin typeface="华文中宋" panose="02010600040101010101" pitchFamily="2" charset="-122"/>
              <a:ea typeface="华文中宋" panose="02010600040101010101" pitchFamily="2" charset="-122"/>
            </a:endParaRPr>
          </a:p>
          <a:p>
            <a:pPr marL="828040" indent="-396240" algn="just">
              <a:spcAft>
                <a:spcPts val="400"/>
              </a:spcAft>
              <a:buFont typeface="+mj-lt"/>
              <a:buAutoNum type="arabicPeriod"/>
            </a:pPr>
            <a:r>
              <a:rPr lang="zh-CN" altLang="en-US" b="1" dirty="0">
                <a:solidFill>
                  <a:srgbClr val="000066"/>
                </a:solidFill>
                <a:latin typeface="华文中宋" panose="02010600040101010101" pitchFamily="2" charset="-122"/>
                <a:ea typeface="华文中宋" panose="02010600040101010101" pitchFamily="2" charset="-122"/>
              </a:rPr>
              <a:t>右键单击</a:t>
            </a:r>
            <a:r>
              <a:rPr lang="zh-CN" altLang="en-US" b="1" dirty="0">
                <a:solidFill>
                  <a:srgbClr val="000066"/>
                </a:solidFill>
                <a:highlight>
                  <a:srgbClr val="00FF00"/>
                </a:highlight>
                <a:latin typeface="华文中宋" panose="02010600040101010101" pitchFamily="2" charset="-122"/>
                <a:ea typeface="华文中宋" panose="02010600040101010101" pitchFamily="2" charset="-122"/>
              </a:rPr>
              <a:t>一维绘图组</a:t>
            </a:r>
            <a:r>
              <a:rPr lang="en-US" altLang="zh-CN" b="1" dirty="0">
                <a:solidFill>
                  <a:srgbClr val="000066"/>
                </a:solidFill>
                <a:highlight>
                  <a:srgbClr val="00FF00"/>
                </a:highlight>
                <a:latin typeface="华文中宋" panose="02010600040101010101" pitchFamily="2" charset="-122"/>
                <a:ea typeface="华文中宋" panose="02010600040101010101" pitchFamily="2" charset="-122"/>
              </a:rPr>
              <a:t>3</a:t>
            </a:r>
            <a:r>
              <a:rPr lang="zh-CN" altLang="en-US" b="1" dirty="0">
                <a:solidFill>
                  <a:srgbClr val="000066"/>
                </a:solidFill>
                <a:latin typeface="华文中宋" panose="02010600040101010101" pitchFamily="2" charset="-122"/>
                <a:ea typeface="华文中宋" panose="02010600040101010101" pitchFamily="2" charset="-122"/>
              </a:rPr>
              <a:t>，并选择</a:t>
            </a:r>
            <a:r>
              <a:rPr lang="zh-CN" altLang="en-US" b="1" dirty="0">
                <a:solidFill>
                  <a:srgbClr val="000066"/>
                </a:solidFill>
                <a:highlight>
                  <a:srgbClr val="00FF00"/>
                </a:highlight>
                <a:latin typeface="华文中宋" panose="02010600040101010101" pitchFamily="2" charset="-122"/>
                <a:ea typeface="华文中宋" panose="02010600040101010101" pitchFamily="2" charset="-122"/>
              </a:rPr>
              <a:t>点结果图</a:t>
            </a:r>
            <a:r>
              <a:rPr lang="zh-CN" altLang="en-US" b="1" dirty="0">
                <a:solidFill>
                  <a:srgbClr val="000066"/>
                </a:solidFill>
                <a:latin typeface="华文中宋" panose="02010600040101010101" pitchFamily="2" charset="-122"/>
                <a:ea typeface="华文中宋" panose="02010600040101010101" pitchFamily="2" charset="-122"/>
              </a:rPr>
              <a:t>；</a:t>
            </a:r>
            <a:endParaRPr lang="en-US" altLang="zh-CN" b="1" dirty="0">
              <a:solidFill>
                <a:srgbClr val="000066"/>
              </a:solidFill>
              <a:latin typeface="华文中宋" panose="02010600040101010101" pitchFamily="2" charset="-122"/>
              <a:ea typeface="华文中宋" panose="02010600040101010101" pitchFamily="2" charset="-122"/>
            </a:endParaRPr>
          </a:p>
          <a:p>
            <a:pPr marL="828040" indent="-396240" algn="just">
              <a:spcAft>
                <a:spcPts val="400"/>
              </a:spcAft>
              <a:buFont typeface="+mj-lt"/>
              <a:buAutoNum type="arabicPeriod"/>
            </a:pPr>
            <a:r>
              <a:rPr lang="zh-CN" altLang="en-US" b="1" dirty="0">
                <a:solidFill>
                  <a:srgbClr val="000066"/>
                </a:solidFill>
                <a:latin typeface="华文中宋" panose="02010600040101010101" pitchFamily="2" charset="-122"/>
                <a:ea typeface="华文中宋" panose="02010600040101010101" pitchFamily="2" charset="-122"/>
              </a:rPr>
              <a:t>在</a:t>
            </a:r>
            <a:r>
              <a:rPr lang="zh-CN" altLang="en-US" b="1" dirty="0">
                <a:solidFill>
                  <a:srgbClr val="000066"/>
                </a:solidFill>
                <a:highlight>
                  <a:srgbClr val="00FF00"/>
                </a:highlight>
                <a:latin typeface="华文中宋" panose="02010600040101010101" pitchFamily="2" charset="-122"/>
                <a:ea typeface="华文中宋" panose="02010600040101010101" pitchFamily="2" charset="-122"/>
              </a:rPr>
              <a:t>点结果图</a:t>
            </a:r>
            <a:r>
              <a:rPr lang="zh-CN" altLang="en-US" b="1" dirty="0">
                <a:solidFill>
                  <a:srgbClr val="000066"/>
                </a:solidFill>
                <a:latin typeface="华文中宋" panose="02010600040101010101" pitchFamily="2" charset="-122"/>
                <a:ea typeface="华文中宋" panose="02010600040101010101" pitchFamily="2" charset="-122"/>
              </a:rPr>
              <a:t>的</a:t>
            </a:r>
            <a:r>
              <a:rPr lang="zh-CN" altLang="en-US" b="1" dirty="0">
                <a:solidFill>
                  <a:srgbClr val="000066"/>
                </a:solidFill>
                <a:highlight>
                  <a:srgbClr val="00FF00"/>
                </a:highlight>
                <a:latin typeface="华文中宋" panose="02010600040101010101" pitchFamily="2" charset="-122"/>
                <a:ea typeface="华文中宋" panose="02010600040101010101" pitchFamily="2" charset="-122"/>
              </a:rPr>
              <a:t>设置</a:t>
            </a:r>
            <a:r>
              <a:rPr lang="zh-CN" altLang="en-US" b="1" dirty="0">
                <a:solidFill>
                  <a:srgbClr val="000066"/>
                </a:solidFill>
                <a:latin typeface="华文中宋" panose="02010600040101010101" pitchFamily="2" charset="-122"/>
                <a:ea typeface="华文中宋" panose="02010600040101010101" pitchFamily="2" charset="-122"/>
              </a:rPr>
              <a:t>窗口中，定位到</a:t>
            </a:r>
            <a:r>
              <a:rPr lang="en-US" altLang="zh-CN" b="1" dirty="0">
                <a:solidFill>
                  <a:srgbClr val="000066"/>
                </a:solidFill>
                <a:highlight>
                  <a:srgbClr val="00FF00"/>
                </a:highlight>
                <a:latin typeface="华文中宋" panose="02010600040101010101" pitchFamily="2" charset="-122"/>
                <a:ea typeface="华文中宋" panose="02010600040101010101" pitchFamily="2" charset="-122"/>
              </a:rPr>
              <a:t>y</a:t>
            </a:r>
            <a:r>
              <a:rPr lang="zh-CN" altLang="en-US" b="1" dirty="0">
                <a:solidFill>
                  <a:srgbClr val="000066"/>
                </a:solidFill>
                <a:highlight>
                  <a:srgbClr val="00FF00"/>
                </a:highlight>
                <a:latin typeface="华文中宋" panose="02010600040101010101" pitchFamily="2" charset="-122"/>
                <a:ea typeface="华文中宋" panose="02010600040101010101" pitchFamily="2" charset="-122"/>
              </a:rPr>
              <a:t>轴数据</a:t>
            </a:r>
            <a:r>
              <a:rPr lang="zh-CN" altLang="en-US" b="1" dirty="0">
                <a:solidFill>
                  <a:srgbClr val="000066"/>
                </a:solidFill>
                <a:latin typeface="华文中宋" panose="02010600040101010101" pitchFamily="2" charset="-122"/>
                <a:ea typeface="华文中宋" panose="02010600040101010101" pitchFamily="2" charset="-122"/>
              </a:rPr>
              <a:t>栏；</a:t>
            </a:r>
            <a:endParaRPr lang="en-US" altLang="zh-CN" b="1" dirty="0">
              <a:solidFill>
                <a:srgbClr val="000066"/>
              </a:solidFill>
              <a:latin typeface="华文中宋" panose="02010600040101010101" pitchFamily="2" charset="-122"/>
              <a:ea typeface="华文中宋" panose="02010600040101010101" pitchFamily="2" charset="-122"/>
            </a:endParaRPr>
          </a:p>
          <a:p>
            <a:pPr marL="828040" indent="-396240">
              <a:spcAft>
                <a:spcPts val="400"/>
              </a:spcAft>
              <a:buFont typeface="+mj-lt"/>
              <a:buAutoNum type="arabicPeriod"/>
            </a:pPr>
            <a:r>
              <a:rPr lang="zh-CN" altLang="en-US" b="1" dirty="0">
                <a:solidFill>
                  <a:srgbClr val="000066"/>
                </a:solidFill>
                <a:latin typeface="华文中宋" panose="02010600040101010101" pitchFamily="2" charset="-122"/>
                <a:ea typeface="华文中宋" panose="02010600040101010101" pitchFamily="2" charset="-122"/>
              </a:rPr>
              <a:t>在</a:t>
            </a:r>
            <a:r>
              <a:rPr lang="zh-CN" altLang="en-US" b="1" dirty="0">
                <a:solidFill>
                  <a:srgbClr val="000066"/>
                </a:solidFill>
                <a:highlight>
                  <a:srgbClr val="00FF00"/>
                </a:highlight>
                <a:latin typeface="华文中宋" panose="02010600040101010101" pitchFamily="2" charset="-122"/>
                <a:ea typeface="华文中宋" panose="02010600040101010101" pitchFamily="2" charset="-122"/>
              </a:rPr>
              <a:t>表达式</a:t>
            </a:r>
            <a:r>
              <a:rPr lang="zh-CN" altLang="en-US" b="1" dirty="0">
                <a:solidFill>
                  <a:srgbClr val="000066"/>
                </a:solidFill>
                <a:latin typeface="华文中宋" panose="02010600040101010101" pitchFamily="2" charset="-122"/>
                <a:ea typeface="华文中宋" panose="02010600040101010101" pitchFamily="2" charset="-122"/>
              </a:rPr>
              <a:t>文本框输入升力系数的表达式</a:t>
            </a:r>
            <a:r>
              <a:rPr lang="en-US" altLang="zh-CN" b="1" dirty="0">
                <a:solidFill>
                  <a:srgbClr val="000066"/>
                </a:solidFill>
                <a:latin typeface="华文中宋" panose="02010600040101010101" pitchFamily="2" charset="-122"/>
                <a:ea typeface="华文中宋" panose="02010600040101010101" pitchFamily="2" charset="-122"/>
              </a:rPr>
              <a:t>:</a:t>
            </a:r>
            <a:endParaRPr lang="en-US" altLang="zh-CN" b="1" dirty="0">
              <a:solidFill>
                <a:srgbClr val="000066"/>
              </a:solidFill>
              <a:latin typeface="华文中宋" panose="02010600040101010101" pitchFamily="2" charset="-122"/>
              <a:ea typeface="华文中宋" panose="02010600040101010101" pitchFamily="2" charset="-122"/>
            </a:endParaRPr>
          </a:p>
          <a:p>
            <a:pPr marL="431800">
              <a:spcAft>
                <a:spcPts val="400"/>
              </a:spcAft>
            </a:pPr>
            <a:r>
              <a:rPr lang="en-US" altLang="zh-CN" b="1" dirty="0">
                <a:solidFill>
                  <a:srgbClr val="000066"/>
                </a:solidFill>
                <a:latin typeface="华文中宋" panose="02010600040101010101" pitchFamily="2" charset="-122"/>
                <a:ea typeface="华文中宋" panose="02010600040101010101" pitchFamily="2" charset="-122"/>
              </a:rPr>
              <a:t>      </a:t>
            </a:r>
            <a:r>
              <a:rPr lang="pt-BR" altLang="zh-CN" b="1" dirty="0">
                <a:solidFill>
                  <a:srgbClr val="000066"/>
                </a:solidFill>
                <a:highlight>
                  <a:srgbClr val="00FF00"/>
                </a:highlight>
                <a:latin typeface="Times New Roman" panose="02020603050405020304" pitchFamily="18" charset="0"/>
                <a:ea typeface="华文中宋" panose="02010600040101010101" pitchFamily="2" charset="-122"/>
                <a:cs typeface="Times New Roman" panose="02020603050405020304" pitchFamily="18" charset="0"/>
              </a:rPr>
              <a:t>(- reacf(v)[N]*2/(spf.rho*U_mean^2*(2*R)[m^2]))[1/m]</a:t>
            </a:r>
            <a:r>
              <a:rPr lang="zh-CN" altLang="en-US" b="1" dirty="0">
                <a:solidFill>
                  <a:srgbClr val="000066"/>
                </a:solidFill>
                <a:latin typeface="华文中宋" panose="02010600040101010101" pitchFamily="2" charset="-122"/>
                <a:ea typeface="华文中宋" panose="02010600040101010101" pitchFamily="2" charset="-122"/>
              </a:rPr>
              <a:t>；</a:t>
            </a:r>
            <a:endParaRPr lang="en-US" altLang="zh-CN" b="1" dirty="0">
              <a:solidFill>
                <a:srgbClr val="000066"/>
              </a:solidFill>
              <a:latin typeface="华文中宋" panose="02010600040101010101" pitchFamily="2" charset="-122"/>
              <a:ea typeface="华文中宋" panose="02010600040101010101" pitchFamily="2" charset="-122"/>
            </a:endParaRPr>
          </a:p>
          <a:p>
            <a:pPr marL="774700" indent="-342900">
              <a:spcAft>
                <a:spcPts val="400"/>
              </a:spcAft>
              <a:buFont typeface="+mj-lt"/>
              <a:buAutoNum type="arabicPeriod" startAt="12"/>
            </a:pPr>
            <a:r>
              <a:rPr lang="en-US" altLang="zh-CN" b="1" dirty="0">
                <a:solidFill>
                  <a:srgbClr val="000066"/>
                </a:solidFill>
                <a:latin typeface="华文中宋" panose="02010600040101010101" pitchFamily="2" charset="-122"/>
                <a:ea typeface="华文中宋" panose="02010600040101010101" pitchFamily="2" charset="-122"/>
              </a:rPr>
              <a:t> </a:t>
            </a:r>
            <a:r>
              <a:rPr lang="zh-CN" altLang="en-US" b="1" dirty="0">
                <a:solidFill>
                  <a:srgbClr val="000066"/>
                </a:solidFill>
                <a:latin typeface="华文中宋" panose="02010600040101010101" pitchFamily="2" charset="-122"/>
                <a:ea typeface="华文中宋" panose="02010600040101010101" pitchFamily="2" charset="-122"/>
              </a:rPr>
              <a:t>选中</a:t>
            </a:r>
            <a:r>
              <a:rPr lang="zh-CN" altLang="en-US" b="1" dirty="0">
                <a:solidFill>
                  <a:srgbClr val="000066"/>
                </a:solidFill>
                <a:highlight>
                  <a:srgbClr val="00FF00"/>
                </a:highlight>
                <a:latin typeface="华文中宋" panose="02010600040101010101" pitchFamily="2" charset="-122"/>
                <a:ea typeface="华文中宋" panose="02010600040101010101" pitchFamily="2" charset="-122"/>
              </a:rPr>
              <a:t>描述</a:t>
            </a:r>
            <a:r>
              <a:rPr lang="zh-CN" altLang="en-US" b="1" dirty="0">
                <a:solidFill>
                  <a:srgbClr val="000066"/>
                </a:solidFill>
                <a:latin typeface="华文中宋" panose="02010600040101010101" pitchFamily="2" charset="-122"/>
                <a:ea typeface="华文中宋" panose="02010600040101010101" pitchFamily="2" charset="-122"/>
              </a:rPr>
              <a:t>复选框，在关联文本框里输入</a:t>
            </a:r>
            <a:r>
              <a:rPr lang="zh-CN" altLang="en-US" b="1" dirty="0">
                <a:solidFill>
                  <a:srgbClr val="000066"/>
                </a:solidFill>
                <a:highlight>
                  <a:srgbClr val="00FF00"/>
                </a:highlight>
                <a:latin typeface="华文中宋" panose="02010600040101010101" pitchFamily="2" charset="-122"/>
                <a:ea typeface="华文中宋" panose="02010600040101010101" pitchFamily="2" charset="-122"/>
              </a:rPr>
              <a:t>升力系数</a:t>
            </a:r>
            <a:r>
              <a:rPr lang="zh-CN" altLang="en-US" b="1" dirty="0">
                <a:solidFill>
                  <a:srgbClr val="000066"/>
                </a:solidFill>
                <a:latin typeface="华文中宋" panose="02010600040101010101" pitchFamily="2" charset="-122"/>
                <a:ea typeface="华文中宋" panose="02010600040101010101" pitchFamily="2" charset="-122"/>
              </a:rPr>
              <a:t>；</a:t>
            </a:r>
            <a:endParaRPr lang="en-US" altLang="zh-CN" b="1" dirty="0">
              <a:solidFill>
                <a:srgbClr val="000066"/>
              </a:solidFill>
              <a:latin typeface="华文中宋" panose="02010600040101010101" pitchFamily="2" charset="-122"/>
              <a:ea typeface="华文中宋" panose="02010600040101010101" pitchFamily="2" charset="-122"/>
            </a:endParaRPr>
          </a:p>
          <a:p>
            <a:pPr marL="774700" indent="-342900">
              <a:spcAft>
                <a:spcPts val="400"/>
              </a:spcAft>
              <a:buFont typeface="+mj-lt"/>
              <a:buAutoNum type="arabicPeriod" startAt="12"/>
            </a:pPr>
            <a:r>
              <a:rPr lang="zh-CN" altLang="en-US" b="1" dirty="0">
                <a:solidFill>
                  <a:srgbClr val="000066"/>
                </a:solidFill>
                <a:latin typeface="华文中宋" panose="02010600040101010101" pitchFamily="2" charset="-122"/>
                <a:ea typeface="华文中宋" panose="02010600040101010101" pitchFamily="2" charset="-122"/>
              </a:rPr>
              <a:t> 在</a:t>
            </a:r>
            <a:r>
              <a:rPr lang="zh-CN" altLang="en-US" b="1" dirty="0">
                <a:solidFill>
                  <a:srgbClr val="000066"/>
                </a:solidFill>
                <a:highlight>
                  <a:srgbClr val="00FF00"/>
                </a:highlight>
                <a:latin typeface="华文中宋" panose="02010600040101010101" pitchFamily="2" charset="-122"/>
                <a:ea typeface="华文中宋" panose="02010600040101010101" pitchFamily="2" charset="-122"/>
              </a:rPr>
              <a:t>一维绘图组</a:t>
            </a:r>
            <a:r>
              <a:rPr lang="en-US" altLang="zh-CN" b="1" dirty="0">
                <a:solidFill>
                  <a:srgbClr val="000066"/>
                </a:solidFill>
                <a:highlight>
                  <a:srgbClr val="00FF00"/>
                </a:highlight>
                <a:latin typeface="华文中宋" panose="02010600040101010101" pitchFamily="2" charset="-122"/>
                <a:ea typeface="华文中宋" panose="02010600040101010101" pitchFamily="2" charset="-122"/>
              </a:rPr>
              <a:t>3</a:t>
            </a:r>
            <a:r>
              <a:rPr lang="zh-CN" altLang="en-US" b="1" dirty="0">
                <a:solidFill>
                  <a:srgbClr val="000066"/>
                </a:solidFill>
                <a:latin typeface="华文中宋" panose="02010600040101010101" pitchFamily="2" charset="-122"/>
                <a:ea typeface="华文中宋" panose="02010600040101010101" pitchFamily="2" charset="-122"/>
              </a:rPr>
              <a:t>工具栏中单击</a:t>
            </a:r>
            <a:r>
              <a:rPr lang="zh-CN" altLang="en-US" b="1" dirty="0">
                <a:solidFill>
                  <a:srgbClr val="000066"/>
                </a:solidFill>
                <a:highlight>
                  <a:srgbClr val="00FF00"/>
                </a:highlight>
                <a:latin typeface="华文中宋" panose="02010600040101010101" pitchFamily="2" charset="-122"/>
                <a:ea typeface="华文中宋" panose="02010600040101010101" pitchFamily="2" charset="-122"/>
              </a:rPr>
              <a:t>绘制</a:t>
            </a:r>
            <a:r>
              <a:rPr lang="zh-CN" altLang="en-US" b="1" dirty="0">
                <a:solidFill>
                  <a:srgbClr val="000066"/>
                </a:solidFill>
                <a:latin typeface="华文中宋" panose="02010600040101010101" pitchFamily="2" charset="-122"/>
                <a:ea typeface="华文中宋" panose="02010600040101010101" pitchFamily="2" charset="-122"/>
              </a:rPr>
              <a:t>，几秒钟后即可看到升力系数曲线。</a:t>
            </a:r>
            <a:endParaRPr lang="en-US" altLang="zh-CN" b="1" dirty="0">
              <a:solidFill>
                <a:srgbClr val="000066"/>
              </a:solidFill>
              <a:latin typeface="华文中宋" panose="02010600040101010101" pitchFamily="2" charset="-122"/>
              <a:ea typeface="华文中宋" panose="02010600040101010101" pitchFamily="2" charset="-122"/>
            </a:endParaRPr>
          </a:p>
        </p:txBody>
      </p:sp>
    </p:spTree>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5"/>
          <p:cNvSpPr>
            <a:spLocks noChangeArrowheads="1"/>
          </p:cNvSpPr>
          <p:nvPr/>
        </p:nvSpPr>
        <p:spPr bwMode="auto">
          <a:xfrm>
            <a:off x="353359" y="116632"/>
            <a:ext cx="5822428" cy="646331"/>
          </a:xfrm>
          <a:prstGeom prst="rect">
            <a:avLst/>
          </a:prstGeom>
          <a:noFill/>
          <a:ln w="9525" algn="ctr">
            <a:noFill/>
            <a:miter lim="800000"/>
          </a:ln>
          <a:effectLst/>
        </p:spPr>
        <p:txBody>
          <a:bodyPr wrap="none">
            <a:spAutoFit/>
          </a:bodyPr>
          <a:lstStyle/>
          <a:p>
            <a:r>
              <a:rPr lang="zh-CN" altLang="en-US" sz="3600" b="1" dirty="0">
                <a:ln w="0"/>
                <a:solidFill>
                  <a:srgbClr val="00000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五  数据处理</a:t>
            </a:r>
            <a:r>
              <a:rPr lang="en-US" altLang="zh-CN" sz="3200" b="1" dirty="0">
                <a:solidFill>
                  <a:srgbClr val="FF0000"/>
                </a:solidFill>
                <a:latin typeface="华文中宋" panose="02010600040101010101" pitchFamily="2" charset="-122"/>
                <a:ea typeface="华文中宋" panose="02010600040101010101" pitchFamily="2" charset="-122"/>
              </a:rPr>
              <a:t>/</a:t>
            </a:r>
            <a:r>
              <a:rPr kumimoji="1" lang="en-US" altLang="zh-CN" sz="2800" b="1" dirty="0">
                <a:ln w="0"/>
                <a:solidFill>
                  <a:srgbClr val="C0000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5.3 </a:t>
            </a:r>
            <a:r>
              <a:rPr kumimoji="1" lang="zh-CN" altLang="en-US" sz="2800" b="1" dirty="0">
                <a:ln w="0"/>
                <a:solidFill>
                  <a:srgbClr val="C0000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导出升力系数</a:t>
            </a:r>
            <a:endParaRPr kumimoji="1" lang="zh-CN" altLang="en-US" sz="2800" b="1" dirty="0">
              <a:ln w="0"/>
              <a:solidFill>
                <a:srgbClr val="C0000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p:txBody>
      </p:sp>
      <p:sp>
        <p:nvSpPr>
          <p:cNvPr id="2" name="矩形 1"/>
          <p:cNvSpPr/>
          <p:nvPr/>
        </p:nvSpPr>
        <p:spPr>
          <a:xfrm>
            <a:off x="507566" y="688321"/>
            <a:ext cx="7488832" cy="3098284"/>
          </a:xfrm>
          <a:prstGeom prst="rect">
            <a:avLst/>
          </a:prstGeom>
        </p:spPr>
        <p:txBody>
          <a:bodyPr wrap="square">
            <a:spAutoFit/>
          </a:bodyPr>
          <a:lstStyle/>
          <a:p>
            <a:pPr>
              <a:spcAft>
                <a:spcPts val="400"/>
              </a:spcAft>
            </a:pPr>
            <a:r>
              <a:rPr lang="zh-CN" altLang="en-US" sz="2000" b="1" dirty="0">
                <a:ln w="0"/>
                <a:effectLst>
                  <a:outerShdw blurRad="38100" dist="19050" dir="2700000" algn="tl" rotWithShape="0">
                    <a:schemeClr val="dk1">
                      <a:alpha val="40000"/>
                    </a:schemeClr>
                  </a:outerShdw>
                </a:effectLst>
                <a:latin typeface="华文中宋" panose="02010600040101010101" pitchFamily="2" charset="-122"/>
                <a:ea typeface="华文中宋" panose="02010600040101010101" pitchFamily="2" charset="-122"/>
              </a:rPr>
              <a:t>导出升力系数数据步骤：</a:t>
            </a:r>
            <a:endParaRPr lang="en-US" altLang="zh-CN" sz="2000" b="1" dirty="0">
              <a:ln w="0"/>
              <a:effectLst>
                <a:outerShdw blurRad="38100" dist="19050" dir="2700000" algn="tl" rotWithShape="0">
                  <a:schemeClr val="dk1">
                    <a:alpha val="40000"/>
                  </a:schemeClr>
                </a:outerShdw>
              </a:effectLst>
              <a:latin typeface="华文中宋" panose="02010600040101010101" pitchFamily="2" charset="-122"/>
              <a:ea typeface="华文中宋" panose="02010600040101010101" pitchFamily="2" charset="-122"/>
            </a:endParaRPr>
          </a:p>
          <a:p>
            <a:pPr marL="828040" indent="-396240" algn="just">
              <a:spcAft>
                <a:spcPts val="400"/>
              </a:spcAft>
              <a:buFont typeface="+mj-lt"/>
              <a:buAutoNum type="arabicPeriod"/>
            </a:pPr>
            <a:r>
              <a:rPr lang="zh-CN" altLang="en-US" b="1" dirty="0">
                <a:solidFill>
                  <a:srgbClr val="000066"/>
                </a:solidFill>
                <a:latin typeface="华文中宋" panose="02010600040101010101" pitchFamily="2" charset="-122"/>
                <a:ea typeface="华文中宋" panose="02010600040101010101" pitchFamily="2" charset="-122"/>
              </a:rPr>
              <a:t>在</a:t>
            </a:r>
            <a:r>
              <a:rPr lang="zh-CN" altLang="en-US" b="1" dirty="0">
                <a:solidFill>
                  <a:srgbClr val="000066"/>
                </a:solidFill>
                <a:highlight>
                  <a:srgbClr val="00FF00"/>
                </a:highlight>
                <a:latin typeface="华文中宋" panose="02010600040101010101" pitchFamily="2" charset="-122"/>
                <a:ea typeface="华文中宋" panose="02010600040101010101" pitchFamily="2" charset="-122"/>
              </a:rPr>
              <a:t>模型开发器</a:t>
            </a:r>
            <a:r>
              <a:rPr lang="zh-CN" altLang="en-US" b="1" dirty="0">
                <a:solidFill>
                  <a:srgbClr val="000066"/>
                </a:solidFill>
                <a:latin typeface="华文中宋" panose="02010600040101010101" pitchFamily="2" charset="-122"/>
                <a:ea typeface="华文中宋" panose="02010600040101010101" pitchFamily="2" charset="-122"/>
              </a:rPr>
              <a:t>中</a:t>
            </a:r>
            <a:r>
              <a:rPr lang="zh-CN" altLang="en-US" b="1" dirty="0">
                <a:solidFill>
                  <a:srgbClr val="000066"/>
                </a:solidFill>
                <a:highlight>
                  <a:srgbClr val="00FF00"/>
                </a:highlight>
                <a:latin typeface="华文中宋" panose="02010600040101010101" pitchFamily="2" charset="-122"/>
                <a:ea typeface="华文中宋" panose="02010600040101010101" pitchFamily="2" charset="-122"/>
              </a:rPr>
              <a:t>升力系数</a:t>
            </a:r>
            <a:r>
              <a:rPr lang="zh-CN" altLang="en-US" b="1" dirty="0">
                <a:solidFill>
                  <a:srgbClr val="000066"/>
                </a:solidFill>
                <a:latin typeface="华文中宋" panose="02010600040101010101" pitchFamily="2" charset="-122"/>
                <a:ea typeface="华文中宋" panose="02010600040101010101" pitchFamily="2" charset="-122"/>
              </a:rPr>
              <a:t>对应的</a:t>
            </a:r>
            <a:r>
              <a:rPr lang="zh-CN" altLang="en-US" b="1" dirty="0">
                <a:solidFill>
                  <a:srgbClr val="000066"/>
                </a:solidFill>
                <a:highlight>
                  <a:srgbClr val="00FF00"/>
                </a:highlight>
                <a:latin typeface="华文中宋" panose="02010600040101010101" pitchFamily="2" charset="-122"/>
                <a:ea typeface="华文中宋" panose="02010600040101010101" pitchFamily="2" charset="-122"/>
              </a:rPr>
              <a:t>点图结果</a:t>
            </a:r>
            <a:r>
              <a:rPr lang="zh-CN" altLang="en-US" b="1" dirty="0">
                <a:solidFill>
                  <a:srgbClr val="000066"/>
                </a:solidFill>
                <a:latin typeface="华文中宋" panose="02010600040101010101" pitchFamily="2" charset="-122"/>
                <a:ea typeface="华文中宋" panose="02010600040101010101" pitchFamily="2" charset="-122"/>
              </a:rPr>
              <a:t>上点右键，选择</a:t>
            </a:r>
            <a:r>
              <a:rPr lang="zh-CN" altLang="en-US" b="1" dirty="0">
                <a:solidFill>
                  <a:srgbClr val="000066"/>
                </a:solidFill>
                <a:highlight>
                  <a:srgbClr val="00FF00"/>
                </a:highlight>
                <a:latin typeface="华文中宋" panose="02010600040101010101" pitchFamily="2" charset="-122"/>
                <a:ea typeface="华文中宋" panose="02010600040101010101" pitchFamily="2" charset="-122"/>
              </a:rPr>
              <a:t>将绘图数据复制到表格</a:t>
            </a:r>
            <a:r>
              <a:rPr lang="zh-CN" altLang="en-US" b="1" dirty="0">
                <a:solidFill>
                  <a:srgbClr val="000066"/>
                </a:solidFill>
                <a:latin typeface="华文中宋" panose="02010600040101010101" pitchFamily="2" charset="-122"/>
                <a:ea typeface="华文中宋" panose="02010600040101010101" pitchFamily="2" charset="-122"/>
                <a:sym typeface="Wingdings" panose="05000000000000000000" pitchFamily="2" charset="2"/>
              </a:rPr>
              <a:t>，此时在</a:t>
            </a:r>
            <a:r>
              <a:rPr lang="zh-CN" altLang="en-US" b="1" dirty="0">
                <a:solidFill>
                  <a:srgbClr val="000066"/>
                </a:solidFill>
                <a:highlight>
                  <a:srgbClr val="00FF00"/>
                </a:highlight>
                <a:latin typeface="华文中宋" panose="02010600040101010101" pitchFamily="2" charset="-122"/>
                <a:ea typeface="华文中宋" panose="02010600040101010101" pitchFamily="2" charset="-122"/>
                <a:sym typeface="Wingdings" panose="05000000000000000000" pitchFamily="2" charset="2"/>
              </a:rPr>
              <a:t>表格</a:t>
            </a:r>
            <a:r>
              <a:rPr lang="zh-CN" altLang="en-US" b="1" dirty="0">
                <a:solidFill>
                  <a:srgbClr val="000066"/>
                </a:solidFill>
                <a:latin typeface="华文中宋" panose="02010600040101010101" pitchFamily="2" charset="-122"/>
                <a:ea typeface="华文中宋" panose="02010600040101010101" pitchFamily="2" charset="-122"/>
                <a:sym typeface="Wingdings" panose="05000000000000000000" pitchFamily="2" charset="2"/>
              </a:rPr>
              <a:t>节点下会多出一个</a:t>
            </a:r>
            <a:r>
              <a:rPr lang="zh-CN" altLang="en-US" b="1" dirty="0">
                <a:solidFill>
                  <a:srgbClr val="000066"/>
                </a:solidFill>
                <a:highlight>
                  <a:srgbClr val="00FF00"/>
                </a:highlight>
                <a:latin typeface="华文中宋" panose="02010600040101010101" pitchFamily="2" charset="-122"/>
                <a:ea typeface="华文中宋" panose="02010600040101010101" pitchFamily="2" charset="-122"/>
                <a:sym typeface="Wingdings" panose="05000000000000000000" pitchFamily="2" charset="2"/>
              </a:rPr>
              <a:t>表格</a:t>
            </a:r>
            <a:r>
              <a:rPr lang="en-US" altLang="zh-CN" b="1" dirty="0">
                <a:solidFill>
                  <a:srgbClr val="000066"/>
                </a:solidFill>
                <a:highlight>
                  <a:srgbClr val="00FF00"/>
                </a:highlight>
                <a:latin typeface="华文中宋" panose="02010600040101010101" pitchFamily="2" charset="-122"/>
                <a:ea typeface="华文中宋" panose="02010600040101010101" pitchFamily="2" charset="-122"/>
                <a:sym typeface="Wingdings" panose="05000000000000000000" pitchFamily="2" charset="2"/>
              </a:rPr>
              <a:t>1</a:t>
            </a:r>
            <a:r>
              <a:rPr lang="zh-CN" altLang="en-US" b="1" dirty="0">
                <a:solidFill>
                  <a:srgbClr val="000066"/>
                </a:solidFill>
                <a:latin typeface="华文中宋" panose="02010600040101010101" pitchFamily="2" charset="-122"/>
                <a:ea typeface="华文中宋" panose="02010600040101010101" pitchFamily="2" charset="-122"/>
                <a:sym typeface="Wingdings" panose="05000000000000000000" pitchFamily="2" charset="2"/>
              </a:rPr>
              <a:t>；</a:t>
            </a:r>
            <a:endParaRPr lang="en-US" altLang="zh-CN" b="1" dirty="0">
              <a:solidFill>
                <a:srgbClr val="000066"/>
              </a:solidFill>
              <a:latin typeface="华文中宋" panose="02010600040101010101" pitchFamily="2" charset="-122"/>
              <a:ea typeface="华文中宋" panose="02010600040101010101" pitchFamily="2" charset="-122"/>
              <a:sym typeface="Wingdings" panose="05000000000000000000" pitchFamily="2" charset="2"/>
            </a:endParaRPr>
          </a:p>
          <a:p>
            <a:pPr marL="828040" indent="-396240" algn="just">
              <a:spcAft>
                <a:spcPts val="400"/>
              </a:spcAft>
              <a:buFont typeface="+mj-lt"/>
              <a:buAutoNum type="arabicPeriod"/>
            </a:pPr>
            <a:r>
              <a:rPr lang="zh-CN" altLang="en-US" b="1" dirty="0">
                <a:solidFill>
                  <a:srgbClr val="000066"/>
                </a:solidFill>
                <a:latin typeface="华文中宋" panose="02010600040101010101" pitchFamily="2" charset="-122"/>
                <a:ea typeface="华文中宋" panose="02010600040101010101" pitchFamily="2" charset="-122"/>
                <a:sym typeface="Wingdings" panose="05000000000000000000" pitchFamily="2" charset="2"/>
              </a:rPr>
              <a:t>在上一步</a:t>
            </a:r>
            <a:r>
              <a:rPr lang="zh-CN" altLang="en-US" b="1" dirty="0">
                <a:solidFill>
                  <a:srgbClr val="000066"/>
                </a:solidFill>
                <a:highlight>
                  <a:srgbClr val="00FF00"/>
                </a:highlight>
                <a:latin typeface="华文中宋" panose="02010600040101010101" pitchFamily="2" charset="-122"/>
                <a:ea typeface="华文中宋" panose="02010600040101010101" pitchFamily="2" charset="-122"/>
                <a:sym typeface="Wingdings" panose="05000000000000000000" pitchFamily="2" charset="2"/>
              </a:rPr>
              <a:t>表格</a:t>
            </a:r>
            <a:r>
              <a:rPr lang="zh-CN" altLang="en-US" b="1" dirty="0">
                <a:solidFill>
                  <a:srgbClr val="000066"/>
                </a:solidFill>
                <a:latin typeface="华文中宋" panose="02010600040101010101" pitchFamily="2" charset="-122"/>
                <a:ea typeface="华文中宋" panose="02010600040101010101" pitchFamily="2" charset="-122"/>
                <a:sym typeface="Wingdings" panose="05000000000000000000" pitchFamily="2" charset="2"/>
              </a:rPr>
              <a:t>节点下产生的</a:t>
            </a:r>
            <a:r>
              <a:rPr lang="zh-CN" altLang="en-US" b="1" dirty="0">
                <a:solidFill>
                  <a:srgbClr val="000066"/>
                </a:solidFill>
                <a:highlight>
                  <a:srgbClr val="00FF00"/>
                </a:highlight>
                <a:latin typeface="华文中宋" panose="02010600040101010101" pitchFamily="2" charset="-122"/>
                <a:ea typeface="华文中宋" panose="02010600040101010101" pitchFamily="2" charset="-122"/>
                <a:sym typeface="Wingdings" panose="05000000000000000000" pitchFamily="2" charset="2"/>
              </a:rPr>
              <a:t>表格</a:t>
            </a:r>
            <a:r>
              <a:rPr lang="en-US" altLang="zh-CN" b="1" dirty="0">
                <a:solidFill>
                  <a:srgbClr val="000066"/>
                </a:solidFill>
                <a:highlight>
                  <a:srgbClr val="00FF00"/>
                </a:highlight>
                <a:latin typeface="华文中宋" panose="02010600040101010101" pitchFamily="2" charset="-122"/>
                <a:ea typeface="华文中宋" panose="02010600040101010101" pitchFamily="2" charset="-122"/>
                <a:sym typeface="Wingdings" panose="05000000000000000000" pitchFamily="2" charset="2"/>
              </a:rPr>
              <a:t>1</a:t>
            </a:r>
            <a:r>
              <a:rPr lang="zh-CN" altLang="en-US" b="1" dirty="0">
                <a:solidFill>
                  <a:srgbClr val="000066"/>
                </a:solidFill>
                <a:latin typeface="华文中宋" panose="02010600040101010101" pitchFamily="2" charset="-122"/>
                <a:ea typeface="华文中宋" panose="02010600040101010101" pitchFamily="2" charset="-122"/>
                <a:sym typeface="Wingdings" panose="05000000000000000000" pitchFamily="2" charset="2"/>
              </a:rPr>
              <a:t>上点右键，选择</a:t>
            </a:r>
            <a:r>
              <a:rPr lang="zh-CN" altLang="en-US" b="1" dirty="0">
                <a:solidFill>
                  <a:srgbClr val="000066"/>
                </a:solidFill>
                <a:highlight>
                  <a:srgbClr val="00FF00"/>
                </a:highlight>
                <a:latin typeface="华文中宋" panose="02010600040101010101" pitchFamily="2" charset="-122"/>
                <a:ea typeface="华文中宋" panose="02010600040101010101" pitchFamily="2" charset="-122"/>
                <a:sym typeface="Wingdings" panose="05000000000000000000" pitchFamily="2" charset="2"/>
              </a:rPr>
              <a:t>添加要导出的表</a:t>
            </a:r>
            <a:r>
              <a:rPr lang="zh-CN" altLang="en-US" b="1" dirty="0">
                <a:solidFill>
                  <a:srgbClr val="000066"/>
                </a:solidFill>
                <a:latin typeface="华文中宋" panose="02010600040101010101" pitchFamily="2" charset="-122"/>
                <a:ea typeface="华文中宋" panose="02010600040101010101" pitchFamily="2" charset="-122"/>
                <a:sym typeface="Wingdings" panose="05000000000000000000" pitchFamily="2" charset="2"/>
              </a:rPr>
              <a:t>，此时在</a:t>
            </a:r>
            <a:r>
              <a:rPr lang="zh-CN" altLang="en-US" b="1" dirty="0">
                <a:solidFill>
                  <a:srgbClr val="000066"/>
                </a:solidFill>
                <a:highlight>
                  <a:srgbClr val="00FF00"/>
                </a:highlight>
                <a:latin typeface="华文中宋" panose="02010600040101010101" pitchFamily="2" charset="-122"/>
                <a:ea typeface="华文中宋" panose="02010600040101010101" pitchFamily="2" charset="-122"/>
                <a:sym typeface="Wingdings" panose="05000000000000000000" pitchFamily="2" charset="2"/>
              </a:rPr>
              <a:t>导出</a:t>
            </a:r>
            <a:r>
              <a:rPr lang="zh-CN" altLang="en-US" b="1" dirty="0">
                <a:solidFill>
                  <a:srgbClr val="000066"/>
                </a:solidFill>
                <a:latin typeface="华文中宋" panose="02010600040101010101" pitchFamily="2" charset="-122"/>
                <a:ea typeface="华文中宋" panose="02010600040101010101" pitchFamily="2" charset="-122"/>
                <a:sym typeface="Wingdings" panose="05000000000000000000" pitchFamily="2" charset="2"/>
              </a:rPr>
              <a:t>节点下会多出一个</a:t>
            </a:r>
            <a:r>
              <a:rPr lang="zh-CN" altLang="en-US" b="1" dirty="0">
                <a:solidFill>
                  <a:srgbClr val="000066"/>
                </a:solidFill>
                <a:highlight>
                  <a:srgbClr val="00FF00"/>
                </a:highlight>
                <a:latin typeface="华文中宋" panose="02010600040101010101" pitchFamily="2" charset="-122"/>
                <a:ea typeface="华文中宋" panose="02010600040101010101" pitchFamily="2" charset="-122"/>
                <a:sym typeface="Wingdings" panose="05000000000000000000" pitchFamily="2" charset="2"/>
              </a:rPr>
              <a:t>表格</a:t>
            </a:r>
            <a:r>
              <a:rPr lang="en-US" altLang="zh-CN" b="1" dirty="0">
                <a:solidFill>
                  <a:srgbClr val="000066"/>
                </a:solidFill>
                <a:highlight>
                  <a:srgbClr val="00FF00"/>
                </a:highlight>
                <a:latin typeface="华文中宋" panose="02010600040101010101" pitchFamily="2" charset="-122"/>
                <a:ea typeface="华文中宋" panose="02010600040101010101" pitchFamily="2" charset="-122"/>
                <a:sym typeface="Wingdings" panose="05000000000000000000" pitchFamily="2" charset="2"/>
              </a:rPr>
              <a:t>1</a:t>
            </a:r>
            <a:r>
              <a:rPr lang="zh-CN" altLang="en-US" b="1" dirty="0">
                <a:solidFill>
                  <a:srgbClr val="000066"/>
                </a:solidFill>
                <a:latin typeface="华文中宋" panose="02010600040101010101" pitchFamily="2" charset="-122"/>
                <a:ea typeface="华文中宋" panose="02010600040101010101" pitchFamily="2" charset="-122"/>
                <a:sym typeface="Wingdings" panose="05000000000000000000" pitchFamily="2" charset="2"/>
              </a:rPr>
              <a:t>；</a:t>
            </a:r>
            <a:endParaRPr lang="en-US" altLang="zh-CN" b="1" dirty="0">
              <a:solidFill>
                <a:srgbClr val="000066"/>
              </a:solidFill>
              <a:latin typeface="华文中宋" panose="02010600040101010101" pitchFamily="2" charset="-122"/>
              <a:ea typeface="华文中宋" panose="02010600040101010101" pitchFamily="2" charset="-122"/>
              <a:sym typeface="Wingdings" panose="05000000000000000000" pitchFamily="2" charset="2"/>
            </a:endParaRPr>
          </a:p>
          <a:p>
            <a:pPr marL="828040" indent="-396240" algn="just">
              <a:spcAft>
                <a:spcPts val="400"/>
              </a:spcAft>
              <a:buFont typeface="+mj-lt"/>
              <a:buAutoNum type="arabicPeriod"/>
            </a:pPr>
            <a:r>
              <a:rPr lang="zh-CN" altLang="en-US" b="1" dirty="0">
                <a:solidFill>
                  <a:srgbClr val="000066"/>
                </a:solidFill>
                <a:latin typeface="华文中宋" panose="02010600040101010101" pitchFamily="2" charset="-122"/>
                <a:ea typeface="华文中宋" panose="02010600040101010101" pitchFamily="2" charset="-122"/>
                <a:sym typeface="Wingdings" panose="05000000000000000000" pitchFamily="2" charset="2"/>
              </a:rPr>
              <a:t>在上一步</a:t>
            </a:r>
            <a:r>
              <a:rPr lang="zh-CN" altLang="en-US" b="1" dirty="0">
                <a:solidFill>
                  <a:srgbClr val="000066"/>
                </a:solidFill>
                <a:highlight>
                  <a:srgbClr val="00FF00"/>
                </a:highlight>
                <a:latin typeface="华文中宋" panose="02010600040101010101" pitchFamily="2" charset="-122"/>
                <a:ea typeface="华文中宋" panose="02010600040101010101" pitchFamily="2" charset="-122"/>
                <a:sym typeface="Wingdings" panose="05000000000000000000" pitchFamily="2" charset="2"/>
              </a:rPr>
              <a:t>导出</a:t>
            </a:r>
            <a:r>
              <a:rPr lang="zh-CN" altLang="en-US" b="1" dirty="0">
                <a:solidFill>
                  <a:srgbClr val="000066"/>
                </a:solidFill>
                <a:latin typeface="华文中宋" panose="02010600040101010101" pitchFamily="2" charset="-122"/>
                <a:ea typeface="华文中宋" panose="02010600040101010101" pitchFamily="2" charset="-122"/>
                <a:sym typeface="Wingdings" panose="05000000000000000000" pitchFamily="2" charset="2"/>
              </a:rPr>
              <a:t>节点下产生的</a:t>
            </a:r>
            <a:r>
              <a:rPr lang="zh-CN" altLang="en-US" b="1" dirty="0">
                <a:solidFill>
                  <a:srgbClr val="000066"/>
                </a:solidFill>
                <a:highlight>
                  <a:srgbClr val="00FF00"/>
                </a:highlight>
                <a:latin typeface="华文中宋" panose="02010600040101010101" pitchFamily="2" charset="-122"/>
                <a:ea typeface="华文中宋" panose="02010600040101010101" pitchFamily="2" charset="-122"/>
                <a:sym typeface="Wingdings" panose="05000000000000000000" pitchFamily="2" charset="2"/>
              </a:rPr>
              <a:t>表格</a:t>
            </a:r>
            <a:r>
              <a:rPr lang="en-US" altLang="zh-CN" b="1" dirty="0">
                <a:solidFill>
                  <a:srgbClr val="000066"/>
                </a:solidFill>
                <a:highlight>
                  <a:srgbClr val="00FF00"/>
                </a:highlight>
                <a:latin typeface="华文中宋" panose="02010600040101010101" pitchFamily="2" charset="-122"/>
                <a:ea typeface="华文中宋" panose="02010600040101010101" pitchFamily="2" charset="-122"/>
                <a:sym typeface="Wingdings" panose="05000000000000000000" pitchFamily="2" charset="2"/>
              </a:rPr>
              <a:t>1</a:t>
            </a:r>
            <a:r>
              <a:rPr lang="zh-CN" altLang="en-US" b="1" dirty="0">
                <a:solidFill>
                  <a:srgbClr val="000066"/>
                </a:solidFill>
                <a:latin typeface="华文中宋" panose="02010600040101010101" pitchFamily="2" charset="-122"/>
                <a:ea typeface="华文中宋" panose="02010600040101010101" pitchFamily="2" charset="-122"/>
                <a:sym typeface="Wingdings" panose="05000000000000000000" pitchFamily="2" charset="2"/>
              </a:rPr>
              <a:t>上点右键，选择</a:t>
            </a:r>
            <a:r>
              <a:rPr lang="zh-CN" altLang="en-US" b="1" dirty="0">
                <a:solidFill>
                  <a:srgbClr val="000066"/>
                </a:solidFill>
                <a:highlight>
                  <a:srgbClr val="00FF00"/>
                </a:highlight>
                <a:latin typeface="华文中宋" panose="02010600040101010101" pitchFamily="2" charset="-122"/>
                <a:ea typeface="华文中宋" panose="02010600040101010101" pitchFamily="2" charset="-122"/>
                <a:sym typeface="Wingdings" panose="05000000000000000000" pitchFamily="2" charset="2"/>
              </a:rPr>
              <a:t>导出</a:t>
            </a:r>
            <a:r>
              <a:rPr lang="zh-CN" altLang="en-US" b="1" dirty="0">
                <a:solidFill>
                  <a:srgbClr val="000066"/>
                </a:solidFill>
                <a:latin typeface="华文中宋" panose="02010600040101010101" pitchFamily="2" charset="-122"/>
                <a:ea typeface="华文中宋" panose="02010600040101010101" pitchFamily="2" charset="-122"/>
                <a:sym typeface="Wingdings" panose="05000000000000000000" pitchFamily="2" charset="2"/>
              </a:rPr>
              <a:t>（第二次要选导出至，否则默认覆盖第一次导出的文件），选择导出路径，为文件命名，保存类型选为</a:t>
            </a:r>
            <a:r>
              <a:rPr lang="en-US" altLang="zh-CN" b="1" dirty="0">
                <a:solidFill>
                  <a:srgbClr val="000066"/>
                </a:solidFill>
                <a:highlight>
                  <a:srgbClr val="00FF00"/>
                </a:highlight>
                <a:latin typeface="华文中宋" panose="02010600040101010101" pitchFamily="2" charset="-122"/>
                <a:ea typeface="华文中宋" panose="02010600040101010101" pitchFamily="2" charset="-122"/>
                <a:sym typeface="Wingdings" panose="05000000000000000000" pitchFamily="2" charset="2"/>
              </a:rPr>
              <a:t>csv</a:t>
            </a:r>
            <a:r>
              <a:rPr lang="zh-CN" altLang="en-US" b="1" dirty="0">
                <a:solidFill>
                  <a:srgbClr val="000066"/>
                </a:solidFill>
                <a:highlight>
                  <a:srgbClr val="00FF00"/>
                </a:highlight>
                <a:latin typeface="华文中宋" panose="02010600040101010101" pitchFamily="2" charset="-122"/>
                <a:ea typeface="华文中宋" panose="02010600040101010101" pitchFamily="2" charset="-122"/>
                <a:sym typeface="Wingdings" panose="05000000000000000000" pitchFamily="2" charset="2"/>
              </a:rPr>
              <a:t>格式</a:t>
            </a:r>
            <a:r>
              <a:rPr lang="zh-CN" altLang="en-US" b="1" dirty="0">
                <a:solidFill>
                  <a:srgbClr val="000066"/>
                </a:solidFill>
                <a:latin typeface="华文中宋" panose="02010600040101010101" pitchFamily="2" charset="-122"/>
                <a:ea typeface="华文中宋" panose="02010600040101010101" pitchFamily="2" charset="-122"/>
                <a:sym typeface="Wingdings" panose="05000000000000000000" pitchFamily="2" charset="2"/>
              </a:rPr>
              <a:t>；</a:t>
            </a:r>
            <a:endParaRPr lang="en-US" altLang="zh-CN" b="1" dirty="0">
              <a:solidFill>
                <a:srgbClr val="000066"/>
              </a:solidFill>
              <a:latin typeface="华文中宋" panose="02010600040101010101" pitchFamily="2" charset="-122"/>
              <a:ea typeface="华文中宋" panose="02010600040101010101" pitchFamily="2" charset="-122"/>
              <a:sym typeface="Wingdings" panose="05000000000000000000" pitchFamily="2" charset="2"/>
            </a:endParaRPr>
          </a:p>
          <a:p>
            <a:pPr marL="828040" indent="-396240" algn="just">
              <a:spcAft>
                <a:spcPts val="400"/>
              </a:spcAft>
              <a:buFont typeface="+mj-lt"/>
              <a:buAutoNum type="arabicPeriod"/>
            </a:pPr>
            <a:r>
              <a:rPr lang="zh-CN" altLang="en-US" b="1" dirty="0">
                <a:solidFill>
                  <a:srgbClr val="000066"/>
                </a:solidFill>
                <a:latin typeface="华文中宋" panose="02010600040101010101" pitchFamily="2" charset="-122"/>
                <a:ea typeface="华文中宋" panose="02010600040101010101" pitchFamily="2" charset="-122"/>
                <a:sym typeface="Wingdings" panose="05000000000000000000" pitchFamily="2" charset="2"/>
              </a:rPr>
              <a:t>导出</a:t>
            </a:r>
            <a:r>
              <a:rPr lang="en-US" altLang="zh-CN" b="1" dirty="0">
                <a:solidFill>
                  <a:srgbClr val="000066"/>
                </a:solidFill>
                <a:highlight>
                  <a:srgbClr val="00FF00"/>
                </a:highlight>
                <a:latin typeface="华文中宋" panose="02010600040101010101" pitchFamily="2" charset="-122"/>
                <a:ea typeface="华文中宋" panose="02010600040101010101" pitchFamily="2" charset="-122"/>
                <a:sym typeface="Wingdings" panose="05000000000000000000" pitchFamily="2" charset="2"/>
              </a:rPr>
              <a:t>csv</a:t>
            </a:r>
            <a:r>
              <a:rPr lang="zh-CN" altLang="en-US" b="1" dirty="0">
                <a:solidFill>
                  <a:srgbClr val="000066"/>
                </a:solidFill>
                <a:highlight>
                  <a:srgbClr val="00FF00"/>
                </a:highlight>
                <a:latin typeface="华文中宋" panose="02010600040101010101" pitchFamily="2" charset="-122"/>
                <a:ea typeface="华文中宋" panose="02010600040101010101" pitchFamily="2" charset="-122"/>
                <a:sym typeface="Wingdings" panose="05000000000000000000" pitchFamily="2" charset="2"/>
              </a:rPr>
              <a:t>文件</a:t>
            </a:r>
            <a:r>
              <a:rPr lang="zh-CN" altLang="en-US" b="1" dirty="0">
                <a:solidFill>
                  <a:srgbClr val="000066"/>
                </a:solidFill>
                <a:latin typeface="华文中宋" panose="02010600040101010101" pitchFamily="2" charset="-122"/>
                <a:ea typeface="华文中宋" panose="02010600040101010101" pitchFamily="2" charset="-122"/>
                <a:sym typeface="Wingdings" panose="05000000000000000000" pitchFamily="2" charset="2"/>
              </a:rPr>
              <a:t>后，把</a:t>
            </a:r>
            <a:r>
              <a:rPr lang="en-US" altLang="zh-CN" b="1" dirty="0">
                <a:solidFill>
                  <a:srgbClr val="000066"/>
                </a:solidFill>
                <a:latin typeface="华文中宋" panose="02010600040101010101" pitchFamily="2" charset="-122"/>
                <a:ea typeface="华文中宋" panose="02010600040101010101" pitchFamily="2" charset="-122"/>
                <a:sym typeface="Wingdings" panose="05000000000000000000" pitchFamily="2" charset="2"/>
              </a:rPr>
              <a:t>Excel</a:t>
            </a:r>
            <a:r>
              <a:rPr lang="zh-CN" altLang="en-US" b="1" dirty="0">
                <a:solidFill>
                  <a:srgbClr val="000066"/>
                </a:solidFill>
                <a:latin typeface="华文中宋" panose="02010600040101010101" pitchFamily="2" charset="-122"/>
                <a:ea typeface="华文中宋" panose="02010600040101010101" pitchFamily="2" charset="-122"/>
                <a:sym typeface="Wingdings" panose="05000000000000000000" pitchFamily="2" charset="2"/>
              </a:rPr>
              <a:t>打开，删除前面几行表头文字，用升力系数对应的两列数据画散点图（如下图）。</a:t>
            </a:r>
            <a:endParaRPr lang="en-US" altLang="zh-CN" b="1" dirty="0">
              <a:solidFill>
                <a:srgbClr val="000066"/>
              </a:solidFill>
              <a:latin typeface="华文中宋" panose="02010600040101010101" pitchFamily="2" charset="-122"/>
              <a:ea typeface="华文中宋" panose="02010600040101010101" pitchFamily="2" charset="-122"/>
              <a:sym typeface="Wingdings" panose="05000000000000000000" pitchFamily="2" charset="2"/>
            </a:endParaRPr>
          </a:p>
        </p:txBody>
      </p:sp>
      <p:grpSp>
        <p:nvGrpSpPr>
          <p:cNvPr id="3" name="组合 2"/>
          <p:cNvGrpSpPr/>
          <p:nvPr/>
        </p:nvGrpSpPr>
        <p:grpSpPr>
          <a:xfrm>
            <a:off x="1619672" y="3867348"/>
            <a:ext cx="4104456" cy="2297956"/>
            <a:chOff x="2339752" y="3587111"/>
            <a:chExt cx="4104456" cy="2990652"/>
          </a:xfrm>
        </p:grpSpPr>
        <p:pic>
          <p:nvPicPr>
            <p:cNvPr id="5" name="图片 4"/>
            <p:cNvPicPr>
              <a:picLocks noChangeAspect="1"/>
            </p:cNvPicPr>
            <p:nvPr/>
          </p:nvPicPr>
          <p:blipFill>
            <a:blip r:embed="rId1"/>
            <a:stretch>
              <a:fillRect/>
            </a:stretch>
          </p:blipFill>
          <p:spPr>
            <a:xfrm>
              <a:off x="2339752" y="3587111"/>
              <a:ext cx="4104456" cy="2665689"/>
            </a:xfrm>
            <a:prstGeom prst="rect">
              <a:avLst/>
            </a:prstGeom>
          </p:spPr>
        </p:pic>
        <p:sp>
          <p:nvSpPr>
            <p:cNvPr id="6" name="文本框 5"/>
            <p:cNvSpPr txBox="1"/>
            <p:nvPr/>
          </p:nvSpPr>
          <p:spPr>
            <a:xfrm>
              <a:off x="3486403" y="6239209"/>
              <a:ext cx="2597600" cy="338554"/>
            </a:xfrm>
            <a:prstGeom prst="rect">
              <a:avLst/>
            </a:prstGeom>
            <a:noFill/>
          </p:spPr>
          <p:txBody>
            <a:bodyPr wrap="square" rtlCol="0">
              <a:spAutoFit/>
            </a:bodyPr>
            <a:lstStyle/>
            <a:p>
              <a:r>
                <a:rPr lang="zh-CN" altLang="en-US" sz="1600" b="1" dirty="0">
                  <a:solidFill>
                    <a:schemeClr val="bg1">
                      <a:lumMod val="50000"/>
                    </a:schemeClr>
                  </a:solidFill>
                  <a:latin typeface="Times New Roman" panose="02020603050405020304" pitchFamily="18" charset="0"/>
                  <a:ea typeface="华文中宋" panose="02010600040101010101" pitchFamily="2" charset="-122"/>
                  <a:cs typeface="Times New Roman" panose="02020603050405020304" pitchFamily="18" charset="0"/>
                </a:rPr>
                <a:t>升力系数随随时间的变化</a:t>
              </a:r>
              <a:endParaRPr lang="zh-CN" altLang="en-US" sz="1600" b="1" dirty="0">
                <a:solidFill>
                  <a:schemeClr val="bg1">
                    <a:lumMod val="50000"/>
                  </a:schemeClr>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8" name="文本框 7"/>
          <p:cNvSpPr txBox="1"/>
          <p:nvPr/>
        </p:nvSpPr>
        <p:spPr>
          <a:xfrm>
            <a:off x="6012160" y="3987297"/>
            <a:ext cx="2365098" cy="1938992"/>
          </a:xfrm>
          <a:prstGeom prst="rect">
            <a:avLst/>
          </a:prstGeom>
          <a:noFill/>
        </p:spPr>
        <p:txBody>
          <a:bodyPr wrap="square" rtlCol="0">
            <a:spAutoFit/>
          </a:bodyPr>
          <a:lstStyle/>
          <a:p>
            <a:r>
              <a:rPr lang="zh-CN" altLang="en-US" sz="2400" b="1" dirty="0">
                <a:ln w="0"/>
                <a:effectLst>
                  <a:outerShdw blurRad="38100" dist="19050" dir="2700000" algn="tl" rotWithShape="0">
                    <a:schemeClr val="dk1">
                      <a:alpha val="40000"/>
                    </a:schemeClr>
                  </a:outerShdw>
                </a:effectLst>
              </a:rPr>
              <a:t>升力系数刚开始振幅较小，随时间逐渐增加，然后稳定规律振荡。</a:t>
            </a:r>
            <a:endParaRPr lang="zh-CN" altLang="en-US" sz="2400" b="1" dirty="0">
              <a:ln w="0"/>
              <a:effectLst>
                <a:outerShdw blurRad="38100" dist="19050" dir="2700000" algn="tl" rotWithShape="0">
                  <a:schemeClr val="dk1">
                    <a:alpha val="40000"/>
                  </a:schemeClr>
                </a:outerShdw>
              </a:effectLst>
            </a:endParaRPr>
          </a:p>
        </p:txBody>
      </p:sp>
    </p:spTree>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表格 4"/>
          <p:cNvGraphicFramePr>
            <a:graphicFrameLocks noGrp="1"/>
          </p:cNvGraphicFramePr>
          <p:nvPr/>
        </p:nvGraphicFramePr>
        <p:xfrm>
          <a:off x="755576" y="2909217"/>
          <a:ext cx="4500002" cy="1112520"/>
        </p:xfrm>
        <a:graphic>
          <a:graphicData uri="http://schemas.openxmlformats.org/drawingml/2006/table">
            <a:tbl>
              <a:tblPr firstRow="1" bandRow="1">
                <a:tableStyleId>{5C22544A-7EE6-4342-B048-85BDC9FD1C3A}</a:tableStyleId>
              </a:tblPr>
              <a:tblGrid>
                <a:gridCol w="716564"/>
                <a:gridCol w="630573"/>
                <a:gridCol w="630573"/>
                <a:gridCol w="630573"/>
                <a:gridCol w="630573"/>
                <a:gridCol w="630573"/>
                <a:gridCol w="630573"/>
              </a:tblGrid>
              <a:tr h="370840">
                <a:tc>
                  <a:txBody>
                    <a:bodyPr/>
                    <a:lstStyle/>
                    <a:p>
                      <a:pPr algn="ctr"/>
                      <a:r>
                        <a:rPr lang="en-US" altLang="zh-CN" sz="1400" b="0" dirty="0">
                          <a:solidFill>
                            <a:srgbClr val="0000FF"/>
                          </a:solidFill>
                          <a:latin typeface="Times New Roman" panose="02020603050405020304" pitchFamily="18" charset="0"/>
                          <a:ea typeface="华文中宋" panose="02010600040101010101" pitchFamily="2" charset="-122"/>
                          <a:cs typeface="Times New Roman" panose="02020603050405020304" pitchFamily="18" charset="0"/>
                        </a:rPr>
                        <a:t>t(s)</a:t>
                      </a:r>
                      <a:endParaRPr lang="zh-CN" altLang="en-US" sz="1400" b="0" dirty="0">
                        <a:solidFill>
                          <a:srgbClr val="0000FF"/>
                        </a:solidFill>
                        <a:latin typeface="Times New Roman" panose="02020603050405020304" pitchFamily="18" charset="0"/>
                        <a:ea typeface="华文中宋" panose="02010600040101010101" pitchFamily="2" charset="-122"/>
                        <a:cs typeface="Times New Roman" panose="02020603050405020304" pitchFamily="18" charset="0"/>
                      </a:endParaRPr>
                    </a:p>
                  </a:txBody>
                  <a:tcPr anchor="ctr">
                    <a:lnL w="12700" cap="flat" cmpd="sng" algn="ctr">
                      <a:solidFill>
                        <a:srgbClr val="000066"/>
                      </a:solidFill>
                      <a:prstDash val="solid"/>
                      <a:round/>
                      <a:headEnd type="none" w="med" len="med"/>
                      <a:tailEnd type="none" w="med" len="med"/>
                    </a:lnL>
                    <a:lnR w="12700" cap="flat" cmpd="sng" algn="ctr">
                      <a:solidFill>
                        <a:srgbClr val="000066"/>
                      </a:solidFill>
                      <a:prstDash val="solid"/>
                      <a:round/>
                      <a:headEnd type="none" w="med" len="med"/>
                      <a:tailEnd type="none" w="med" len="med"/>
                    </a:lnR>
                    <a:lnT w="12700" cap="flat" cmpd="sng" algn="ctr">
                      <a:solidFill>
                        <a:srgbClr val="000066"/>
                      </a:solidFill>
                      <a:prstDash val="solid"/>
                      <a:round/>
                      <a:headEnd type="none" w="med" len="med"/>
                      <a:tailEnd type="none" w="med" len="med"/>
                    </a:lnT>
                    <a:lnB w="12700" cap="flat" cmpd="sng" algn="ctr">
                      <a:solidFill>
                        <a:srgbClr val="000066"/>
                      </a:solidFill>
                      <a:prstDash val="solid"/>
                      <a:round/>
                      <a:headEnd type="none" w="med" len="med"/>
                      <a:tailEnd type="none" w="med" len="med"/>
                    </a:lnB>
                  </a:tcPr>
                </a:tc>
                <a:tc>
                  <a:txBody>
                    <a:bodyPr/>
                    <a:lstStyle/>
                    <a:p>
                      <a:pPr algn="ctr"/>
                      <a:r>
                        <a:rPr lang="en-US" altLang="zh-CN" sz="1400" b="0" dirty="0">
                          <a:solidFill>
                            <a:srgbClr val="0000FF"/>
                          </a:solidFill>
                          <a:latin typeface="Times New Roman" panose="02020603050405020304" pitchFamily="18" charset="0"/>
                          <a:ea typeface="华文中宋" panose="02010600040101010101" pitchFamily="2" charset="-122"/>
                          <a:cs typeface="Times New Roman" panose="02020603050405020304" pitchFamily="18" charset="0"/>
                        </a:rPr>
                        <a:t>3.86</a:t>
                      </a:r>
                      <a:endParaRPr lang="zh-CN" altLang="en-US" sz="1400" b="0" dirty="0">
                        <a:solidFill>
                          <a:srgbClr val="0000FF"/>
                        </a:solidFill>
                        <a:latin typeface="Times New Roman" panose="02020603050405020304" pitchFamily="18" charset="0"/>
                        <a:ea typeface="华文中宋" panose="02010600040101010101" pitchFamily="2" charset="-122"/>
                        <a:cs typeface="Times New Roman" panose="02020603050405020304" pitchFamily="18" charset="0"/>
                      </a:endParaRPr>
                    </a:p>
                  </a:txBody>
                  <a:tcPr anchor="ctr">
                    <a:lnL w="12700" cap="flat" cmpd="sng" algn="ctr">
                      <a:solidFill>
                        <a:srgbClr val="000066"/>
                      </a:solidFill>
                      <a:prstDash val="solid"/>
                      <a:round/>
                      <a:headEnd type="none" w="med" len="med"/>
                      <a:tailEnd type="none" w="med" len="med"/>
                    </a:lnL>
                    <a:lnR w="12700" cap="flat" cmpd="sng" algn="ctr">
                      <a:solidFill>
                        <a:srgbClr val="000066"/>
                      </a:solidFill>
                      <a:prstDash val="solid"/>
                      <a:round/>
                      <a:headEnd type="none" w="med" len="med"/>
                      <a:tailEnd type="none" w="med" len="med"/>
                    </a:lnR>
                    <a:lnT w="12700" cap="flat" cmpd="sng" algn="ctr">
                      <a:solidFill>
                        <a:srgbClr val="000066"/>
                      </a:solidFill>
                      <a:prstDash val="solid"/>
                      <a:round/>
                      <a:headEnd type="none" w="med" len="med"/>
                      <a:tailEnd type="none" w="med" len="med"/>
                    </a:lnT>
                    <a:lnB w="12700" cap="flat" cmpd="sng" algn="ctr">
                      <a:solidFill>
                        <a:srgbClr val="000066"/>
                      </a:solidFill>
                      <a:prstDash val="solid"/>
                      <a:round/>
                      <a:headEnd type="none" w="med" len="med"/>
                      <a:tailEnd type="none" w="med" len="med"/>
                    </a:lnB>
                  </a:tcPr>
                </a:tc>
                <a:tc>
                  <a:txBody>
                    <a:bodyPr/>
                    <a:lstStyle/>
                    <a:p>
                      <a:pPr algn="ctr"/>
                      <a:r>
                        <a:rPr lang="en-US" altLang="zh-CN" sz="1400" b="0" dirty="0">
                          <a:solidFill>
                            <a:srgbClr val="0000FF"/>
                          </a:solidFill>
                          <a:latin typeface="Times New Roman" panose="02020603050405020304" pitchFamily="18" charset="0"/>
                          <a:ea typeface="华文中宋" panose="02010600040101010101" pitchFamily="2" charset="-122"/>
                          <a:cs typeface="Times New Roman" panose="02020603050405020304" pitchFamily="18" charset="0"/>
                        </a:rPr>
                        <a:t>4.20</a:t>
                      </a:r>
                      <a:endParaRPr lang="zh-CN" altLang="en-US" sz="1400" b="0" dirty="0">
                        <a:solidFill>
                          <a:srgbClr val="0000FF"/>
                        </a:solidFill>
                        <a:latin typeface="Times New Roman" panose="02020603050405020304" pitchFamily="18" charset="0"/>
                        <a:ea typeface="华文中宋" panose="02010600040101010101" pitchFamily="2" charset="-122"/>
                        <a:cs typeface="Times New Roman" panose="02020603050405020304" pitchFamily="18" charset="0"/>
                      </a:endParaRPr>
                    </a:p>
                  </a:txBody>
                  <a:tcPr anchor="ctr">
                    <a:lnL w="12700" cap="flat" cmpd="sng" algn="ctr">
                      <a:solidFill>
                        <a:srgbClr val="000066"/>
                      </a:solidFill>
                      <a:prstDash val="solid"/>
                      <a:round/>
                      <a:headEnd type="none" w="med" len="med"/>
                      <a:tailEnd type="none" w="med" len="med"/>
                    </a:lnL>
                    <a:lnR w="12700" cap="flat" cmpd="sng" algn="ctr">
                      <a:solidFill>
                        <a:srgbClr val="000066"/>
                      </a:solidFill>
                      <a:prstDash val="solid"/>
                      <a:round/>
                      <a:headEnd type="none" w="med" len="med"/>
                      <a:tailEnd type="none" w="med" len="med"/>
                    </a:lnR>
                    <a:lnT w="12700" cap="flat" cmpd="sng" algn="ctr">
                      <a:solidFill>
                        <a:srgbClr val="000066"/>
                      </a:solidFill>
                      <a:prstDash val="solid"/>
                      <a:round/>
                      <a:headEnd type="none" w="med" len="med"/>
                      <a:tailEnd type="none" w="med" len="med"/>
                    </a:lnT>
                    <a:lnB w="12700" cap="flat" cmpd="sng" algn="ctr">
                      <a:solidFill>
                        <a:srgbClr val="000066"/>
                      </a:solidFill>
                      <a:prstDash val="solid"/>
                      <a:round/>
                      <a:headEnd type="none" w="med" len="med"/>
                      <a:tailEnd type="none" w="med" len="med"/>
                    </a:lnB>
                  </a:tcPr>
                </a:tc>
                <a:tc>
                  <a:txBody>
                    <a:bodyPr/>
                    <a:lstStyle/>
                    <a:p>
                      <a:pPr algn="ctr"/>
                      <a:r>
                        <a:rPr lang="en-US" altLang="zh-CN" sz="1400" b="0" dirty="0">
                          <a:solidFill>
                            <a:srgbClr val="0000FF"/>
                          </a:solidFill>
                          <a:latin typeface="Times New Roman" panose="02020603050405020304" pitchFamily="18" charset="0"/>
                          <a:ea typeface="华文中宋" panose="02010600040101010101" pitchFamily="2" charset="-122"/>
                          <a:cs typeface="Times New Roman" panose="02020603050405020304" pitchFamily="18" charset="0"/>
                        </a:rPr>
                        <a:t>4.54</a:t>
                      </a:r>
                      <a:endParaRPr lang="zh-CN" altLang="en-US" sz="1400" b="0" dirty="0">
                        <a:solidFill>
                          <a:srgbClr val="0000FF"/>
                        </a:solidFill>
                        <a:latin typeface="Times New Roman" panose="02020603050405020304" pitchFamily="18" charset="0"/>
                        <a:ea typeface="华文中宋" panose="02010600040101010101" pitchFamily="2" charset="-122"/>
                        <a:cs typeface="Times New Roman" panose="02020603050405020304" pitchFamily="18" charset="0"/>
                      </a:endParaRPr>
                    </a:p>
                  </a:txBody>
                  <a:tcPr anchor="ctr">
                    <a:lnL w="12700" cap="flat" cmpd="sng" algn="ctr">
                      <a:solidFill>
                        <a:srgbClr val="000066"/>
                      </a:solidFill>
                      <a:prstDash val="solid"/>
                      <a:round/>
                      <a:headEnd type="none" w="med" len="med"/>
                      <a:tailEnd type="none" w="med" len="med"/>
                    </a:lnL>
                    <a:lnR w="12700" cap="flat" cmpd="sng" algn="ctr">
                      <a:solidFill>
                        <a:srgbClr val="000066"/>
                      </a:solidFill>
                      <a:prstDash val="solid"/>
                      <a:round/>
                      <a:headEnd type="none" w="med" len="med"/>
                      <a:tailEnd type="none" w="med" len="med"/>
                    </a:lnR>
                    <a:lnT w="12700" cap="flat" cmpd="sng" algn="ctr">
                      <a:solidFill>
                        <a:srgbClr val="000066"/>
                      </a:solidFill>
                      <a:prstDash val="solid"/>
                      <a:round/>
                      <a:headEnd type="none" w="med" len="med"/>
                      <a:tailEnd type="none" w="med" len="med"/>
                    </a:lnT>
                    <a:lnB w="12700" cap="flat" cmpd="sng" algn="ctr">
                      <a:solidFill>
                        <a:srgbClr val="000066"/>
                      </a:solidFill>
                      <a:prstDash val="solid"/>
                      <a:round/>
                      <a:headEnd type="none" w="med" len="med"/>
                      <a:tailEnd type="none" w="med" len="med"/>
                    </a:lnB>
                  </a:tcPr>
                </a:tc>
                <a:tc>
                  <a:txBody>
                    <a:bodyPr/>
                    <a:lstStyle/>
                    <a:p>
                      <a:pPr algn="ctr"/>
                      <a:r>
                        <a:rPr lang="en-US" altLang="zh-CN" sz="1400" b="0" dirty="0">
                          <a:solidFill>
                            <a:srgbClr val="0000FF"/>
                          </a:solidFill>
                          <a:latin typeface="Times New Roman" panose="02020603050405020304" pitchFamily="18" charset="0"/>
                          <a:ea typeface="华文中宋" panose="02010600040101010101" pitchFamily="2" charset="-122"/>
                          <a:cs typeface="Times New Roman" panose="02020603050405020304" pitchFamily="18" charset="0"/>
                        </a:rPr>
                        <a:t>4.88</a:t>
                      </a:r>
                      <a:endParaRPr lang="zh-CN" altLang="en-US" sz="1400" b="0" dirty="0">
                        <a:solidFill>
                          <a:srgbClr val="0000FF"/>
                        </a:solidFill>
                        <a:latin typeface="Times New Roman" panose="02020603050405020304" pitchFamily="18" charset="0"/>
                        <a:ea typeface="华文中宋" panose="02010600040101010101" pitchFamily="2" charset="-122"/>
                        <a:cs typeface="Times New Roman" panose="02020603050405020304" pitchFamily="18" charset="0"/>
                      </a:endParaRPr>
                    </a:p>
                  </a:txBody>
                  <a:tcPr anchor="ctr">
                    <a:lnL w="12700" cap="flat" cmpd="sng" algn="ctr">
                      <a:solidFill>
                        <a:srgbClr val="000066"/>
                      </a:solidFill>
                      <a:prstDash val="solid"/>
                      <a:round/>
                      <a:headEnd type="none" w="med" len="med"/>
                      <a:tailEnd type="none" w="med" len="med"/>
                    </a:lnL>
                    <a:lnR w="12700" cap="flat" cmpd="sng" algn="ctr">
                      <a:solidFill>
                        <a:srgbClr val="000066"/>
                      </a:solidFill>
                      <a:prstDash val="solid"/>
                      <a:round/>
                      <a:headEnd type="none" w="med" len="med"/>
                      <a:tailEnd type="none" w="med" len="med"/>
                    </a:lnR>
                    <a:lnT w="12700" cap="flat" cmpd="sng" algn="ctr">
                      <a:solidFill>
                        <a:srgbClr val="000066"/>
                      </a:solidFill>
                      <a:prstDash val="solid"/>
                      <a:round/>
                      <a:headEnd type="none" w="med" len="med"/>
                      <a:tailEnd type="none" w="med" len="med"/>
                    </a:lnT>
                    <a:lnB w="12700" cap="flat" cmpd="sng" algn="ctr">
                      <a:solidFill>
                        <a:srgbClr val="000066"/>
                      </a:solidFill>
                      <a:prstDash val="solid"/>
                      <a:round/>
                      <a:headEnd type="none" w="med" len="med"/>
                      <a:tailEnd type="none" w="med" len="med"/>
                    </a:lnB>
                  </a:tcPr>
                </a:tc>
                <a:tc>
                  <a:txBody>
                    <a:bodyPr/>
                    <a:lstStyle/>
                    <a:p>
                      <a:pPr algn="ctr"/>
                      <a:r>
                        <a:rPr lang="en-US" altLang="zh-CN" sz="1400" b="0" dirty="0">
                          <a:solidFill>
                            <a:srgbClr val="0000FF"/>
                          </a:solidFill>
                          <a:latin typeface="Times New Roman" panose="02020603050405020304" pitchFamily="18" charset="0"/>
                          <a:ea typeface="华文中宋" panose="02010600040101010101" pitchFamily="2" charset="-122"/>
                          <a:cs typeface="Times New Roman" panose="02020603050405020304" pitchFamily="18" charset="0"/>
                        </a:rPr>
                        <a:t>5.24</a:t>
                      </a:r>
                      <a:endParaRPr lang="zh-CN" altLang="en-US" sz="1400" b="0" dirty="0">
                        <a:solidFill>
                          <a:srgbClr val="0000FF"/>
                        </a:solidFill>
                        <a:latin typeface="Times New Roman" panose="02020603050405020304" pitchFamily="18" charset="0"/>
                        <a:ea typeface="华文中宋" panose="02010600040101010101" pitchFamily="2" charset="-122"/>
                        <a:cs typeface="Times New Roman" panose="02020603050405020304" pitchFamily="18" charset="0"/>
                      </a:endParaRPr>
                    </a:p>
                  </a:txBody>
                  <a:tcPr anchor="ctr">
                    <a:lnL w="12700" cap="flat" cmpd="sng" algn="ctr">
                      <a:solidFill>
                        <a:srgbClr val="000066"/>
                      </a:solidFill>
                      <a:prstDash val="solid"/>
                      <a:round/>
                      <a:headEnd type="none" w="med" len="med"/>
                      <a:tailEnd type="none" w="med" len="med"/>
                    </a:lnL>
                    <a:lnR w="12700" cap="flat" cmpd="sng" algn="ctr">
                      <a:solidFill>
                        <a:srgbClr val="000066"/>
                      </a:solidFill>
                      <a:prstDash val="solid"/>
                      <a:round/>
                      <a:headEnd type="none" w="med" len="med"/>
                      <a:tailEnd type="none" w="med" len="med"/>
                    </a:lnR>
                    <a:lnT w="12700" cap="flat" cmpd="sng" algn="ctr">
                      <a:solidFill>
                        <a:srgbClr val="000066"/>
                      </a:solidFill>
                      <a:prstDash val="solid"/>
                      <a:round/>
                      <a:headEnd type="none" w="med" len="med"/>
                      <a:tailEnd type="none" w="med" len="med"/>
                    </a:lnT>
                    <a:lnB w="12700" cap="flat" cmpd="sng" algn="ctr">
                      <a:solidFill>
                        <a:srgbClr val="000066"/>
                      </a:solidFill>
                      <a:prstDash val="solid"/>
                      <a:round/>
                      <a:headEnd type="none" w="med" len="med"/>
                      <a:tailEnd type="none" w="med" len="med"/>
                    </a:lnB>
                  </a:tcPr>
                </a:tc>
                <a:tc>
                  <a:txBody>
                    <a:bodyPr/>
                    <a:lstStyle/>
                    <a:p>
                      <a:pPr algn="ctr"/>
                      <a:r>
                        <a:rPr lang="en-US" altLang="zh-CN" sz="1400" b="0" dirty="0">
                          <a:solidFill>
                            <a:srgbClr val="0000FF"/>
                          </a:solidFill>
                          <a:latin typeface="Times New Roman" panose="02020603050405020304" pitchFamily="18" charset="0"/>
                          <a:ea typeface="华文中宋" panose="02010600040101010101" pitchFamily="2" charset="-122"/>
                          <a:cs typeface="Times New Roman" panose="02020603050405020304" pitchFamily="18" charset="0"/>
                        </a:rPr>
                        <a:t>5.58</a:t>
                      </a:r>
                      <a:endParaRPr lang="zh-CN" altLang="en-US" sz="1400" b="0" dirty="0">
                        <a:solidFill>
                          <a:srgbClr val="0000FF"/>
                        </a:solidFill>
                        <a:latin typeface="Times New Roman" panose="02020603050405020304" pitchFamily="18" charset="0"/>
                        <a:ea typeface="华文中宋" panose="02010600040101010101" pitchFamily="2" charset="-122"/>
                        <a:cs typeface="Times New Roman" panose="02020603050405020304" pitchFamily="18" charset="0"/>
                      </a:endParaRPr>
                    </a:p>
                  </a:txBody>
                  <a:tcPr anchor="ctr">
                    <a:lnL w="12700" cap="flat" cmpd="sng" algn="ctr">
                      <a:solidFill>
                        <a:srgbClr val="000066"/>
                      </a:solidFill>
                      <a:prstDash val="solid"/>
                      <a:round/>
                      <a:headEnd type="none" w="med" len="med"/>
                      <a:tailEnd type="none" w="med" len="med"/>
                    </a:lnL>
                    <a:lnR w="12700" cap="flat" cmpd="sng" algn="ctr">
                      <a:solidFill>
                        <a:srgbClr val="000066"/>
                      </a:solidFill>
                      <a:prstDash val="solid"/>
                      <a:round/>
                      <a:headEnd type="none" w="med" len="med"/>
                      <a:tailEnd type="none" w="med" len="med"/>
                    </a:lnR>
                    <a:lnT w="12700" cap="flat" cmpd="sng" algn="ctr">
                      <a:solidFill>
                        <a:srgbClr val="000066"/>
                      </a:solidFill>
                      <a:prstDash val="solid"/>
                      <a:round/>
                      <a:headEnd type="none" w="med" len="med"/>
                      <a:tailEnd type="none" w="med" len="med"/>
                    </a:lnT>
                    <a:lnB w="12700" cap="flat" cmpd="sng" algn="ctr">
                      <a:solidFill>
                        <a:srgbClr val="000066"/>
                      </a:solidFill>
                      <a:prstDash val="solid"/>
                      <a:round/>
                      <a:headEnd type="none" w="med" len="med"/>
                      <a:tailEnd type="none" w="med" len="med"/>
                    </a:lnB>
                  </a:tcPr>
                </a:tc>
              </a:tr>
              <a:tr h="370840">
                <a:tc>
                  <a:txBody>
                    <a:bodyPr/>
                    <a:lstStyle/>
                    <a:p>
                      <a:pPr algn="ctr"/>
                      <a:r>
                        <a:rPr lang="en-US" altLang="zh-CN" sz="1400" b="0" dirty="0">
                          <a:solidFill>
                            <a:srgbClr val="0000FF"/>
                          </a:solidFill>
                          <a:latin typeface="Times New Roman" panose="02020603050405020304" pitchFamily="18" charset="0"/>
                          <a:ea typeface="华文中宋" panose="02010600040101010101" pitchFamily="2" charset="-122"/>
                          <a:cs typeface="Times New Roman" panose="02020603050405020304" pitchFamily="18" charset="0"/>
                        </a:rPr>
                        <a:t>C</a:t>
                      </a:r>
                      <a:r>
                        <a:rPr lang="en-US" altLang="zh-CN" sz="1400" b="0" baseline="-25000" dirty="0">
                          <a:solidFill>
                            <a:srgbClr val="0000FF"/>
                          </a:solidFill>
                          <a:latin typeface="Times New Roman" panose="02020603050405020304" pitchFamily="18" charset="0"/>
                          <a:ea typeface="华文中宋" panose="02010600040101010101" pitchFamily="2" charset="-122"/>
                          <a:cs typeface="Times New Roman" panose="02020603050405020304" pitchFamily="18" charset="0"/>
                        </a:rPr>
                        <a:t>L</a:t>
                      </a:r>
                      <a:endParaRPr lang="zh-CN" altLang="en-US" sz="1400" b="0" dirty="0">
                        <a:solidFill>
                          <a:srgbClr val="0000FF"/>
                        </a:solidFill>
                        <a:latin typeface="Times New Roman" panose="02020603050405020304" pitchFamily="18" charset="0"/>
                        <a:ea typeface="华文中宋" panose="02010600040101010101" pitchFamily="2" charset="-122"/>
                        <a:cs typeface="Times New Roman" panose="02020603050405020304" pitchFamily="18" charset="0"/>
                      </a:endParaRPr>
                    </a:p>
                  </a:txBody>
                  <a:tcPr anchor="ctr">
                    <a:lnL w="12700" cap="flat" cmpd="sng" algn="ctr">
                      <a:solidFill>
                        <a:srgbClr val="000066"/>
                      </a:solidFill>
                      <a:prstDash val="solid"/>
                      <a:round/>
                      <a:headEnd type="none" w="med" len="med"/>
                      <a:tailEnd type="none" w="med" len="med"/>
                    </a:lnL>
                    <a:lnR w="12700" cap="flat" cmpd="sng" algn="ctr">
                      <a:solidFill>
                        <a:srgbClr val="000066"/>
                      </a:solidFill>
                      <a:prstDash val="solid"/>
                      <a:round/>
                      <a:headEnd type="none" w="med" len="med"/>
                      <a:tailEnd type="none" w="med" len="med"/>
                    </a:lnR>
                    <a:lnT w="12700" cap="flat" cmpd="sng" algn="ctr">
                      <a:solidFill>
                        <a:srgbClr val="000066"/>
                      </a:solidFill>
                      <a:prstDash val="solid"/>
                      <a:round/>
                      <a:headEnd type="none" w="med" len="med"/>
                      <a:tailEnd type="none" w="med" len="med"/>
                    </a:lnT>
                    <a:lnB w="12700" cap="flat" cmpd="sng" algn="ctr">
                      <a:solidFill>
                        <a:srgbClr val="000066"/>
                      </a:solidFill>
                      <a:prstDash val="solid"/>
                      <a:round/>
                      <a:headEnd type="none" w="med" len="med"/>
                      <a:tailEnd type="none" w="med" len="med"/>
                    </a:lnB>
                  </a:tcPr>
                </a:tc>
                <a:tc>
                  <a:txBody>
                    <a:bodyPr/>
                    <a:lstStyle/>
                    <a:p>
                      <a:pPr algn="ctr"/>
                      <a:r>
                        <a:rPr lang="en-US" altLang="zh-CN" sz="1400" b="0" dirty="0">
                          <a:solidFill>
                            <a:srgbClr val="0000FF"/>
                          </a:solidFill>
                          <a:latin typeface="Times New Roman" panose="02020603050405020304" pitchFamily="18" charset="0"/>
                          <a:ea typeface="华文中宋" panose="02010600040101010101" pitchFamily="2" charset="-122"/>
                          <a:cs typeface="Times New Roman" panose="02020603050405020304" pitchFamily="18" charset="0"/>
                        </a:rPr>
                        <a:t>0.848</a:t>
                      </a:r>
                      <a:endParaRPr lang="zh-CN" altLang="en-US" sz="1400" b="0" dirty="0">
                        <a:solidFill>
                          <a:srgbClr val="0000FF"/>
                        </a:solidFill>
                        <a:latin typeface="Times New Roman" panose="02020603050405020304" pitchFamily="18" charset="0"/>
                        <a:ea typeface="华文中宋" panose="02010600040101010101" pitchFamily="2" charset="-122"/>
                        <a:cs typeface="Times New Roman" panose="02020603050405020304" pitchFamily="18" charset="0"/>
                      </a:endParaRPr>
                    </a:p>
                  </a:txBody>
                  <a:tcPr anchor="ctr">
                    <a:lnL w="12700" cap="flat" cmpd="sng" algn="ctr">
                      <a:solidFill>
                        <a:srgbClr val="000066"/>
                      </a:solidFill>
                      <a:prstDash val="solid"/>
                      <a:round/>
                      <a:headEnd type="none" w="med" len="med"/>
                      <a:tailEnd type="none" w="med" len="med"/>
                    </a:lnL>
                    <a:lnR w="12700" cap="flat" cmpd="sng" algn="ctr">
                      <a:solidFill>
                        <a:srgbClr val="000066"/>
                      </a:solidFill>
                      <a:prstDash val="solid"/>
                      <a:round/>
                      <a:headEnd type="none" w="med" len="med"/>
                      <a:tailEnd type="none" w="med" len="med"/>
                    </a:lnR>
                    <a:lnT w="12700" cap="flat" cmpd="sng" algn="ctr">
                      <a:solidFill>
                        <a:srgbClr val="000066"/>
                      </a:solidFill>
                      <a:prstDash val="solid"/>
                      <a:round/>
                      <a:headEnd type="none" w="med" len="med"/>
                      <a:tailEnd type="none" w="med" len="med"/>
                    </a:lnT>
                    <a:lnB w="12700" cap="flat" cmpd="sng" algn="ctr">
                      <a:solidFill>
                        <a:srgbClr val="000066"/>
                      </a:solidFill>
                      <a:prstDash val="solid"/>
                      <a:round/>
                      <a:headEnd type="none" w="med" len="med"/>
                      <a:tailEnd type="none" w="med" len="med"/>
                    </a:lnB>
                  </a:tcPr>
                </a:tc>
                <a:tc>
                  <a:txBody>
                    <a:bodyPr/>
                    <a:lstStyle/>
                    <a:p>
                      <a:pPr algn="ctr"/>
                      <a:r>
                        <a:rPr lang="en-US" altLang="zh-CN" sz="1400" b="0" dirty="0">
                          <a:solidFill>
                            <a:srgbClr val="0000FF"/>
                          </a:solidFill>
                          <a:latin typeface="Times New Roman" panose="02020603050405020304" pitchFamily="18" charset="0"/>
                          <a:ea typeface="华文中宋" panose="02010600040101010101" pitchFamily="2" charset="-122"/>
                          <a:cs typeface="Times New Roman" panose="02020603050405020304" pitchFamily="18" charset="0"/>
                        </a:rPr>
                        <a:t>0.872</a:t>
                      </a:r>
                      <a:endParaRPr lang="zh-CN" altLang="en-US" sz="1400" b="0" dirty="0">
                        <a:solidFill>
                          <a:srgbClr val="0000FF"/>
                        </a:solidFill>
                        <a:latin typeface="Times New Roman" panose="02020603050405020304" pitchFamily="18" charset="0"/>
                        <a:ea typeface="华文中宋" panose="02010600040101010101" pitchFamily="2" charset="-122"/>
                        <a:cs typeface="Times New Roman" panose="02020603050405020304" pitchFamily="18" charset="0"/>
                      </a:endParaRPr>
                    </a:p>
                  </a:txBody>
                  <a:tcPr anchor="ctr">
                    <a:lnL w="12700" cap="flat" cmpd="sng" algn="ctr">
                      <a:solidFill>
                        <a:srgbClr val="000066"/>
                      </a:solidFill>
                      <a:prstDash val="solid"/>
                      <a:round/>
                      <a:headEnd type="none" w="med" len="med"/>
                      <a:tailEnd type="none" w="med" len="med"/>
                    </a:lnL>
                    <a:lnR w="12700" cap="flat" cmpd="sng" algn="ctr">
                      <a:solidFill>
                        <a:srgbClr val="000066"/>
                      </a:solidFill>
                      <a:prstDash val="solid"/>
                      <a:round/>
                      <a:headEnd type="none" w="med" len="med"/>
                      <a:tailEnd type="none" w="med" len="med"/>
                    </a:lnR>
                    <a:lnT w="12700" cap="flat" cmpd="sng" algn="ctr">
                      <a:solidFill>
                        <a:srgbClr val="000066"/>
                      </a:solidFill>
                      <a:prstDash val="solid"/>
                      <a:round/>
                      <a:headEnd type="none" w="med" len="med"/>
                      <a:tailEnd type="none" w="med" len="med"/>
                    </a:lnT>
                    <a:lnB w="12700" cap="flat" cmpd="sng" algn="ctr">
                      <a:solidFill>
                        <a:srgbClr val="000066"/>
                      </a:solidFill>
                      <a:prstDash val="solid"/>
                      <a:round/>
                      <a:headEnd type="none" w="med" len="med"/>
                      <a:tailEnd type="none" w="med" len="med"/>
                    </a:lnB>
                  </a:tcPr>
                </a:tc>
                <a:tc>
                  <a:txBody>
                    <a:bodyPr/>
                    <a:lstStyle/>
                    <a:p>
                      <a:pPr algn="ctr"/>
                      <a:r>
                        <a:rPr lang="en-US" altLang="zh-CN" sz="1400" b="0" dirty="0">
                          <a:solidFill>
                            <a:srgbClr val="0000FF"/>
                          </a:solidFill>
                          <a:latin typeface="Times New Roman" panose="02020603050405020304" pitchFamily="18" charset="0"/>
                          <a:ea typeface="华文中宋" panose="02010600040101010101" pitchFamily="2" charset="-122"/>
                          <a:cs typeface="Times New Roman" panose="02020603050405020304" pitchFamily="18" charset="0"/>
                        </a:rPr>
                        <a:t>0.882</a:t>
                      </a:r>
                      <a:endParaRPr lang="zh-CN" altLang="en-US" sz="1400" b="0" dirty="0">
                        <a:solidFill>
                          <a:srgbClr val="0000FF"/>
                        </a:solidFill>
                        <a:latin typeface="Times New Roman" panose="02020603050405020304" pitchFamily="18" charset="0"/>
                        <a:ea typeface="华文中宋" panose="02010600040101010101" pitchFamily="2" charset="-122"/>
                        <a:cs typeface="Times New Roman" panose="02020603050405020304" pitchFamily="18" charset="0"/>
                      </a:endParaRPr>
                    </a:p>
                  </a:txBody>
                  <a:tcPr anchor="ctr">
                    <a:lnL w="12700" cap="flat" cmpd="sng" algn="ctr">
                      <a:solidFill>
                        <a:srgbClr val="000066"/>
                      </a:solidFill>
                      <a:prstDash val="solid"/>
                      <a:round/>
                      <a:headEnd type="none" w="med" len="med"/>
                      <a:tailEnd type="none" w="med" len="med"/>
                    </a:lnL>
                    <a:lnR w="12700" cap="flat" cmpd="sng" algn="ctr">
                      <a:solidFill>
                        <a:srgbClr val="000066"/>
                      </a:solidFill>
                      <a:prstDash val="solid"/>
                      <a:round/>
                      <a:headEnd type="none" w="med" len="med"/>
                      <a:tailEnd type="none" w="med" len="med"/>
                    </a:lnR>
                    <a:lnT w="12700" cap="flat" cmpd="sng" algn="ctr">
                      <a:solidFill>
                        <a:srgbClr val="000066"/>
                      </a:solidFill>
                      <a:prstDash val="solid"/>
                      <a:round/>
                      <a:headEnd type="none" w="med" len="med"/>
                      <a:tailEnd type="none" w="med" len="med"/>
                    </a:lnT>
                    <a:lnB w="12700" cap="flat" cmpd="sng" algn="ctr">
                      <a:solidFill>
                        <a:srgbClr val="000066"/>
                      </a:solidFill>
                      <a:prstDash val="solid"/>
                      <a:round/>
                      <a:headEnd type="none" w="med" len="med"/>
                      <a:tailEnd type="none" w="med" len="med"/>
                    </a:lnB>
                  </a:tcPr>
                </a:tc>
                <a:tc>
                  <a:txBody>
                    <a:bodyPr/>
                    <a:lstStyle/>
                    <a:p>
                      <a:pPr algn="ctr"/>
                      <a:r>
                        <a:rPr lang="en-US" altLang="zh-CN" sz="1400" b="0" dirty="0">
                          <a:solidFill>
                            <a:srgbClr val="0000FF"/>
                          </a:solidFill>
                          <a:latin typeface="Times New Roman" panose="02020603050405020304" pitchFamily="18" charset="0"/>
                          <a:ea typeface="华文中宋" panose="02010600040101010101" pitchFamily="2" charset="-122"/>
                          <a:cs typeface="Times New Roman" panose="02020603050405020304" pitchFamily="18" charset="0"/>
                        </a:rPr>
                        <a:t>0.881</a:t>
                      </a:r>
                      <a:endParaRPr lang="zh-CN" altLang="en-US" sz="1400" b="0" dirty="0">
                        <a:solidFill>
                          <a:srgbClr val="0000FF"/>
                        </a:solidFill>
                        <a:latin typeface="Times New Roman" panose="02020603050405020304" pitchFamily="18" charset="0"/>
                        <a:ea typeface="华文中宋" panose="02010600040101010101" pitchFamily="2" charset="-122"/>
                        <a:cs typeface="Times New Roman" panose="02020603050405020304" pitchFamily="18" charset="0"/>
                      </a:endParaRPr>
                    </a:p>
                  </a:txBody>
                  <a:tcPr anchor="ctr">
                    <a:lnL w="12700" cap="flat" cmpd="sng" algn="ctr">
                      <a:solidFill>
                        <a:srgbClr val="000066"/>
                      </a:solidFill>
                      <a:prstDash val="solid"/>
                      <a:round/>
                      <a:headEnd type="none" w="med" len="med"/>
                      <a:tailEnd type="none" w="med" len="med"/>
                    </a:lnL>
                    <a:lnR w="12700" cap="flat" cmpd="sng" algn="ctr">
                      <a:solidFill>
                        <a:srgbClr val="000066"/>
                      </a:solidFill>
                      <a:prstDash val="solid"/>
                      <a:round/>
                      <a:headEnd type="none" w="med" len="med"/>
                      <a:tailEnd type="none" w="med" len="med"/>
                    </a:lnR>
                    <a:lnT w="12700" cap="flat" cmpd="sng" algn="ctr">
                      <a:solidFill>
                        <a:srgbClr val="000066"/>
                      </a:solidFill>
                      <a:prstDash val="solid"/>
                      <a:round/>
                      <a:headEnd type="none" w="med" len="med"/>
                      <a:tailEnd type="none" w="med" len="med"/>
                    </a:lnT>
                    <a:lnB w="12700" cap="flat" cmpd="sng" algn="ctr">
                      <a:solidFill>
                        <a:srgbClr val="000066"/>
                      </a:solidFill>
                      <a:prstDash val="solid"/>
                      <a:round/>
                      <a:headEnd type="none" w="med" len="med"/>
                      <a:tailEnd type="none" w="med" len="med"/>
                    </a:lnB>
                  </a:tcPr>
                </a:tc>
                <a:tc>
                  <a:txBody>
                    <a:bodyPr/>
                    <a:lstStyle/>
                    <a:p>
                      <a:pPr algn="ctr"/>
                      <a:r>
                        <a:rPr lang="en-US" altLang="zh-CN" sz="1400" b="0" dirty="0">
                          <a:solidFill>
                            <a:srgbClr val="0000FF"/>
                          </a:solidFill>
                          <a:latin typeface="Times New Roman" panose="02020603050405020304" pitchFamily="18" charset="0"/>
                          <a:ea typeface="华文中宋" panose="02010600040101010101" pitchFamily="2" charset="-122"/>
                          <a:cs typeface="Times New Roman" panose="02020603050405020304" pitchFamily="18" charset="0"/>
                        </a:rPr>
                        <a:t>0.885</a:t>
                      </a:r>
                      <a:endParaRPr lang="zh-CN" altLang="en-US" sz="1400" b="0" dirty="0">
                        <a:solidFill>
                          <a:srgbClr val="0000FF"/>
                        </a:solidFill>
                        <a:latin typeface="Times New Roman" panose="02020603050405020304" pitchFamily="18" charset="0"/>
                        <a:ea typeface="华文中宋" panose="02010600040101010101" pitchFamily="2" charset="-122"/>
                        <a:cs typeface="Times New Roman" panose="02020603050405020304" pitchFamily="18" charset="0"/>
                      </a:endParaRPr>
                    </a:p>
                  </a:txBody>
                  <a:tcPr anchor="ctr">
                    <a:lnL w="12700" cap="flat" cmpd="sng" algn="ctr">
                      <a:solidFill>
                        <a:srgbClr val="000066"/>
                      </a:solidFill>
                      <a:prstDash val="solid"/>
                      <a:round/>
                      <a:headEnd type="none" w="med" len="med"/>
                      <a:tailEnd type="none" w="med" len="med"/>
                    </a:lnL>
                    <a:lnR w="12700" cap="flat" cmpd="sng" algn="ctr">
                      <a:solidFill>
                        <a:srgbClr val="000066"/>
                      </a:solidFill>
                      <a:prstDash val="solid"/>
                      <a:round/>
                      <a:headEnd type="none" w="med" len="med"/>
                      <a:tailEnd type="none" w="med" len="med"/>
                    </a:lnR>
                    <a:lnT w="12700" cap="flat" cmpd="sng" algn="ctr">
                      <a:solidFill>
                        <a:srgbClr val="000066"/>
                      </a:solidFill>
                      <a:prstDash val="solid"/>
                      <a:round/>
                      <a:headEnd type="none" w="med" len="med"/>
                      <a:tailEnd type="none" w="med" len="med"/>
                    </a:lnT>
                    <a:lnB w="12700" cap="flat" cmpd="sng" algn="ctr">
                      <a:solidFill>
                        <a:srgbClr val="000066"/>
                      </a:solidFill>
                      <a:prstDash val="solid"/>
                      <a:round/>
                      <a:headEnd type="none" w="med" len="med"/>
                      <a:tailEnd type="none" w="med" len="med"/>
                    </a:lnB>
                  </a:tcPr>
                </a:tc>
                <a:tc>
                  <a:txBody>
                    <a:bodyPr/>
                    <a:lstStyle/>
                    <a:p>
                      <a:pPr algn="ctr"/>
                      <a:r>
                        <a:rPr lang="en-US" altLang="zh-CN" sz="1400" b="0" dirty="0">
                          <a:solidFill>
                            <a:srgbClr val="0000FF"/>
                          </a:solidFill>
                          <a:latin typeface="Times New Roman" panose="02020603050405020304" pitchFamily="18" charset="0"/>
                          <a:ea typeface="华文中宋" panose="02010600040101010101" pitchFamily="2" charset="-122"/>
                          <a:cs typeface="Times New Roman" panose="02020603050405020304" pitchFamily="18" charset="0"/>
                        </a:rPr>
                        <a:t>0.894</a:t>
                      </a:r>
                      <a:endParaRPr lang="zh-CN" altLang="en-US" sz="1400" b="0" dirty="0">
                        <a:solidFill>
                          <a:srgbClr val="0000FF"/>
                        </a:solidFill>
                        <a:latin typeface="Times New Roman" panose="02020603050405020304" pitchFamily="18" charset="0"/>
                        <a:ea typeface="华文中宋" panose="02010600040101010101" pitchFamily="2" charset="-122"/>
                        <a:cs typeface="Times New Roman" panose="02020603050405020304" pitchFamily="18" charset="0"/>
                      </a:endParaRPr>
                    </a:p>
                  </a:txBody>
                  <a:tcPr anchor="ctr">
                    <a:lnL w="12700" cap="flat" cmpd="sng" algn="ctr">
                      <a:solidFill>
                        <a:srgbClr val="000066"/>
                      </a:solidFill>
                      <a:prstDash val="solid"/>
                      <a:round/>
                      <a:headEnd type="none" w="med" len="med"/>
                      <a:tailEnd type="none" w="med" len="med"/>
                    </a:lnL>
                    <a:lnR w="12700" cap="flat" cmpd="sng" algn="ctr">
                      <a:solidFill>
                        <a:srgbClr val="000066"/>
                      </a:solidFill>
                      <a:prstDash val="solid"/>
                      <a:round/>
                      <a:headEnd type="none" w="med" len="med"/>
                      <a:tailEnd type="none" w="med" len="med"/>
                    </a:lnR>
                    <a:lnT w="12700" cap="flat" cmpd="sng" algn="ctr">
                      <a:solidFill>
                        <a:srgbClr val="000066"/>
                      </a:solidFill>
                      <a:prstDash val="solid"/>
                      <a:round/>
                      <a:headEnd type="none" w="med" len="med"/>
                      <a:tailEnd type="none" w="med" len="med"/>
                    </a:lnT>
                    <a:lnB w="12700" cap="flat" cmpd="sng" algn="ctr">
                      <a:solidFill>
                        <a:srgbClr val="000066"/>
                      </a:solidFill>
                      <a:prstDash val="solid"/>
                      <a:round/>
                      <a:headEnd type="none" w="med" len="med"/>
                      <a:tailEnd type="none" w="med" len="med"/>
                    </a:lnB>
                  </a:tcPr>
                </a:tc>
              </a:tr>
              <a:tr h="370840">
                <a:tc>
                  <a:txBody>
                    <a:bodyPr/>
                    <a:lstStyle/>
                    <a:p>
                      <a:pPr algn="ctr"/>
                      <a:r>
                        <a:rPr lang="en-US" altLang="zh-CN" sz="1400" b="0" dirty="0">
                          <a:solidFill>
                            <a:srgbClr val="0000FF"/>
                          </a:solidFill>
                          <a:latin typeface="Times New Roman" panose="02020603050405020304" pitchFamily="18" charset="0"/>
                          <a:ea typeface="华文中宋" panose="02010600040101010101" pitchFamily="2" charset="-122"/>
                          <a:cs typeface="Times New Roman" panose="02020603050405020304" pitchFamily="18" charset="0"/>
                        </a:rPr>
                        <a:t>F</a:t>
                      </a:r>
                      <a:r>
                        <a:rPr lang="en-US" altLang="zh-CN" sz="1400" b="0" baseline="-25000" dirty="0">
                          <a:solidFill>
                            <a:srgbClr val="0000FF"/>
                          </a:solidFill>
                          <a:latin typeface="Times New Roman" panose="02020603050405020304" pitchFamily="18" charset="0"/>
                          <a:ea typeface="华文中宋" panose="02010600040101010101" pitchFamily="2" charset="-122"/>
                          <a:cs typeface="Times New Roman" panose="02020603050405020304" pitchFamily="18" charset="0"/>
                        </a:rPr>
                        <a:t>L</a:t>
                      </a:r>
                      <a:r>
                        <a:rPr lang="en-US" altLang="zh-CN" sz="1400" b="0" dirty="0">
                          <a:solidFill>
                            <a:srgbClr val="0000FF"/>
                          </a:solidFill>
                          <a:latin typeface="Times New Roman" panose="02020603050405020304" pitchFamily="18" charset="0"/>
                          <a:ea typeface="华文中宋" panose="02010600040101010101" pitchFamily="2" charset="-122"/>
                          <a:cs typeface="Times New Roman" panose="02020603050405020304" pitchFamily="18" charset="0"/>
                        </a:rPr>
                        <a:t>(</a:t>
                      </a:r>
                      <a:r>
                        <a:rPr lang="en-US" altLang="zh-CN" sz="1400" b="0" dirty="0" err="1">
                          <a:solidFill>
                            <a:srgbClr val="0000FF"/>
                          </a:solidFill>
                          <a:latin typeface="Times New Roman" panose="02020603050405020304" pitchFamily="18" charset="0"/>
                          <a:ea typeface="华文中宋" panose="02010600040101010101" pitchFamily="2" charset="-122"/>
                          <a:cs typeface="Times New Roman" panose="02020603050405020304" pitchFamily="18" charset="0"/>
                        </a:rPr>
                        <a:t>mN</a:t>
                      </a:r>
                      <a:r>
                        <a:rPr lang="en-US" altLang="zh-CN" sz="1400" b="0" dirty="0">
                          <a:solidFill>
                            <a:srgbClr val="0000FF"/>
                          </a:solidFill>
                          <a:latin typeface="Times New Roman" panose="02020603050405020304" pitchFamily="18" charset="0"/>
                          <a:ea typeface="华文中宋" panose="02010600040101010101" pitchFamily="2" charset="-122"/>
                          <a:cs typeface="Times New Roman" panose="02020603050405020304" pitchFamily="18" charset="0"/>
                        </a:rPr>
                        <a:t>)</a:t>
                      </a:r>
                      <a:endParaRPr lang="zh-CN" altLang="en-US" sz="1400" b="0" dirty="0">
                        <a:solidFill>
                          <a:srgbClr val="0000FF"/>
                        </a:solidFill>
                        <a:latin typeface="Times New Roman" panose="02020603050405020304" pitchFamily="18" charset="0"/>
                        <a:ea typeface="华文中宋" panose="02010600040101010101" pitchFamily="2" charset="-122"/>
                        <a:cs typeface="Times New Roman" panose="02020603050405020304" pitchFamily="18" charset="0"/>
                      </a:endParaRPr>
                    </a:p>
                  </a:txBody>
                  <a:tcPr anchor="ctr">
                    <a:lnL w="12700" cap="flat" cmpd="sng" algn="ctr">
                      <a:solidFill>
                        <a:srgbClr val="000066"/>
                      </a:solidFill>
                      <a:prstDash val="solid"/>
                      <a:round/>
                      <a:headEnd type="none" w="med" len="med"/>
                      <a:tailEnd type="none" w="med" len="med"/>
                    </a:lnL>
                    <a:lnR w="12700" cap="flat" cmpd="sng" algn="ctr">
                      <a:solidFill>
                        <a:srgbClr val="000066"/>
                      </a:solidFill>
                      <a:prstDash val="solid"/>
                      <a:round/>
                      <a:headEnd type="none" w="med" len="med"/>
                      <a:tailEnd type="none" w="med" len="med"/>
                    </a:lnR>
                    <a:lnT w="12700" cap="flat" cmpd="sng" algn="ctr">
                      <a:solidFill>
                        <a:srgbClr val="000066"/>
                      </a:solidFill>
                      <a:prstDash val="solid"/>
                      <a:round/>
                      <a:headEnd type="none" w="med" len="med"/>
                      <a:tailEnd type="none" w="med" len="med"/>
                    </a:lnT>
                    <a:lnB w="12700" cap="flat" cmpd="sng" algn="ctr">
                      <a:solidFill>
                        <a:srgbClr val="000066"/>
                      </a:solidFill>
                      <a:prstDash val="solid"/>
                      <a:round/>
                      <a:headEnd type="none" w="med" len="med"/>
                      <a:tailEnd type="none" w="med" len="med"/>
                    </a:lnB>
                  </a:tcPr>
                </a:tc>
                <a:tc>
                  <a:txBody>
                    <a:bodyPr/>
                    <a:lstStyle/>
                    <a:p>
                      <a:pPr marL="0" algn="ctr" defTabSz="914400" rtl="0" eaLnBrk="1" fontAlgn="b" latinLnBrk="0" hangingPunct="1"/>
                      <a:r>
                        <a:rPr lang="en-US" altLang="zh-CN" sz="1400" b="0" kern="1200" dirty="0">
                          <a:solidFill>
                            <a:srgbClr val="0000FF"/>
                          </a:solidFill>
                          <a:latin typeface="Times New Roman" panose="02020603050405020304" pitchFamily="18" charset="0"/>
                          <a:ea typeface="华文中宋" panose="02010600040101010101" pitchFamily="2" charset="-122"/>
                          <a:cs typeface="Times New Roman" panose="02020603050405020304" pitchFamily="18" charset="0"/>
                        </a:rPr>
                        <a:t>42.42 </a:t>
                      </a:r>
                      <a:endParaRPr lang="en-US" altLang="zh-CN" sz="1400" b="0" kern="1200" dirty="0">
                        <a:solidFill>
                          <a:srgbClr val="0000FF"/>
                        </a:solidFill>
                        <a:latin typeface="Times New Roman" panose="02020603050405020304" pitchFamily="18" charset="0"/>
                        <a:ea typeface="华文中宋" panose="02010600040101010101" pitchFamily="2" charset="-122"/>
                        <a:cs typeface="Times New Roman" panose="02020603050405020304" pitchFamily="18" charset="0"/>
                      </a:endParaRPr>
                    </a:p>
                  </a:txBody>
                  <a:tcPr marL="6350" marR="6350" marT="6350" marB="0" anchor="ctr">
                    <a:lnL w="12700" cap="flat" cmpd="sng" algn="ctr">
                      <a:solidFill>
                        <a:srgbClr val="000066"/>
                      </a:solidFill>
                      <a:prstDash val="solid"/>
                      <a:round/>
                      <a:headEnd type="none" w="med" len="med"/>
                      <a:tailEnd type="none" w="med" len="med"/>
                    </a:lnL>
                    <a:lnR w="12700" cap="flat" cmpd="sng" algn="ctr">
                      <a:solidFill>
                        <a:srgbClr val="000066"/>
                      </a:solidFill>
                      <a:prstDash val="solid"/>
                      <a:round/>
                      <a:headEnd type="none" w="med" len="med"/>
                      <a:tailEnd type="none" w="med" len="med"/>
                    </a:lnR>
                    <a:lnT w="12700" cap="flat" cmpd="sng" algn="ctr">
                      <a:solidFill>
                        <a:srgbClr val="000066"/>
                      </a:solidFill>
                      <a:prstDash val="solid"/>
                      <a:round/>
                      <a:headEnd type="none" w="med" len="med"/>
                      <a:tailEnd type="none" w="med" len="med"/>
                    </a:lnT>
                    <a:lnB w="12700" cap="flat" cmpd="sng" algn="ctr">
                      <a:solidFill>
                        <a:srgbClr val="000066"/>
                      </a:solidFill>
                      <a:prstDash val="solid"/>
                      <a:round/>
                      <a:headEnd type="none" w="med" len="med"/>
                      <a:tailEnd type="none" w="med" len="med"/>
                    </a:lnB>
                  </a:tcPr>
                </a:tc>
                <a:tc>
                  <a:txBody>
                    <a:bodyPr/>
                    <a:lstStyle/>
                    <a:p>
                      <a:pPr marL="0" algn="ctr" defTabSz="914400" rtl="0" eaLnBrk="1" fontAlgn="b" latinLnBrk="0" hangingPunct="1"/>
                      <a:r>
                        <a:rPr lang="en-US" altLang="zh-CN" sz="1400" b="0" kern="1200" dirty="0">
                          <a:solidFill>
                            <a:srgbClr val="0000FF"/>
                          </a:solidFill>
                          <a:latin typeface="Times New Roman" panose="02020603050405020304" pitchFamily="18" charset="0"/>
                          <a:ea typeface="华文中宋" panose="02010600040101010101" pitchFamily="2" charset="-122"/>
                          <a:cs typeface="Times New Roman" panose="02020603050405020304" pitchFamily="18" charset="0"/>
                        </a:rPr>
                        <a:t>43.62 </a:t>
                      </a:r>
                      <a:endParaRPr lang="en-US" altLang="zh-CN" sz="1400" b="0" kern="1200" dirty="0">
                        <a:solidFill>
                          <a:srgbClr val="0000FF"/>
                        </a:solidFill>
                        <a:latin typeface="Times New Roman" panose="02020603050405020304" pitchFamily="18" charset="0"/>
                        <a:ea typeface="华文中宋" panose="02010600040101010101" pitchFamily="2" charset="-122"/>
                        <a:cs typeface="Times New Roman" panose="02020603050405020304" pitchFamily="18" charset="0"/>
                      </a:endParaRPr>
                    </a:p>
                  </a:txBody>
                  <a:tcPr marL="6350" marR="6350" marT="6350" marB="0" anchor="ctr">
                    <a:lnL w="12700" cap="flat" cmpd="sng" algn="ctr">
                      <a:solidFill>
                        <a:srgbClr val="000066"/>
                      </a:solidFill>
                      <a:prstDash val="solid"/>
                      <a:round/>
                      <a:headEnd type="none" w="med" len="med"/>
                      <a:tailEnd type="none" w="med" len="med"/>
                    </a:lnL>
                    <a:lnR w="12700" cap="flat" cmpd="sng" algn="ctr">
                      <a:solidFill>
                        <a:srgbClr val="000066"/>
                      </a:solidFill>
                      <a:prstDash val="solid"/>
                      <a:round/>
                      <a:headEnd type="none" w="med" len="med"/>
                      <a:tailEnd type="none" w="med" len="med"/>
                    </a:lnR>
                    <a:lnT w="12700" cap="flat" cmpd="sng" algn="ctr">
                      <a:solidFill>
                        <a:srgbClr val="000066"/>
                      </a:solidFill>
                      <a:prstDash val="solid"/>
                      <a:round/>
                      <a:headEnd type="none" w="med" len="med"/>
                      <a:tailEnd type="none" w="med" len="med"/>
                    </a:lnT>
                    <a:lnB w="12700" cap="flat" cmpd="sng" algn="ctr">
                      <a:solidFill>
                        <a:srgbClr val="000066"/>
                      </a:solidFill>
                      <a:prstDash val="solid"/>
                      <a:round/>
                      <a:headEnd type="none" w="med" len="med"/>
                      <a:tailEnd type="none" w="med" len="med"/>
                    </a:lnB>
                  </a:tcPr>
                </a:tc>
                <a:tc>
                  <a:txBody>
                    <a:bodyPr/>
                    <a:lstStyle/>
                    <a:p>
                      <a:pPr marL="0" algn="ctr" defTabSz="914400" rtl="0" eaLnBrk="1" fontAlgn="b" latinLnBrk="0" hangingPunct="1"/>
                      <a:r>
                        <a:rPr lang="en-US" altLang="zh-CN" sz="1400" b="0" kern="1200" dirty="0">
                          <a:solidFill>
                            <a:srgbClr val="0000FF"/>
                          </a:solidFill>
                          <a:latin typeface="Times New Roman" panose="02020603050405020304" pitchFamily="18" charset="0"/>
                          <a:ea typeface="华文中宋" panose="02010600040101010101" pitchFamily="2" charset="-122"/>
                          <a:cs typeface="Times New Roman" panose="02020603050405020304" pitchFamily="18" charset="0"/>
                        </a:rPr>
                        <a:t>44.10 </a:t>
                      </a:r>
                      <a:endParaRPr lang="en-US" altLang="zh-CN" sz="1400" b="0" kern="1200" dirty="0">
                        <a:solidFill>
                          <a:srgbClr val="0000FF"/>
                        </a:solidFill>
                        <a:latin typeface="Times New Roman" panose="02020603050405020304" pitchFamily="18" charset="0"/>
                        <a:ea typeface="华文中宋" panose="02010600040101010101" pitchFamily="2" charset="-122"/>
                        <a:cs typeface="Times New Roman" panose="02020603050405020304" pitchFamily="18" charset="0"/>
                      </a:endParaRPr>
                    </a:p>
                  </a:txBody>
                  <a:tcPr marL="6350" marR="6350" marT="6350" marB="0" anchor="ctr">
                    <a:lnL w="12700" cap="flat" cmpd="sng" algn="ctr">
                      <a:solidFill>
                        <a:srgbClr val="000066"/>
                      </a:solidFill>
                      <a:prstDash val="solid"/>
                      <a:round/>
                      <a:headEnd type="none" w="med" len="med"/>
                      <a:tailEnd type="none" w="med" len="med"/>
                    </a:lnL>
                    <a:lnR w="12700" cap="flat" cmpd="sng" algn="ctr">
                      <a:solidFill>
                        <a:srgbClr val="000066"/>
                      </a:solidFill>
                      <a:prstDash val="solid"/>
                      <a:round/>
                      <a:headEnd type="none" w="med" len="med"/>
                      <a:tailEnd type="none" w="med" len="med"/>
                    </a:lnR>
                    <a:lnT w="12700" cap="flat" cmpd="sng" algn="ctr">
                      <a:solidFill>
                        <a:srgbClr val="000066"/>
                      </a:solidFill>
                      <a:prstDash val="solid"/>
                      <a:round/>
                      <a:headEnd type="none" w="med" len="med"/>
                      <a:tailEnd type="none" w="med" len="med"/>
                    </a:lnT>
                    <a:lnB w="12700" cap="flat" cmpd="sng" algn="ctr">
                      <a:solidFill>
                        <a:srgbClr val="000066"/>
                      </a:solidFill>
                      <a:prstDash val="solid"/>
                      <a:round/>
                      <a:headEnd type="none" w="med" len="med"/>
                      <a:tailEnd type="none" w="med" len="med"/>
                    </a:lnB>
                  </a:tcPr>
                </a:tc>
                <a:tc>
                  <a:txBody>
                    <a:bodyPr/>
                    <a:lstStyle/>
                    <a:p>
                      <a:pPr marL="0" algn="ctr" defTabSz="914400" rtl="0" eaLnBrk="1" fontAlgn="b" latinLnBrk="0" hangingPunct="1"/>
                      <a:r>
                        <a:rPr lang="en-US" altLang="zh-CN" sz="1400" b="0" kern="1200" dirty="0">
                          <a:solidFill>
                            <a:srgbClr val="0000FF"/>
                          </a:solidFill>
                          <a:latin typeface="Times New Roman" panose="02020603050405020304" pitchFamily="18" charset="0"/>
                          <a:ea typeface="华文中宋" panose="02010600040101010101" pitchFamily="2" charset="-122"/>
                          <a:cs typeface="Times New Roman" panose="02020603050405020304" pitchFamily="18" charset="0"/>
                        </a:rPr>
                        <a:t>44.05 </a:t>
                      </a:r>
                      <a:endParaRPr lang="en-US" altLang="zh-CN" sz="1400" b="0" kern="1200" dirty="0">
                        <a:solidFill>
                          <a:srgbClr val="0000FF"/>
                        </a:solidFill>
                        <a:latin typeface="Times New Roman" panose="02020603050405020304" pitchFamily="18" charset="0"/>
                        <a:ea typeface="华文中宋" panose="02010600040101010101" pitchFamily="2" charset="-122"/>
                        <a:cs typeface="Times New Roman" panose="02020603050405020304" pitchFamily="18" charset="0"/>
                      </a:endParaRPr>
                    </a:p>
                  </a:txBody>
                  <a:tcPr marL="6350" marR="6350" marT="6350" marB="0" anchor="ctr">
                    <a:lnL w="12700" cap="flat" cmpd="sng" algn="ctr">
                      <a:solidFill>
                        <a:srgbClr val="000066"/>
                      </a:solidFill>
                      <a:prstDash val="solid"/>
                      <a:round/>
                      <a:headEnd type="none" w="med" len="med"/>
                      <a:tailEnd type="none" w="med" len="med"/>
                    </a:lnL>
                    <a:lnR w="12700" cap="flat" cmpd="sng" algn="ctr">
                      <a:solidFill>
                        <a:srgbClr val="000066"/>
                      </a:solidFill>
                      <a:prstDash val="solid"/>
                      <a:round/>
                      <a:headEnd type="none" w="med" len="med"/>
                      <a:tailEnd type="none" w="med" len="med"/>
                    </a:lnR>
                    <a:lnT w="12700" cap="flat" cmpd="sng" algn="ctr">
                      <a:solidFill>
                        <a:srgbClr val="000066"/>
                      </a:solidFill>
                      <a:prstDash val="solid"/>
                      <a:round/>
                      <a:headEnd type="none" w="med" len="med"/>
                      <a:tailEnd type="none" w="med" len="med"/>
                    </a:lnT>
                    <a:lnB w="12700" cap="flat" cmpd="sng" algn="ctr">
                      <a:solidFill>
                        <a:srgbClr val="000066"/>
                      </a:solidFill>
                      <a:prstDash val="solid"/>
                      <a:round/>
                      <a:headEnd type="none" w="med" len="med"/>
                      <a:tailEnd type="none" w="med" len="med"/>
                    </a:lnB>
                  </a:tcPr>
                </a:tc>
                <a:tc>
                  <a:txBody>
                    <a:bodyPr/>
                    <a:lstStyle/>
                    <a:p>
                      <a:pPr marL="0" algn="ctr" defTabSz="914400" rtl="0" eaLnBrk="1" fontAlgn="b" latinLnBrk="0" hangingPunct="1"/>
                      <a:r>
                        <a:rPr lang="en-US" altLang="zh-CN" sz="1400" b="0" kern="1200" dirty="0">
                          <a:solidFill>
                            <a:srgbClr val="0000FF"/>
                          </a:solidFill>
                          <a:latin typeface="Times New Roman" panose="02020603050405020304" pitchFamily="18" charset="0"/>
                          <a:ea typeface="华文中宋" panose="02010600040101010101" pitchFamily="2" charset="-122"/>
                          <a:cs typeface="Times New Roman" panose="02020603050405020304" pitchFamily="18" charset="0"/>
                        </a:rPr>
                        <a:t>44.24 </a:t>
                      </a:r>
                      <a:endParaRPr lang="en-US" altLang="zh-CN" sz="1400" b="0" kern="1200" dirty="0">
                        <a:solidFill>
                          <a:srgbClr val="0000FF"/>
                        </a:solidFill>
                        <a:latin typeface="Times New Roman" panose="02020603050405020304" pitchFamily="18" charset="0"/>
                        <a:ea typeface="华文中宋" panose="02010600040101010101" pitchFamily="2" charset="-122"/>
                        <a:cs typeface="Times New Roman" panose="02020603050405020304" pitchFamily="18" charset="0"/>
                      </a:endParaRPr>
                    </a:p>
                  </a:txBody>
                  <a:tcPr marL="6350" marR="6350" marT="6350" marB="0" anchor="ctr">
                    <a:lnL w="12700" cap="flat" cmpd="sng" algn="ctr">
                      <a:solidFill>
                        <a:srgbClr val="000066"/>
                      </a:solidFill>
                      <a:prstDash val="solid"/>
                      <a:round/>
                      <a:headEnd type="none" w="med" len="med"/>
                      <a:tailEnd type="none" w="med" len="med"/>
                    </a:lnL>
                    <a:lnR w="12700" cap="flat" cmpd="sng" algn="ctr">
                      <a:solidFill>
                        <a:srgbClr val="000066"/>
                      </a:solidFill>
                      <a:prstDash val="solid"/>
                      <a:round/>
                      <a:headEnd type="none" w="med" len="med"/>
                      <a:tailEnd type="none" w="med" len="med"/>
                    </a:lnR>
                    <a:lnT w="12700" cap="flat" cmpd="sng" algn="ctr">
                      <a:solidFill>
                        <a:srgbClr val="000066"/>
                      </a:solidFill>
                      <a:prstDash val="solid"/>
                      <a:round/>
                      <a:headEnd type="none" w="med" len="med"/>
                      <a:tailEnd type="none" w="med" len="med"/>
                    </a:lnT>
                    <a:lnB w="12700" cap="flat" cmpd="sng" algn="ctr">
                      <a:solidFill>
                        <a:srgbClr val="000066"/>
                      </a:solidFill>
                      <a:prstDash val="solid"/>
                      <a:round/>
                      <a:headEnd type="none" w="med" len="med"/>
                      <a:tailEnd type="none" w="med" len="med"/>
                    </a:lnB>
                  </a:tcPr>
                </a:tc>
                <a:tc>
                  <a:txBody>
                    <a:bodyPr/>
                    <a:lstStyle/>
                    <a:p>
                      <a:pPr marL="0" algn="ctr" defTabSz="914400" rtl="0" eaLnBrk="1" fontAlgn="b" latinLnBrk="0" hangingPunct="1"/>
                      <a:r>
                        <a:rPr lang="en-US" altLang="zh-CN" sz="1400" b="0" kern="1200" dirty="0">
                          <a:solidFill>
                            <a:srgbClr val="0000FF"/>
                          </a:solidFill>
                          <a:latin typeface="Times New Roman" panose="02020603050405020304" pitchFamily="18" charset="0"/>
                          <a:ea typeface="华文中宋" panose="02010600040101010101" pitchFamily="2" charset="-122"/>
                          <a:cs typeface="Times New Roman" panose="02020603050405020304" pitchFamily="18" charset="0"/>
                        </a:rPr>
                        <a:t>44.71 </a:t>
                      </a:r>
                      <a:endParaRPr lang="en-US" altLang="zh-CN" sz="1400" b="0" kern="1200" dirty="0">
                        <a:solidFill>
                          <a:srgbClr val="0000FF"/>
                        </a:solidFill>
                        <a:latin typeface="Times New Roman" panose="02020603050405020304" pitchFamily="18" charset="0"/>
                        <a:ea typeface="华文中宋" panose="02010600040101010101" pitchFamily="2" charset="-122"/>
                        <a:cs typeface="Times New Roman" panose="02020603050405020304" pitchFamily="18" charset="0"/>
                      </a:endParaRPr>
                    </a:p>
                  </a:txBody>
                  <a:tcPr marL="6350" marR="6350" marT="6350" marB="0" anchor="ctr">
                    <a:lnL w="12700" cap="flat" cmpd="sng" algn="ctr">
                      <a:solidFill>
                        <a:srgbClr val="000066"/>
                      </a:solidFill>
                      <a:prstDash val="solid"/>
                      <a:round/>
                      <a:headEnd type="none" w="med" len="med"/>
                      <a:tailEnd type="none" w="med" len="med"/>
                    </a:lnL>
                    <a:lnR w="12700" cap="flat" cmpd="sng" algn="ctr">
                      <a:solidFill>
                        <a:srgbClr val="000066"/>
                      </a:solidFill>
                      <a:prstDash val="solid"/>
                      <a:round/>
                      <a:headEnd type="none" w="med" len="med"/>
                      <a:tailEnd type="none" w="med" len="med"/>
                    </a:lnR>
                    <a:lnT w="12700" cap="flat" cmpd="sng" algn="ctr">
                      <a:solidFill>
                        <a:srgbClr val="000066"/>
                      </a:solidFill>
                      <a:prstDash val="solid"/>
                      <a:round/>
                      <a:headEnd type="none" w="med" len="med"/>
                      <a:tailEnd type="none" w="med" len="med"/>
                    </a:lnT>
                    <a:lnB w="12700" cap="flat" cmpd="sng" algn="ctr">
                      <a:solidFill>
                        <a:srgbClr val="000066"/>
                      </a:solidFill>
                      <a:prstDash val="solid"/>
                      <a:round/>
                      <a:headEnd type="none" w="med" len="med"/>
                      <a:tailEnd type="none" w="med" len="med"/>
                    </a:lnB>
                  </a:tcPr>
                </a:tc>
              </a:tr>
            </a:tbl>
          </a:graphicData>
        </a:graphic>
      </p:graphicFrame>
      <p:sp>
        <p:nvSpPr>
          <p:cNvPr id="6" name="文本框 5"/>
          <p:cNvSpPr txBox="1"/>
          <p:nvPr/>
        </p:nvSpPr>
        <p:spPr>
          <a:xfrm>
            <a:off x="728351" y="4121647"/>
            <a:ext cx="2304256" cy="321766"/>
          </a:xfrm>
          <a:prstGeom prst="rect">
            <a:avLst/>
          </a:prstGeom>
          <a:noFill/>
        </p:spPr>
        <p:txBody>
          <a:bodyPr wrap="square" rtlCol="0">
            <a:spAutoFit/>
          </a:bodyPr>
          <a:lstStyle/>
          <a:p>
            <a:r>
              <a:rPr lang="zh-CN" altLang="en-US" sz="1700" dirty="0">
                <a:solidFill>
                  <a:srgbClr val="0000FF"/>
                </a:solidFill>
                <a:latin typeface="Times New Roman" panose="02020603050405020304" pitchFamily="18" charset="0"/>
                <a:ea typeface="华文中宋" panose="02010600040101010101" pitchFamily="2" charset="-122"/>
                <a:cs typeface="Times New Roman" panose="02020603050405020304" pitchFamily="18" charset="0"/>
              </a:rPr>
              <a:t>选取的</a:t>
            </a:r>
            <a:r>
              <a:rPr lang="en-US" altLang="zh-CN" sz="1700" dirty="0">
                <a:solidFill>
                  <a:srgbClr val="0000FF"/>
                </a:solidFill>
                <a:latin typeface="Times New Roman" panose="02020603050405020304" pitchFamily="18" charset="0"/>
                <a:ea typeface="华文中宋" panose="02010600040101010101" pitchFamily="2" charset="-122"/>
                <a:cs typeface="Times New Roman" panose="02020603050405020304" pitchFamily="18" charset="0"/>
              </a:rPr>
              <a:t>6</a:t>
            </a:r>
            <a:r>
              <a:rPr lang="zh-CN" altLang="en-US" sz="1700" dirty="0">
                <a:solidFill>
                  <a:srgbClr val="0000FF"/>
                </a:solidFill>
                <a:latin typeface="Times New Roman" panose="02020603050405020304" pitchFamily="18" charset="0"/>
                <a:ea typeface="华文中宋" panose="02010600040101010101" pitchFamily="2" charset="-122"/>
                <a:cs typeface="Times New Roman" panose="02020603050405020304" pitchFamily="18" charset="0"/>
              </a:rPr>
              <a:t>个峰值坐标</a:t>
            </a:r>
            <a:endParaRPr lang="zh-CN" altLang="en-US" sz="1700" dirty="0">
              <a:solidFill>
                <a:srgbClr val="0000FF"/>
              </a:solidFill>
              <a:latin typeface="Times New Roman" panose="02020603050405020304" pitchFamily="18" charset="0"/>
              <a:ea typeface="华文中宋" panose="02010600040101010101" pitchFamily="2" charset="-122"/>
              <a:cs typeface="Times New Roman" panose="02020603050405020304" pitchFamily="18" charset="0"/>
            </a:endParaRPr>
          </a:p>
        </p:txBody>
      </p:sp>
      <mc:AlternateContent xmlns:mc="http://schemas.openxmlformats.org/markup-compatibility/2006">
        <mc:Choice xmlns:a14="http://schemas.microsoft.com/office/drawing/2010/main" Requires="a14">
          <p:sp>
            <p:nvSpPr>
              <p:cNvPr id="10" name="文本框 9"/>
              <p:cNvSpPr txBox="1"/>
              <p:nvPr/>
            </p:nvSpPr>
            <p:spPr>
              <a:xfrm>
                <a:off x="728351" y="4491733"/>
                <a:ext cx="5130734" cy="1579407"/>
              </a:xfrm>
              <a:prstGeom prst="rect">
                <a:avLst/>
              </a:prstGeom>
              <a:noFill/>
            </p:spPr>
            <p:txBody>
              <a:bodyPr wrap="square" rtlCol="0">
                <a:spAutoFit/>
              </a:bodyPr>
              <a:lstStyle/>
              <a:p>
                <a:r>
                  <a:rPr lang="zh-CN" altLang="en-US" b="1" dirty="0">
                    <a:solidFill>
                      <a:srgbClr val="7030A0"/>
                    </a:solidFill>
                    <a:latin typeface="Times New Roman" panose="02020603050405020304" pitchFamily="18" charset="0"/>
                    <a:ea typeface="华文中宋" panose="02010600040101010101" pitchFamily="2" charset="-122"/>
                    <a:cs typeface="Times New Roman" panose="02020603050405020304" pitchFamily="18" charset="0"/>
                  </a:rPr>
                  <a:t>用逐差法计算振动周期：</a:t>
                </a:r>
                <a:endParaRPr lang="en-US" altLang="zh-CN" b="1" dirty="0">
                  <a:solidFill>
                    <a:srgbClr val="7030A0"/>
                  </a:solidFill>
                  <a:latin typeface="Times New Roman" panose="02020603050405020304" pitchFamily="18" charset="0"/>
                  <a:ea typeface="华文中宋" panose="02010600040101010101" pitchFamily="2" charset="-122"/>
                  <a:cs typeface="Times New Roman" panose="02020603050405020304" pitchFamily="18" charset="0"/>
                </a:endParaRPr>
              </a:p>
              <a:p>
                <a:r>
                  <a:rPr lang="en-US" altLang="zh-CN" b="1" dirty="0">
                    <a:solidFill>
                      <a:srgbClr val="7030A0"/>
                    </a:solidFill>
                    <a:latin typeface="Times New Roman" panose="02020603050405020304" pitchFamily="18" charset="0"/>
                    <a:ea typeface="华文中宋" panose="02010600040101010101" pitchFamily="2" charset="-122"/>
                    <a:cs typeface="Times New Roman" panose="02020603050405020304" pitchFamily="18" charset="0"/>
                  </a:rPr>
                  <a:t>            </a:t>
                </a:r>
                <a14:m>
                  <m:oMath xmlns:m="http://schemas.openxmlformats.org/officeDocument/2006/math">
                    <m:r>
                      <a:rPr lang="en-US" altLang="zh-CN" b="1" i="1" smtClean="0">
                        <a:solidFill>
                          <a:srgbClr val="7030A0"/>
                        </a:solidFill>
                        <a:latin typeface="Cambria Math" panose="02040503050406030204" pitchFamily="18" charset="0"/>
                      </a:rPr>
                      <m:t>𝑻</m:t>
                    </m:r>
                    <m:r>
                      <a:rPr lang="en-US" altLang="zh-CN" b="1" i="1" smtClean="0">
                        <a:solidFill>
                          <a:srgbClr val="7030A0"/>
                        </a:solidFill>
                        <a:latin typeface="Cambria Math" panose="02040503050406030204" pitchFamily="18" charset="0"/>
                      </a:rPr>
                      <m:t>=</m:t>
                    </m:r>
                    <m:f>
                      <m:fPr>
                        <m:ctrlPr>
                          <a:rPr lang="en-US" altLang="zh-CN" b="1" i="1">
                            <a:solidFill>
                              <a:srgbClr val="7030A0"/>
                            </a:solidFill>
                            <a:latin typeface="Cambria Math" panose="02040503050406030204" pitchFamily="18" charset="0"/>
                          </a:rPr>
                        </m:ctrlPr>
                      </m:fPr>
                      <m:num>
                        <m:d>
                          <m:dPr>
                            <m:ctrlPr>
                              <a:rPr lang="en-US" altLang="zh-CN" b="1" i="1">
                                <a:solidFill>
                                  <a:srgbClr val="7030A0"/>
                                </a:solidFill>
                                <a:latin typeface="Cambria Math" panose="02040503050406030204" pitchFamily="18" charset="0"/>
                              </a:rPr>
                            </m:ctrlPr>
                          </m:dPr>
                          <m:e>
                            <m:sSub>
                              <m:sSubPr>
                                <m:ctrlPr>
                                  <a:rPr lang="en-US" altLang="zh-CN" b="1" i="1">
                                    <a:solidFill>
                                      <a:srgbClr val="7030A0"/>
                                    </a:solidFill>
                                    <a:latin typeface="Cambria Math" panose="02040503050406030204" pitchFamily="18" charset="0"/>
                                  </a:rPr>
                                </m:ctrlPr>
                              </m:sSubPr>
                              <m:e>
                                <m:r>
                                  <a:rPr lang="en-US" altLang="zh-CN" b="1" i="1" smtClean="0">
                                    <a:solidFill>
                                      <a:srgbClr val="7030A0"/>
                                    </a:solidFill>
                                    <a:latin typeface="Cambria Math" panose="02040503050406030204" pitchFamily="18" charset="0"/>
                                  </a:rPr>
                                  <m:t>𝒕</m:t>
                                </m:r>
                              </m:e>
                              <m:sub>
                                <m:r>
                                  <a:rPr lang="en-US" altLang="zh-CN" b="1" i="1" smtClean="0">
                                    <a:solidFill>
                                      <a:srgbClr val="7030A0"/>
                                    </a:solidFill>
                                    <a:latin typeface="Cambria Math" panose="02040503050406030204" pitchFamily="18" charset="0"/>
                                  </a:rPr>
                                  <m:t>𝟒</m:t>
                                </m:r>
                              </m:sub>
                            </m:sSub>
                            <m:r>
                              <a:rPr lang="en-US" altLang="zh-CN" b="1" i="1" smtClean="0">
                                <a:solidFill>
                                  <a:srgbClr val="7030A0"/>
                                </a:solidFill>
                                <a:latin typeface="Cambria Math" panose="02040503050406030204" pitchFamily="18" charset="0"/>
                              </a:rPr>
                              <m:t>+</m:t>
                            </m:r>
                            <m:sSub>
                              <m:sSubPr>
                                <m:ctrlPr>
                                  <a:rPr lang="en-US" altLang="zh-CN" b="1" i="1">
                                    <a:solidFill>
                                      <a:srgbClr val="7030A0"/>
                                    </a:solidFill>
                                    <a:latin typeface="Cambria Math" panose="02040503050406030204" pitchFamily="18" charset="0"/>
                                  </a:rPr>
                                </m:ctrlPr>
                              </m:sSubPr>
                              <m:e>
                                <m:r>
                                  <a:rPr lang="en-US" altLang="zh-CN" b="1" i="1" smtClean="0">
                                    <a:solidFill>
                                      <a:srgbClr val="7030A0"/>
                                    </a:solidFill>
                                    <a:latin typeface="Cambria Math" panose="02040503050406030204" pitchFamily="18" charset="0"/>
                                  </a:rPr>
                                  <m:t>𝒕</m:t>
                                </m:r>
                              </m:e>
                              <m:sub>
                                <m:r>
                                  <a:rPr lang="en-US" altLang="zh-CN" b="1" i="1" smtClean="0">
                                    <a:solidFill>
                                      <a:srgbClr val="7030A0"/>
                                    </a:solidFill>
                                    <a:latin typeface="Cambria Math" panose="02040503050406030204" pitchFamily="18" charset="0"/>
                                  </a:rPr>
                                  <m:t>𝟓</m:t>
                                </m:r>
                              </m:sub>
                            </m:sSub>
                            <m:r>
                              <a:rPr lang="en-US" altLang="zh-CN" b="1" i="1" smtClean="0">
                                <a:solidFill>
                                  <a:srgbClr val="7030A0"/>
                                </a:solidFill>
                                <a:latin typeface="Cambria Math" panose="02040503050406030204" pitchFamily="18" charset="0"/>
                              </a:rPr>
                              <m:t>+</m:t>
                            </m:r>
                            <m:sSub>
                              <m:sSubPr>
                                <m:ctrlPr>
                                  <a:rPr lang="en-US" altLang="zh-CN" b="1" i="1">
                                    <a:solidFill>
                                      <a:srgbClr val="7030A0"/>
                                    </a:solidFill>
                                    <a:latin typeface="Cambria Math" panose="02040503050406030204" pitchFamily="18" charset="0"/>
                                  </a:rPr>
                                </m:ctrlPr>
                              </m:sSubPr>
                              <m:e>
                                <m:r>
                                  <a:rPr lang="en-US" altLang="zh-CN" b="1" i="1" smtClean="0">
                                    <a:solidFill>
                                      <a:srgbClr val="7030A0"/>
                                    </a:solidFill>
                                    <a:latin typeface="Cambria Math" panose="02040503050406030204" pitchFamily="18" charset="0"/>
                                  </a:rPr>
                                  <m:t>𝒕</m:t>
                                </m:r>
                              </m:e>
                              <m:sub>
                                <m:r>
                                  <a:rPr lang="en-US" altLang="zh-CN" b="1" i="1" smtClean="0">
                                    <a:solidFill>
                                      <a:srgbClr val="7030A0"/>
                                    </a:solidFill>
                                    <a:latin typeface="Cambria Math" panose="02040503050406030204" pitchFamily="18" charset="0"/>
                                  </a:rPr>
                                  <m:t>𝟔</m:t>
                                </m:r>
                              </m:sub>
                            </m:sSub>
                          </m:e>
                        </m:d>
                        <m:r>
                          <a:rPr lang="en-US" altLang="zh-CN" b="1" i="1" smtClean="0">
                            <a:solidFill>
                              <a:srgbClr val="7030A0"/>
                            </a:solidFill>
                            <a:latin typeface="Cambria Math" panose="02040503050406030204" pitchFamily="18" charset="0"/>
                          </a:rPr>
                          <m:t>−(</m:t>
                        </m:r>
                        <m:sSub>
                          <m:sSubPr>
                            <m:ctrlPr>
                              <a:rPr lang="en-US" altLang="zh-CN" b="1" i="1">
                                <a:solidFill>
                                  <a:srgbClr val="7030A0"/>
                                </a:solidFill>
                                <a:latin typeface="Cambria Math" panose="02040503050406030204" pitchFamily="18" charset="0"/>
                              </a:rPr>
                            </m:ctrlPr>
                          </m:sSubPr>
                          <m:e>
                            <m:r>
                              <a:rPr lang="en-US" altLang="zh-CN" b="1" i="1" smtClean="0">
                                <a:solidFill>
                                  <a:srgbClr val="7030A0"/>
                                </a:solidFill>
                                <a:latin typeface="Cambria Math" panose="02040503050406030204" pitchFamily="18" charset="0"/>
                              </a:rPr>
                              <m:t>𝒕</m:t>
                            </m:r>
                          </m:e>
                          <m:sub>
                            <m:r>
                              <a:rPr lang="en-US" altLang="zh-CN" b="1" i="1" smtClean="0">
                                <a:solidFill>
                                  <a:srgbClr val="7030A0"/>
                                </a:solidFill>
                                <a:latin typeface="Cambria Math" panose="02040503050406030204" pitchFamily="18" charset="0"/>
                              </a:rPr>
                              <m:t>𝟏</m:t>
                            </m:r>
                          </m:sub>
                        </m:sSub>
                        <m:r>
                          <a:rPr lang="en-US" altLang="zh-CN" b="1" i="1" smtClean="0">
                            <a:solidFill>
                              <a:srgbClr val="7030A0"/>
                            </a:solidFill>
                            <a:latin typeface="Cambria Math" panose="02040503050406030204" pitchFamily="18" charset="0"/>
                          </a:rPr>
                          <m:t>+</m:t>
                        </m:r>
                        <m:sSub>
                          <m:sSubPr>
                            <m:ctrlPr>
                              <a:rPr lang="en-US" altLang="zh-CN" b="1" i="1">
                                <a:solidFill>
                                  <a:srgbClr val="7030A0"/>
                                </a:solidFill>
                                <a:latin typeface="Cambria Math" panose="02040503050406030204" pitchFamily="18" charset="0"/>
                              </a:rPr>
                            </m:ctrlPr>
                          </m:sSubPr>
                          <m:e>
                            <m:r>
                              <a:rPr lang="en-US" altLang="zh-CN" b="1" i="1" smtClean="0">
                                <a:solidFill>
                                  <a:srgbClr val="7030A0"/>
                                </a:solidFill>
                                <a:latin typeface="Cambria Math" panose="02040503050406030204" pitchFamily="18" charset="0"/>
                              </a:rPr>
                              <m:t>𝒕</m:t>
                            </m:r>
                          </m:e>
                          <m:sub>
                            <m:r>
                              <a:rPr lang="en-US" altLang="zh-CN" b="1" i="1" smtClean="0">
                                <a:solidFill>
                                  <a:srgbClr val="7030A0"/>
                                </a:solidFill>
                                <a:latin typeface="Cambria Math" panose="02040503050406030204" pitchFamily="18" charset="0"/>
                              </a:rPr>
                              <m:t>𝟐</m:t>
                            </m:r>
                          </m:sub>
                        </m:sSub>
                        <m:r>
                          <a:rPr lang="en-US" altLang="zh-CN" b="1" i="1" smtClean="0">
                            <a:solidFill>
                              <a:srgbClr val="7030A0"/>
                            </a:solidFill>
                            <a:latin typeface="Cambria Math" panose="02040503050406030204" pitchFamily="18" charset="0"/>
                          </a:rPr>
                          <m:t>+</m:t>
                        </m:r>
                        <m:sSub>
                          <m:sSubPr>
                            <m:ctrlPr>
                              <a:rPr lang="en-US" altLang="zh-CN" b="1" i="1">
                                <a:solidFill>
                                  <a:srgbClr val="7030A0"/>
                                </a:solidFill>
                                <a:latin typeface="Cambria Math" panose="02040503050406030204" pitchFamily="18" charset="0"/>
                              </a:rPr>
                            </m:ctrlPr>
                          </m:sSubPr>
                          <m:e>
                            <m:r>
                              <a:rPr lang="en-US" altLang="zh-CN" b="1" i="1" smtClean="0">
                                <a:solidFill>
                                  <a:srgbClr val="7030A0"/>
                                </a:solidFill>
                                <a:latin typeface="Cambria Math" panose="02040503050406030204" pitchFamily="18" charset="0"/>
                              </a:rPr>
                              <m:t>𝒕</m:t>
                            </m:r>
                          </m:e>
                          <m:sub>
                            <m:r>
                              <a:rPr lang="en-US" altLang="zh-CN" b="1" i="1" smtClean="0">
                                <a:solidFill>
                                  <a:srgbClr val="7030A0"/>
                                </a:solidFill>
                                <a:latin typeface="Cambria Math" panose="02040503050406030204" pitchFamily="18" charset="0"/>
                              </a:rPr>
                              <m:t>𝟑</m:t>
                            </m:r>
                          </m:sub>
                        </m:sSub>
                        <m:r>
                          <a:rPr lang="en-US" altLang="zh-CN" b="1" i="1" smtClean="0">
                            <a:solidFill>
                              <a:srgbClr val="7030A0"/>
                            </a:solidFill>
                            <a:latin typeface="Cambria Math" panose="02040503050406030204" pitchFamily="18" charset="0"/>
                          </a:rPr>
                          <m:t>)</m:t>
                        </m:r>
                      </m:num>
                      <m:den>
                        <m:r>
                          <a:rPr lang="en-US" altLang="zh-CN" b="1" i="1" smtClean="0">
                            <a:solidFill>
                              <a:srgbClr val="7030A0"/>
                            </a:solidFill>
                            <a:latin typeface="Cambria Math" panose="02040503050406030204" pitchFamily="18" charset="0"/>
                          </a:rPr>
                          <m:t>𝟑</m:t>
                        </m:r>
                        <m:r>
                          <a:rPr lang="en-US" altLang="zh-CN" b="1" i="1" smtClean="0">
                            <a:solidFill>
                              <a:srgbClr val="7030A0"/>
                            </a:solidFill>
                            <a:latin typeface="Cambria Math" panose="02040503050406030204" pitchFamily="18" charset="0"/>
                            <a:ea typeface="Cambria Math" panose="02040503050406030204" pitchFamily="18" charset="0"/>
                          </a:rPr>
                          <m:t>×</m:t>
                        </m:r>
                        <m:r>
                          <a:rPr lang="en-US" altLang="zh-CN" b="1" i="1" smtClean="0">
                            <a:solidFill>
                              <a:srgbClr val="7030A0"/>
                            </a:solidFill>
                            <a:latin typeface="Cambria Math" panose="02040503050406030204" pitchFamily="18" charset="0"/>
                            <a:ea typeface="Cambria Math" panose="02040503050406030204" pitchFamily="18" charset="0"/>
                          </a:rPr>
                          <m:t>𝟑</m:t>
                        </m:r>
                      </m:den>
                    </m:f>
                    <m:r>
                      <a:rPr lang="en-US" altLang="zh-CN" b="1" i="1" smtClean="0">
                        <a:solidFill>
                          <a:srgbClr val="7030A0"/>
                        </a:solidFill>
                        <a:latin typeface="Cambria Math" panose="02040503050406030204" pitchFamily="18" charset="0"/>
                        <a:ea typeface="Cambria Math" panose="02040503050406030204" pitchFamily="18" charset="0"/>
                      </a:rPr>
                      <m:t>≈</m:t>
                    </m:r>
                    <m:r>
                      <a:rPr lang="en-US" altLang="zh-CN" b="1" i="1" smtClean="0">
                        <a:solidFill>
                          <a:srgbClr val="7030A0"/>
                        </a:solidFill>
                        <a:latin typeface="Cambria Math" panose="02040503050406030204" pitchFamily="18" charset="0"/>
                        <a:ea typeface="Cambria Math" panose="02040503050406030204" pitchFamily="18" charset="0"/>
                      </a:rPr>
                      <m:t>𝟎</m:t>
                    </m:r>
                    <m:r>
                      <a:rPr lang="en-US" altLang="zh-CN" b="1" i="1" smtClean="0">
                        <a:solidFill>
                          <a:srgbClr val="7030A0"/>
                        </a:solidFill>
                        <a:latin typeface="Cambria Math" panose="02040503050406030204" pitchFamily="18" charset="0"/>
                        <a:ea typeface="Cambria Math" panose="02040503050406030204" pitchFamily="18" charset="0"/>
                      </a:rPr>
                      <m:t>.</m:t>
                    </m:r>
                    <m:r>
                      <a:rPr lang="en-US" altLang="zh-CN" b="1" i="1" smtClean="0">
                        <a:solidFill>
                          <a:srgbClr val="7030A0"/>
                        </a:solidFill>
                        <a:latin typeface="Cambria Math" panose="02040503050406030204" pitchFamily="18" charset="0"/>
                        <a:ea typeface="Cambria Math" panose="02040503050406030204" pitchFamily="18" charset="0"/>
                      </a:rPr>
                      <m:t>𝟑𝟒</m:t>
                    </m:r>
                    <m:r>
                      <a:rPr lang="en-US" altLang="zh-CN" b="1" i="1" smtClean="0">
                        <a:solidFill>
                          <a:srgbClr val="7030A0"/>
                        </a:solidFill>
                        <a:latin typeface="Cambria Math" panose="02040503050406030204" pitchFamily="18" charset="0"/>
                        <a:ea typeface="Cambria Math" panose="02040503050406030204" pitchFamily="18" charset="0"/>
                      </a:rPr>
                      <m:t>𝒔</m:t>
                    </m:r>
                  </m:oMath>
                </a14:m>
                <a:endParaRPr lang="zh-CN" altLang="en-US" b="1" dirty="0">
                  <a:solidFill>
                    <a:srgbClr val="7030A0"/>
                  </a:solidFill>
                  <a:latin typeface="Times New Roman" panose="02020603050405020304" pitchFamily="18" charset="0"/>
                  <a:ea typeface="华文中宋" panose="02010600040101010101" pitchFamily="2" charset="-122"/>
                  <a:cs typeface="Times New Roman" panose="02020603050405020304" pitchFamily="18" charset="0"/>
                </a:endParaRPr>
              </a:p>
              <a:p>
                <a:r>
                  <a:rPr lang="zh-CN" altLang="en-US" b="1" dirty="0">
                    <a:solidFill>
                      <a:srgbClr val="7030A0"/>
                    </a:solidFill>
                    <a:latin typeface="Times New Roman" panose="02020603050405020304" pitchFamily="18" charset="0"/>
                    <a:ea typeface="华文中宋" panose="02010600040101010101" pitchFamily="2" charset="-122"/>
                    <a:cs typeface="Times New Roman" panose="02020603050405020304" pitchFamily="18" charset="0"/>
                  </a:rPr>
                  <a:t>振动频率为：</a:t>
                </a:r>
                <a14:m>
                  <m:oMath xmlns:m="http://schemas.openxmlformats.org/officeDocument/2006/math">
                    <m:r>
                      <a:rPr lang="en-US" altLang="zh-CN" b="1" i="1" smtClean="0">
                        <a:solidFill>
                          <a:srgbClr val="7030A0"/>
                        </a:solidFill>
                        <a:latin typeface="Cambria Math" panose="02040503050406030204" pitchFamily="18" charset="0"/>
                      </a:rPr>
                      <m:t>𝒇</m:t>
                    </m:r>
                    <m:r>
                      <a:rPr lang="en-US" altLang="zh-CN" b="1" i="1" smtClean="0">
                        <a:solidFill>
                          <a:srgbClr val="7030A0"/>
                        </a:solidFill>
                        <a:latin typeface="Cambria Math" panose="02040503050406030204" pitchFamily="18" charset="0"/>
                      </a:rPr>
                      <m:t>=</m:t>
                    </m:r>
                    <m:f>
                      <m:fPr>
                        <m:ctrlPr>
                          <a:rPr lang="en-US" altLang="zh-CN" b="1" i="1" smtClean="0">
                            <a:solidFill>
                              <a:srgbClr val="7030A0"/>
                            </a:solidFill>
                            <a:latin typeface="Cambria Math" panose="02040503050406030204" pitchFamily="18" charset="0"/>
                          </a:rPr>
                        </m:ctrlPr>
                      </m:fPr>
                      <m:num>
                        <m:r>
                          <a:rPr lang="en-US" altLang="zh-CN" b="1" i="1" smtClean="0">
                            <a:solidFill>
                              <a:srgbClr val="7030A0"/>
                            </a:solidFill>
                            <a:latin typeface="Cambria Math" panose="02040503050406030204" pitchFamily="18" charset="0"/>
                          </a:rPr>
                          <m:t>𝟏</m:t>
                        </m:r>
                      </m:num>
                      <m:den>
                        <m:r>
                          <a:rPr lang="en-US" altLang="zh-CN" b="1" i="1" smtClean="0">
                            <a:solidFill>
                              <a:srgbClr val="7030A0"/>
                            </a:solidFill>
                            <a:latin typeface="Cambria Math" panose="02040503050406030204" pitchFamily="18" charset="0"/>
                          </a:rPr>
                          <m:t>𝑻</m:t>
                        </m:r>
                      </m:den>
                    </m:f>
                    <m:r>
                      <a:rPr lang="en-US" altLang="zh-CN" b="1" i="1" smtClean="0">
                        <a:solidFill>
                          <a:srgbClr val="7030A0"/>
                        </a:solidFill>
                        <a:latin typeface="Cambria Math" panose="02040503050406030204" pitchFamily="18" charset="0"/>
                        <a:ea typeface="Cambria Math" panose="02040503050406030204" pitchFamily="18" charset="0"/>
                      </a:rPr>
                      <m:t>≈</m:t>
                    </m:r>
                    <m:r>
                      <a:rPr lang="en-US" altLang="zh-CN" b="1" i="1" smtClean="0">
                        <a:solidFill>
                          <a:srgbClr val="7030A0"/>
                        </a:solidFill>
                        <a:latin typeface="Cambria Math" panose="02040503050406030204" pitchFamily="18" charset="0"/>
                        <a:ea typeface="Cambria Math" panose="02040503050406030204" pitchFamily="18" charset="0"/>
                      </a:rPr>
                      <m:t>𝟐</m:t>
                    </m:r>
                    <m:r>
                      <a:rPr lang="en-US" altLang="zh-CN" b="1" i="1" smtClean="0">
                        <a:solidFill>
                          <a:srgbClr val="7030A0"/>
                        </a:solidFill>
                        <a:latin typeface="Cambria Math" panose="02040503050406030204" pitchFamily="18" charset="0"/>
                        <a:ea typeface="Cambria Math" panose="02040503050406030204" pitchFamily="18" charset="0"/>
                      </a:rPr>
                      <m:t>.</m:t>
                    </m:r>
                    <m:r>
                      <a:rPr lang="en-US" altLang="zh-CN" b="1" i="1" smtClean="0">
                        <a:solidFill>
                          <a:srgbClr val="7030A0"/>
                        </a:solidFill>
                        <a:latin typeface="Cambria Math" panose="02040503050406030204" pitchFamily="18" charset="0"/>
                        <a:ea typeface="Cambria Math" panose="02040503050406030204" pitchFamily="18" charset="0"/>
                      </a:rPr>
                      <m:t>𝟗𝟒</m:t>
                    </m:r>
                    <m:r>
                      <a:rPr lang="en-US" altLang="zh-CN" b="1" i="1" smtClean="0">
                        <a:solidFill>
                          <a:srgbClr val="7030A0"/>
                        </a:solidFill>
                        <a:latin typeface="Cambria Math" panose="02040503050406030204" pitchFamily="18" charset="0"/>
                        <a:ea typeface="Cambria Math" panose="02040503050406030204" pitchFamily="18" charset="0"/>
                      </a:rPr>
                      <m:t>𝑯𝒛</m:t>
                    </m:r>
                  </m:oMath>
                </a14:m>
                <a:endParaRPr lang="en-US" altLang="zh-CN" b="1" dirty="0">
                  <a:solidFill>
                    <a:srgbClr val="7030A0"/>
                  </a:solidFill>
                  <a:latin typeface="Times New Roman" panose="02020603050405020304" pitchFamily="18" charset="0"/>
                  <a:ea typeface="华文中宋" panose="02010600040101010101" pitchFamily="2" charset="-122"/>
                  <a:cs typeface="Times New Roman" panose="02020603050405020304" pitchFamily="18" charset="0"/>
                </a:endParaRPr>
              </a:p>
              <a:p>
                <a:r>
                  <a:rPr lang="zh-CN" altLang="en-US" b="1" dirty="0">
                    <a:solidFill>
                      <a:srgbClr val="7030A0"/>
                    </a:solidFill>
                    <a:latin typeface="Times New Roman" panose="02020603050405020304" pitchFamily="18" charset="0"/>
                    <a:ea typeface="华文中宋" panose="02010600040101010101" pitchFamily="2" charset="-122"/>
                    <a:cs typeface="Times New Roman" panose="02020603050405020304" pitchFamily="18" charset="0"/>
                  </a:rPr>
                  <a:t>升力峰值：</a:t>
                </a:r>
                <a14:m>
                  <m:oMath xmlns:m="http://schemas.openxmlformats.org/officeDocument/2006/math">
                    <m:sSub>
                      <m:sSubPr>
                        <m:ctrlPr>
                          <a:rPr lang="en-US" altLang="zh-CN" b="1" i="1" smtClean="0">
                            <a:solidFill>
                              <a:srgbClr val="7030A0"/>
                            </a:solidFill>
                            <a:latin typeface="Cambria Math" panose="02040503050406030204" pitchFamily="18" charset="0"/>
                          </a:rPr>
                        </m:ctrlPr>
                      </m:sSubPr>
                      <m:e>
                        <m:r>
                          <a:rPr lang="en-US" altLang="zh-CN" b="1" i="1" smtClean="0">
                            <a:solidFill>
                              <a:srgbClr val="7030A0"/>
                            </a:solidFill>
                            <a:latin typeface="Cambria Math" panose="02040503050406030204" pitchFamily="18" charset="0"/>
                          </a:rPr>
                          <m:t>𝑭</m:t>
                        </m:r>
                      </m:e>
                      <m:sub>
                        <m:r>
                          <a:rPr lang="en-US" altLang="zh-CN" b="1" i="1" smtClean="0">
                            <a:solidFill>
                              <a:srgbClr val="7030A0"/>
                            </a:solidFill>
                            <a:latin typeface="Cambria Math" panose="02040503050406030204" pitchFamily="18" charset="0"/>
                          </a:rPr>
                          <m:t>𝑳</m:t>
                        </m:r>
                      </m:sub>
                    </m:sSub>
                    <m:r>
                      <a:rPr lang="en-US" altLang="zh-CN" b="1" i="1">
                        <a:solidFill>
                          <a:srgbClr val="7030A0"/>
                        </a:solidFill>
                        <a:latin typeface="Cambria Math" panose="02040503050406030204" pitchFamily="18" charset="0"/>
                      </a:rPr>
                      <m:t>=</m:t>
                    </m:r>
                    <m:f>
                      <m:fPr>
                        <m:ctrlPr>
                          <a:rPr lang="en-US" altLang="zh-CN" b="1" i="1">
                            <a:solidFill>
                              <a:srgbClr val="7030A0"/>
                            </a:solidFill>
                            <a:latin typeface="Cambria Math" panose="02040503050406030204" pitchFamily="18" charset="0"/>
                          </a:rPr>
                        </m:ctrlPr>
                      </m:fPr>
                      <m:num>
                        <m:sSub>
                          <m:sSubPr>
                            <m:ctrlPr>
                              <a:rPr lang="en-US" altLang="zh-CN" b="1" i="1">
                                <a:solidFill>
                                  <a:srgbClr val="7030A0"/>
                                </a:solidFill>
                                <a:latin typeface="Cambria Math" panose="02040503050406030204" pitchFamily="18" charset="0"/>
                              </a:rPr>
                            </m:ctrlPr>
                          </m:sSubPr>
                          <m:e>
                            <m:r>
                              <a:rPr lang="en-US" altLang="zh-CN" b="1" i="1">
                                <a:solidFill>
                                  <a:srgbClr val="7030A0"/>
                                </a:solidFill>
                                <a:latin typeface="Cambria Math" panose="02040503050406030204" pitchFamily="18" charset="0"/>
                              </a:rPr>
                              <m:t>𝑭</m:t>
                            </m:r>
                          </m:e>
                          <m:sub>
                            <m:r>
                              <a:rPr lang="en-US" altLang="zh-CN" b="1" i="1">
                                <a:solidFill>
                                  <a:srgbClr val="7030A0"/>
                                </a:solidFill>
                                <a:latin typeface="Cambria Math" panose="02040503050406030204" pitchFamily="18" charset="0"/>
                              </a:rPr>
                              <m:t>𝟏</m:t>
                            </m:r>
                          </m:sub>
                        </m:sSub>
                        <m:r>
                          <a:rPr lang="en-US" altLang="zh-CN" b="1" i="1">
                            <a:solidFill>
                              <a:srgbClr val="7030A0"/>
                            </a:solidFill>
                            <a:latin typeface="Cambria Math" panose="02040503050406030204" pitchFamily="18" charset="0"/>
                          </a:rPr>
                          <m:t>+</m:t>
                        </m:r>
                        <m:sSub>
                          <m:sSubPr>
                            <m:ctrlPr>
                              <a:rPr lang="en-US" altLang="zh-CN" b="1" i="1">
                                <a:solidFill>
                                  <a:srgbClr val="7030A0"/>
                                </a:solidFill>
                                <a:latin typeface="Cambria Math" panose="02040503050406030204" pitchFamily="18" charset="0"/>
                              </a:rPr>
                            </m:ctrlPr>
                          </m:sSubPr>
                          <m:e>
                            <m:r>
                              <a:rPr lang="en-US" altLang="zh-CN" b="1" i="1">
                                <a:solidFill>
                                  <a:srgbClr val="7030A0"/>
                                </a:solidFill>
                                <a:latin typeface="Cambria Math" panose="02040503050406030204" pitchFamily="18" charset="0"/>
                              </a:rPr>
                              <m:t>𝑭</m:t>
                            </m:r>
                          </m:e>
                          <m:sub>
                            <m:r>
                              <a:rPr lang="en-US" altLang="zh-CN" b="1" i="1">
                                <a:solidFill>
                                  <a:srgbClr val="7030A0"/>
                                </a:solidFill>
                                <a:latin typeface="Cambria Math" panose="02040503050406030204" pitchFamily="18" charset="0"/>
                              </a:rPr>
                              <m:t>𝟐</m:t>
                            </m:r>
                          </m:sub>
                        </m:sSub>
                        <m:r>
                          <a:rPr lang="en-US" altLang="zh-CN" b="1" i="1">
                            <a:solidFill>
                              <a:srgbClr val="7030A0"/>
                            </a:solidFill>
                            <a:latin typeface="Cambria Math" panose="02040503050406030204" pitchFamily="18" charset="0"/>
                          </a:rPr>
                          <m:t>+</m:t>
                        </m:r>
                        <m:sSub>
                          <m:sSubPr>
                            <m:ctrlPr>
                              <a:rPr lang="en-US" altLang="zh-CN" b="1" i="1">
                                <a:solidFill>
                                  <a:srgbClr val="7030A0"/>
                                </a:solidFill>
                                <a:latin typeface="Cambria Math" panose="02040503050406030204" pitchFamily="18" charset="0"/>
                              </a:rPr>
                            </m:ctrlPr>
                          </m:sSubPr>
                          <m:e>
                            <m:r>
                              <a:rPr lang="en-US" altLang="zh-CN" b="1" i="1">
                                <a:solidFill>
                                  <a:srgbClr val="7030A0"/>
                                </a:solidFill>
                                <a:latin typeface="Cambria Math" panose="02040503050406030204" pitchFamily="18" charset="0"/>
                              </a:rPr>
                              <m:t>𝑭</m:t>
                            </m:r>
                          </m:e>
                          <m:sub>
                            <m:r>
                              <a:rPr lang="en-US" altLang="zh-CN" b="1" i="1">
                                <a:solidFill>
                                  <a:srgbClr val="7030A0"/>
                                </a:solidFill>
                                <a:latin typeface="Cambria Math" panose="02040503050406030204" pitchFamily="18" charset="0"/>
                              </a:rPr>
                              <m:t>𝟑</m:t>
                            </m:r>
                          </m:sub>
                        </m:sSub>
                        <m:r>
                          <a:rPr lang="en-US" altLang="zh-CN" b="1" i="1">
                            <a:solidFill>
                              <a:srgbClr val="7030A0"/>
                            </a:solidFill>
                            <a:latin typeface="Cambria Math" panose="02040503050406030204" pitchFamily="18" charset="0"/>
                          </a:rPr>
                          <m:t>+</m:t>
                        </m:r>
                        <m:sSub>
                          <m:sSubPr>
                            <m:ctrlPr>
                              <a:rPr lang="en-US" altLang="zh-CN" b="1" i="1">
                                <a:solidFill>
                                  <a:srgbClr val="7030A0"/>
                                </a:solidFill>
                                <a:latin typeface="Cambria Math" panose="02040503050406030204" pitchFamily="18" charset="0"/>
                              </a:rPr>
                            </m:ctrlPr>
                          </m:sSubPr>
                          <m:e>
                            <m:r>
                              <a:rPr lang="en-US" altLang="zh-CN" b="1" i="1">
                                <a:solidFill>
                                  <a:srgbClr val="7030A0"/>
                                </a:solidFill>
                                <a:latin typeface="Cambria Math" panose="02040503050406030204" pitchFamily="18" charset="0"/>
                              </a:rPr>
                              <m:t>𝑭</m:t>
                            </m:r>
                          </m:e>
                          <m:sub>
                            <m:r>
                              <a:rPr lang="en-US" altLang="zh-CN" b="1" i="1">
                                <a:solidFill>
                                  <a:srgbClr val="7030A0"/>
                                </a:solidFill>
                                <a:latin typeface="Cambria Math" panose="02040503050406030204" pitchFamily="18" charset="0"/>
                              </a:rPr>
                              <m:t>𝟒</m:t>
                            </m:r>
                          </m:sub>
                        </m:sSub>
                        <m:r>
                          <a:rPr lang="en-US" altLang="zh-CN" b="1" i="1">
                            <a:solidFill>
                              <a:srgbClr val="7030A0"/>
                            </a:solidFill>
                            <a:latin typeface="Cambria Math" panose="02040503050406030204" pitchFamily="18" charset="0"/>
                          </a:rPr>
                          <m:t>+</m:t>
                        </m:r>
                        <m:sSub>
                          <m:sSubPr>
                            <m:ctrlPr>
                              <a:rPr lang="en-US" altLang="zh-CN" b="1" i="1">
                                <a:solidFill>
                                  <a:srgbClr val="7030A0"/>
                                </a:solidFill>
                                <a:latin typeface="Cambria Math" panose="02040503050406030204" pitchFamily="18" charset="0"/>
                              </a:rPr>
                            </m:ctrlPr>
                          </m:sSubPr>
                          <m:e>
                            <m:r>
                              <a:rPr lang="en-US" altLang="zh-CN" b="1" i="1">
                                <a:solidFill>
                                  <a:srgbClr val="7030A0"/>
                                </a:solidFill>
                                <a:latin typeface="Cambria Math" panose="02040503050406030204" pitchFamily="18" charset="0"/>
                              </a:rPr>
                              <m:t>𝑭</m:t>
                            </m:r>
                          </m:e>
                          <m:sub>
                            <m:r>
                              <a:rPr lang="en-US" altLang="zh-CN" b="1" i="1">
                                <a:solidFill>
                                  <a:srgbClr val="7030A0"/>
                                </a:solidFill>
                                <a:latin typeface="Cambria Math" panose="02040503050406030204" pitchFamily="18" charset="0"/>
                              </a:rPr>
                              <m:t>𝟓</m:t>
                            </m:r>
                          </m:sub>
                        </m:sSub>
                        <m:r>
                          <a:rPr lang="en-US" altLang="zh-CN" b="1" i="1">
                            <a:solidFill>
                              <a:srgbClr val="7030A0"/>
                            </a:solidFill>
                            <a:latin typeface="Cambria Math" panose="02040503050406030204" pitchFamily="18" charset="0"/>
                          </a:rPr>
                          <m:t>+</m:t>
                        </m:r>
                        <m:sSub>
                          <m:sSubPr>
                            <m:ctrlPr>
                              <a:rPr lang="en-US" altLang="zh-CN" b="1" i="1">
                                <a:solidFill>
                                  <a:srgbClr val="7030A0"/>
                                </a:solidFill>
                                <a:latin typeface="Cambria Math" panose="02040503050406030204" pitchFamily="18" charset="0"/>
                              </a:rPr>
                            </m:ctrlPr>
                          </m:sSubPr>
                          <m:e>
                            <m:r>
                              <a:rPr lang="en-US" altLang="zh-CN" b="1" i="1">
                                <a:solidFill>
                                  <a:srgbClr val="7030A0"/>
                                </a:solidFill>
                                <a:latin typeface="Cambria Math" panose="02040503050406030204" pitchFamily="18" charset="0"/>
                              </a:rPr>
                              <m:t>𝑭</m:t>
                            </m:r>
                          </m:e>
                          <m:sub>
                            <m:r>
                              <a:rPr lang="en-US" altLang="zh-CN" b="1" i="1">
                                <a:solidFill>
                                  <a:srgbClr val="7030A0"/>
                                </a:solidFill>
                                <a:latin typeface="Cambria Math" panose="02040503050406030204" pitchFamily="18" charset="0"/>
                              </a:rPr>
                              <m:t>𝟔</m:t>
                            </m:r>
                          </m:sub>
                        </m:sSub>
                      </m:num>
                      <m:den>
                        <m:r>
                          <a:rPr lang="en-US" altLang="zh-CN" b="1" i="1" smtClean="0">
                            <a:solidFill>
                              <a:srgbClr val="7030A0"/>
                            </a:solidFill>
                            <a:latin typeface="Cambria Math" panose="02040503050406030204" pitchFamily="18" charset="0"/>
                          </a:rPr>
                          <m:t>𝟔</m:t>
                        </m:r>
                      </m:den>
                    </m:f>
                    <m:r>
                      <a:rPr lang="en-US" altLang="zh-CN" b="1" i="1">
                        <a:solidFill>
                          <a:srgbClr val="7030A0"/>
                        </a:solidFill>
                        <a:latin typeface="Cambria Math" panose="02040503050406030204" pitchFamily="18" charset="0"/>
                        <a:ea typeface="Cambria Math" panose="02040503050406030204" pitchFamily="18" charset="0"/>
                      </a:rPr>
                      <m:t>≈</m:t>
                    </m:r>
                    <m:r>
                      <a:rPr lang="en-US" altLang="zh-CN" b="1" i="1" smtClean="0">
                        <a:solidFill>
                          <a:srgbClr val="7030A0"/>
                        </a:solidFill>
                        <a:latin typeface="Cambria Math" panose="02040503050406030204" pitchFamily="18" charset="0"/>
                        <a:ea typeface="Cambria Math" panose="02040503050406030204" pitchFamily="18" charset="0"/>
                      </a:rPr>
                      <m:t>𝟒𝟑</m:t>
                    </m:r>
                    <m:r>
                      <a:rPr lang="en-US" altLang="zh-CN" b="1" i="1" smtClean="0">
                        <a:solidFill>
                          <a:srgbClr val="7030A0"/>
                        </a:solidFill>
                        <a:latin typeface="Cambria Math" panose="02040503050406030204" pitchFamily="18" charset="0"/>
                        <a:ea typeface="Cambria Math" panose="02040503050406030204" pitchFamily="18" charset="0"/>
                      </a:rPr>
                      <m:t>.</m:t>
                    </m:r>
                    <m:r>
                      <a:rPr lang="en-US" altLang="zh-CN" b="1" i="1" smtClean="0">
                        <a:solidFill>
                          <a:srgbClr val="7030A0"/>
                        </a:solidFill>
                        <a:latin typeface="Cambria Math" panose="02040503050406030204" pitchFamily="18" charset="0"/>
                        <a:ea typeface="Cambria Math" panose="02040503050406030204" pitchFamily="18" charset="0"/>
                      </a:rPr>
                      <m:t>𝟖</m:t>
                    </m:r>
                    <m:r>
                      <a:rPr lang="en-US" altLang="zh-CN" b="1" i="1" smtClean="0">
                        <a:solidFill>
                          <a:srgbClr val="7030A0"/>
                        </a:solidFill>
                        <a:latin typeface="Cambria Math" panose="02040503050406030204" pitchFamily="18" charset="0"/>
                        <a:ea typeface="Cambria Math" panose="02040503050406030204" pitchFamily="18" charset="0"/>
                      </a:rPr>
                      <m:t>𝒎𝑵</m:t>
                    </m:r>
                  </m:oMath>
                </a14:m>
                <a:endParaRPr lang="zh-CN" altLang="en-US" b="1" dirty="0">
                  <a:solidFill>
                    <a:srgbClr val="7030A0"/>
                  </a:solidFill>
                  <a:latin typeface="Times New Roman" panose="02020603050405020304" pitchFamily="18" charset="0"/>
                  <a:ea typeface="华文中宋" panose="02010600040101010101" pitchFamily="2" charset="-122"/>
                  <a:cs typeface="Times New Roman" panose="02020603050405020304" pitchFamily="18" charset="0"/>
                </a:endParaRPr>
              </a:p>
            </p:txBody>
          </p:sp>
        </mc:Choice>
        <mc:Fallback>
          <p:sp>
            <p:nvSpPr>
              <p:cNvPr id="10" name="文本框 9"/>
              <p:cNvSpPr txBox="1">
                <a:spLocks noRot="1" noChangeAspect="1" noMove="1" noResize="1" noEditPoints="1" noAdjustHandles="1" noChangeArrowheads="1" noChangeShapeType="1" noTextEdit="1"/>
              </p:cNvSpPr>
              <p:nvPr/>
            </p:nvSpPr>
            <p:spPr>
              <a:xfrm>
                <a:off x="728351" y="4491733"/>
                <a:ext cx="5130734" cy="1579407"/>
              </a:xfrm>
              <a:prstGeom prst="rect">
                <a:avLst/>
              </a:prstGeom>
              <a:blipFill rotWithShape="1">
                <a:blip r:embed="rId1"/>
                <a:stretch>
                  <a:fillRect t="-24" r="11" b="34"/>
                </a:stretch>
              </a:blipFill>
            </p:spPr>
            <p:txBody>
              <a:bodyPr/>
              <a:lstStyle/>
              <a:p>
                <a:r>
                  <a:rPr lang="zh-CN" altLang="en-US">
                    <a:noFill/>
                  </a:rPr>
                  <a:t> </a:t>
                </a:r>
              </a:p>
            </p:txBody>
          </p:sp>
        </mc:Fallback>
      </mc:AlternateContent>
      <p:sp>
        <p:nvSpPr>
          <p:cNvPr id="11" name="Rectangle 5"/>
          <p:cNvSpPr>
            <a:spLocks noChangeArrowheads="1"/>
          </p:cNvSpPr>
          <p:nvPr/>
        </p:nvSpPr>
        <p:spPr bwMode="auto">
          <a:xfrm>
            <a:off x="353359" y="116632"/>
            <a:ext cx="6899646" cy="646331"/>
          </a:xfrm>
          <a:prstGeom prst="rect">
            <a:avLst/>
          </a:prstGeom>
          <a:noFill/>
          <a:ln w="9525" algn="ctr">
            <a:noFill/>
            <a:miter lim="800000"/>
          </a:ln>
          <a:effectLst/>
        </p:spPr>
        <p:txBody>
          <a:bodyPr wrap="none">
            <a:spAutoFit/>
          </a:bodyPr>
          <a:lstStyle/>
          <a:p>
            <a:r>
              <a:rPr lang="zh-CN" altLang="en-US" sz="3600" b="1" dirty="0">
                <a:ln w="0"/>
                <a:solidFill>
                  <a:srgbClr val="00000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五  数据处理</a:t>
            </a:r>
            <a:r>
              <a:rPr lang="en-US" altLang="zh-CN" sz="3200" b="1" dirty="0">
                <a:solidFill>
                  <a:srgbClr val="FF0000"/>
                </a:solidFill>
                <a:latin typeface="华文中宋" panose="02010600040101010101" pitchFamily="2" charset="-122"/>
                <a:ea typeface="华文中宋" panose="02010600040101010101" pitchFamily="2" charset="-122"/>
              </a:rPr>
              <a:t>/</a:t>
            </a:r>
            <a:r>
              <a:rPr kumimoji="1" lang="en-US" altLang="zh-CN" sz="2800" b="1" dirty="0">
                <a:ln w="0"/>
                <a:solidFill>
                  <a:srgbClr val="C0000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5.4 </a:t>
            </a:r>
            <a:r>
              <a:rPr kumimoji="1" lang="zh-CN" altLang="en-US" sz="2800" b="1" dirty="0">
                <a:ln w="0"/>
                <a:solidFill>
                  <a:srgbClr val="C0000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计算振动频率和升力</a:t>
            </a:r>
            <a:endParaRPr kumimoji="1" lang="zh-CN" altLang="en-US" sz="2800" b="1" dirty="0">
              <a:ln w="0"/>
              <a:solidFill>
                <a:srgbClr val="C0000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sp>
            <p:nvSpPr>
              <p:cNvPr id="8" name="矩形 7"/>
              <p:cNvSpPr/>
              <p:nvPr/>
            </p:nvSpPr>
            <p:spPr>
              <a:xfrm>
                <a:off x="353359" y="804080"/>
                <a:ext cx="7200800" cy="1990288"/>
              </a:xfrm>
              <a:prstGeom prst="rect">
                <a:avLst/>
              </a:prstGeom>
            </p:spPr>
            <p:txBody>
              <a:bodyPr wrap="square">
                <a:spAutoFit/>
              </a:bodyPr>
              <a:lstStyle/>
              <a:p>
                <a:pPr>
                  <a:spcAft>
                    <a:spcPts val="400"/>
                  </a:spcAft>
                </a:pPr>
                <a:r>
                  <a:rPr lang="zh-CN" altLang="en-US" sz="2000" b="1" dirty="0">
                    <a:ln w="0"/>
                    <a:effectLst>
                      <a:outerShdw blurRad="38100" dist="19050" dir="2700000" algn="tl" rotWithShape="0">
                        <a:schemeClr val="dk1">
                          <a:alpha val="40000"/>
                        </a:schemeClr>
                      </a:outerShdw>
                    </a:effectLst>
                    <a:latin typeface="华文中宋" panose="02010600040101010101" pitchFamily="2" charset="-122"/>
                    <a:ea typeface="华文中宋" panose="02010600040101010101" pitchFamily="2" charset="-122"/>
                  </a:rPr>
                  <a:t>根据升力系数峰值估算振动频率和升力大小：</a:t>
                </a:r>
                <a:endParaRPr lang="en-US" altLang="zh-CN" sz="2000" b="1" dirty="0">
                  <a:ln w="0"/>
                  <a:effectLst>
                    <a:outerShdw blurRad="38100" dist="19050" dir="2700000" algn="tl" rotWithShape="0">
                      <a:schemeClr val="dk1">
                        <a:alpha val="40000"/>
                      </a:schemeClr>
                    </a:outerShdw>
                  </a:effectLst>
                  <a:latin typeface="华文中宋" panose="02010600040101010101" pitchFamily="2" charset="-122"/>
                  <a:ea typeface="华文中宋" panose="02010600040101010101" pitchFamily="2" charset="-122"/>
                </a:endParaRPr>
              </a:p>
              <a:p>
                <a:pPr marL="828040" indent="-396240" algn="just">
                  <a:spcAft>
                    <a:spcPts val="400"/>
                  </a:spcAft>
                  <a:buFont typeface="+mj-lt"/>
                  <a:buAutoNum type="arabicPeriod"/>
                </a:pPr>
                <a:r>
                  <a:rPr lang="zh-CN" altLang="en-US" b="1" dirty="0">
                    <a:solidFill>
                      <a:srgbClr val="000066"/>
                    </a:solidFill>
                    <a:latin typeface="华文中宋" panose="02010600040101010101" pitchFamily="2" charset="-122"/>
                    <a:ea typeface="华文中宋" panose="02010600040101010101" pitchFamily="2" charset="-122"/>
                  </a:rPr>
                  <a:t>选取升力系数</a:t>
                </a:r>
                <a:r>
                  <a:rPr lang="en-US" altLang="zh-CN" b="1" dirty="0">
                    <a:solidFill>
                      <a:srgbClr val="000066"/>
                    </a:solidFill>
                    <a:latin typeface="华文中宋" panose="02010600040101010101" pitchFamily="2" charset="-122"/>
                    <a:ea typeface="华文中宋" panose="02010600040101010101" pitchFamily="2" charset="-122"/>
                  </a:rPr>
                  <a:t>6</a:t>
                </a:r>
                <a:r>
                  <a:rPr lang="zh-CN" altLang="en-US" b="1" dirty="0">
                    <a:solidFill>
                      <a:srgbClr val="000066"/>
                    </a:solidFill>
                    <a:latin typeface="华文中宋" panose="02010600040101010101" pitchFamily="2" charset="-122"/>
                    <a:ea typeface="华文中宋" panose="02010600040101010101" pitchFamily="2" charset="-122"/>
                  </a:rPr>
                  <a:t>个峰值或谷值（选</a:t>
                </a:r>
                <a:r>
                  <a:rPr lang="en-US" altLang="zh-CN" b="1" dirty="0">
                    <a:solidFill>
                      <a:srgbClr val="000066"/>
                    </a:solidFill>
                    <a:latin typeface="华文中宋" panose="02010600040101010101" pitchFamily="2" charset="-122"/>
                    <a:ea typeface="华文中宋" panose="02010600040101010101" pitchFamily="2" charset="-122"/>
                  </a:rPr>
                  <a:t>3.5s</a:t>
                </a:r>
                <a:r>
                  <a:rPr lang="zh-CN" altLang="en-US" b="1" dirty="0">
                    <a:solidFill>
                      <a:srgbClr val="000066"/>
                    </a:solidFill>
                    <a:latin typeface="华文中宋" panose="02010600040101010101" pitchFamily="2" charset="-122"/>
                    <a:ea typeface="华文中宋" panose="02010600040101010101" pitchFamily="2" charset="-122"/>
                  </a:rPr>
                  <a:t>之后的点）</a:t>
                </a:r>
                <a:r>
                  <a:rPr lang="zh-CN" altLang="en-US" b="1" dirty="0">
                    <a:solidFill>
                      <a:srgbClr val="000066"/>
                    </a:solidFill>
                    <a:latin typeface="华文中宋" panose="02010600040101010101" pitchFamily="2" charset="-122"/>
                    <a:ea typeface="华文中宋" panose="02010600040101010101" pitchFamily="2" charset="-122"/>
                    <a:sym typeface="Wingdings" panose="05000000000000000000" pitchFamily="2" charset="2"/>
                  </a:rPr>
                  <a:t>；</a:t>
                </a:r>
                <a:endParaRPr lang="en-US" altLang="zh-CN" b="1" dirty="0">
                  <a:solidFill>
                    <a:srgbClr val="000066"/>
                  </a:solidFill>
                  <a:latin typeface="华文中宋" panose="02010600040101010101" pitchFamily="2" charset="-122"/>
                  <a:ea typeface="华文中宋" panose="02010600040101010101" pitchFamily="2" charset="-122"/>
                  <a:sym typeface="Wingdings" panose="05000000000000000000" pitchFamily="2" charset="2"/>
                </a:endParaRPr>
              </a:p>
              <a:p>
                <a:pPr marL="828040" indent="-396240" algn="just">
                  <a:spcAft>
                    <a:spcPts val="400"/>
                  </a:spcAft>
                  <a:buFont typeface="+mj-lt"/>
                  <a:buAutoNum type="arabicPeriod"/>
                </a:pPr>
                <a:r>
                  <a:rPr lang="zh-CN" altLang="en-US" b="1" dirty="0">
                    <a:solidFill>
                      <a:srgbClr val="000066"/>
                    </a:solidFill>
                    <a:latin typeface="华文中宋" panose="02010600040101010101" pitchFamily="2" charset="-122"/>
                    <a:ea typeface="华文中宋" panose="02010600040101010101" pitchFamily="2" charset="-122"/>
                    <a:sym typeface="Wingdings" panose="05000000000000000000" pitchFamily="2" charset="2"/>
                  </a:rPr>
                  <a:t>每两个相邻峰（或谷）之间的时间差近似为一个周期，用逐差法计算振动的周期；</a:t>
                </a:r>
                <a:endParaRPr lang="en-US" altLang="zh-CN" b="1" dirty="0">
                  <a:solidFill>
                    <a:srgbClr val="000066"/>
                  </a:solidFill>
                  <a:latin typeface="华文中宋" panose="02010600040101010101" pitchFamily="2" charset="-122"/>
                  <a:ea typeface="华文中宋" panose="02010600040101010101" pitchFamily="2" charset="-122"/>
                  <a:sym typeface="Wingdings" panose="05000000000000000000" pitchFamily="2" charset="2"/>
                </a:endParaRPr>
              </a:p>
              <a:p>
                <a:pPr marL="828040" indent="-396240" algn="just">
                  <a:spcAft>
                    <a:spcPts val="400"/>
                  </a:spcAft>
                  <a:buFont typeface="+mj-lt"/>
                  <a:buAutoNum type="arabicPeriod"/>
                </a:pPr>
                <a:r>
                  <a:rPr lang="zh-CN" altLang="en-US" b="1" dirty="0">
                    <a:solidFill>
                      <a:srgbClr val="000066"/>
                    </a:solidFill>
                    <a:latin typeface="华文中宋" panose="02010600040101010101" pitchFamily="2" charset="-122"/>
                    <a:ea typeface="华文中宋" panose="02010600040101010101" pitchFamily="2" charset="-122"/>
                    <a:sym typeface="Wingdings" panose="05000000000000000000" pitchFamily="2" charset="2"/>
                  </a:rPr>
                  <a:t>根据周期计算卡门涡街的振动频率；</a:t>
                </a:r>
                <a:endParaRPr lang="en-US" altLang="zh-CN" b="1" dirty="0">
                  <a:solidFill>
                    <a:srgbClr val="000066"/>
                  </a:solidFill>
                  <a:latin typeface="华文中宋" panose="02010600040101010101" pitchFamily="2" charset="-122"/>
                  <a:ea typeface="华文中宋" panose="02010600040101010101" pitchFamily="2" charset="-122"/>
                  <a:sym typeface="Wingdings" panose="05000000000000000000" pitchFamily="2" charset="2"/>
                </a:endParaRPr>
              </a:p>
              <a:p>
                <a:pPr marL="828040" indent="-396240" algn="just">
                  <a:spcAft>
                    <a:spcPts val="400"/>
                  </a:spcAft>
                  <a:buFont typeface="+mj-lt"/>
                  <a:buAutoNum type="arabicPeriod"/>
                </a:pPr>
                <a:r>
                  <a:rPr lang="zh-CN" altLang="en-US" b="1" dirty="0">
                    <a:solidFill>
                      <a:srgbClr val="000066"/>
                    </a:solidFill>
                    <a:latin typeface="华文中宋" panose="02010600040101010101" pitchFamily="2" charset="-122"/>
                    <a:ea typeface="华文中宋" panose="02010600040101010101" pitchFamily="2" charset="-122"/>
                    <a:sym typeface="Wingdings" panose="05000000000000000000" pitchFamily="2" charset="2"/>
                  </a:rPr>
                  <a:t>假设圆柱长度为</a:t>
                </a:r>
                <a14:m>
                  <m:oMath xmlns:m="http://schemas.openxmlformats.org/officeDocument/2006/math">
                    <m:r>
                      <a:rPr lang="en-US" altLang="zh-CN" b="1" i="1" smtClean="0">
                        <a:solidFill>
                          <a:srgbClr val="000066"/>
                        </a:solidFill>
                        <a:latin typeface="Cambria Math" panose="02040503050406030204" pitchFamily="18" charset="0"/>
                        <a:ea typeface="华文中宋" panose="02010600040101010101" pitchFamily="2" charset="-122"/>
                        <a:sym typeface="Wingdings" panose="05000000000000000000" pitchFamily="2" charset="2"/>
                      </a:rPr>
                      <m:t>𝟏</m:t>
                    </m:r>
                    <m:r>
                      <a:rPr lang="en-US" altLang="zh-CN" b="1" i="1" smtClean="0">
                        <a:solidFill>
                          <a:srgbClr val="000066"/>
                        </a:solidFill>
                        <a:latin typeface="Cambria Math" panose="02040503050406030204" pitchFamily="18" charset="0"/>
                        <a:ea typeface="华文中宋" panose="02010600040101010101" pitchFamily="2" charset="-122"/>
                        <a:sym typeface="Wingdings" panose="05000000000000000000" pitchFamily="2" charset="2"/>
                      </a:rPr>
                      <m:t>𝒎</m:t>
                    </m:r>
                  </m:oMath>
                </a14:m>
                <a:r>
                  <a:rPr lang="zh-CN" altLang="en-US" b="1" dirty="0">
                    <a:solidFill>
                      <a:srgbClr val="000066"/>
                    </a:solidFill>
                    <a:latin typeface="华文中宋" panose="02010600040101010101" pitchFamily="2" charset="-122"/>
                    <a:ea typeface="华文中宋" panose="02010600040101010101" pitchFamily="2" charset="-122"/>
                    <a:sym typeface="Wingdings" panose="05000000000000000000" pitchFamily="2" charset="2"/>
                  </a:rPr>
                  <a:t>，根据升力系数定义，计算升力的峰值。</a:t>
                </a:r>
                <a:endParaRPr lang="en-US" altLang="zh-CN" b="1" dirty="0">
                  <a:solidFill>
                    <a:srgbClr val="000066"/>
                  </a:solidFill>
                  <a:latin typeface="华文中宋" panose="02010600040101010101" pitchFamily="2" charset="-122"/>
                  <a:ea typeface="华文中宋" panose="02010600040101010101" pitchFamily="2" charset="-122"/>
                  <a:sym typeface="Wingdings" panose="05000000000000000000" pitchFamily="2" charset="2"/>
                </a:endParaRPr>
              </a:p>
            </p:txBody>
          </p:sp>
        </mc:Choice>
        <mc:Fallback>
          <p:sp>
            <p:nvSpPr>
              <p:cNvPr id="8" name="矩形 7"/>
              <p:cNvSpPr>
                <a:spLocks noRot="1" noChangeAspect="1" noMove="1" noResize="1" noEditPoints="1" noAdjustHandles="1" noChangeArrowheads="1" noChangeShapeType="1" noTextEdit="1"/>
              </p:cNvSpPr>
              <p:nvPr/>
            </p:nvSpPr>
            <p:spPr>
              <a:xfrm>
                <a:off x="353359" y="804080"/>
                <a:ext cx="7200800" cy="1990288"/>
              </a:xfrm>
              <a:prstGeom prst="rect">
                <a:avLst/>
              </a:prstGeom>
              <a:blipFill rotWithShape="1">
                <a:blip r:embed="rId2"/>
                <a:stretch>
                  <a:fillRect l="-4" t="-9" r="3" b="18"/>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 name="文本框 1"/>
              <p:cNvSpPr txBox="1"/>
              <p:nvPr/>
            </p:nvSpPr>
            <p:spPr>
              <a:xfrm>
                <a:off x="728351" y="6021288"/>
                <a:ext cx="5076066" cy="677108"/>
              </a:xfrm>
              <a:prstGeom prst="rect">
                <a:avLst/>
              </a:prstGeom>
              <a:solidFill>
                <a:schemeClr val="bg1"/>
              </a:solidFill>
              <a:ln>
                <a:solidFill>
                  <a:srgbClr val="000000"/>
                </a:solidFill>
              </a:ln>
            </p:spPr>
            <p:txBody>
              <a:bodyPr wrap="square" rtlCol="0">
                <a:spAutoFit/>
              </a:bodyPr>
              <a:lstStyle/>
              <a:p>
                <a:r>
                  <a:rPr lang="zh-CN" altLang="en-US" sz="1900" b="1" dirty="0">
                    <a:solidFill>
                      <a:srgbClr val="0E302F"/>
                    </a:solidFill>
                    <a:latin typeface="华文中宋" panose="02010600040101010101" pitchFamily="2" charset="-122"/>
                    <a:ea typeface="华文中宋" panose="02010600040101010101" pitchFamily="2" charset="-122"/>
                  </a:rPr>
                  <a:t>圆柱体在竖直方向受卡门涡街影响的升力峰值约为</a:t>
                </a:r>
                <a14:m>
                  <m:oMath xmlns:m="http://schemas.openxmlformats.org/officeDocument/2006/math">
                    <m:r>
                      <a:rPr lang="en-US" altLang="zh-CN" sz="1900" b="1" i="1">
                        <a:solidFill>
                          <a:srgbClr val="0E302F"/>
                        </a:solidFill>
                        <a:latin typeface="Cambria Math" panose="02040503050406030204" pitchFamily="18" charset="0"/>
                        <a:ea typeface="Cambria Math" panose="02040503050406030204" pitchFamily="18" charset="0"/>
                      </a:rPr>
                      <m:t>𝟒𝟑</m:t>
                    </m:r>
                    <m:r>
                      <a:rPr lang="en-US" altLang="zh-CN" sz="1900" b="1" i="1">
                        <a:solidFill>
                          <a:srgbClr val="0E302F"/>
                        </a:solidFill>
                        <a:latin typeface="Cambria Math" panose="02040503050406030204" pitchFamily="18" charset="0"/>
                        <a:ea typeface="Cambria Math" panose="02040503050406030204" pitchFamily="18" charset="0"/>
                      </a:rPr>
                      <m:t>.</m:t>
                    </m:r>
                    <m:r>
                      <a:rPr lang="en-US" altLang="zh-CN" sz="1900" b="1" i="1">
                        <a:solidFill>
                          <a:srgbClr val="0E302F"/>
                        </a:solidFill>
                        <a:latin typeface="Cambria Math" panose="02040503050406030204" pitchFamily="18" charset="0"/>
                        <a:ea typeface="Cambria Math" panose="02040503050406030204" pitchFamily="18" charset="0"/>
                      </a:rPr>
                      <m:t>𝟖𝟔</m:t>
                    </m:r>
                    <m:r>
                      <a:rPr lang="en-US" altLang="zh-CN" sz="1900" b="1" i="1">
                        <a:solidFill>
                          <a:srgbClr val="0E302F"/>
                        </a:solidFill>
                        <a:latin typeface="Cambria Math" panose="02040503050406030204" pitchFamily="18" charset="0"/>
                        <a:ea typeface="Cambria Math" panose="02040503050406030204" pitchFamily="18" charset="0"/>
                      </a:rPr>
                      <m:t>𝒎𝑵</m:t>
                    </m:r>
                  </m:oMath>
                </a14:m>
                <a:r>
                  <a:rPr lang="zh-CN" altLang="en-US" sz="1900" b="1" dirty="0">
                    <a:solidFill>
                      <a:srgbClr val="0E302F"/>
                    </a:solidFill>
                    <a:latin typeface="华文中宋" panose="02010600040101010101" pitchFamily="2" charset="-122"/>
                    <a:ea typeface="华文中宋" panose="02010600040101010101" pitchFamily="2" charset="-122"/>
                  </a:rPr>
                  <a:t>，振动频率约为</a:t>
                </a:r>
                <a14:m>
                  <m:oMath xmlns:m="http://schemas.openxmlformats.org/officeDocument/2006/math">
                    <m:r>
                      <a:rPr lang="en-US" altLang="zh-CN" sz="1900" b="1" i="1">
                        <a:solidFill>
                          <a:srgbClr val="0E302F"/>
                        </a:solidFill>
                        <a:latin typeface="Cambria Math" panose="02040503050406030204" pitchFamily="18" charset="0"/>
                        <a:ea typeface="Cambria Math" panose="02040503050406030204" pitchFamily="18" charset="0"/>
                      </a:rPr>
                      <m:t>𝟐</m:t>
                    </m:r>
                    <m:r>
                      <a:rPr lang="en-US" altLang="zh-CN" sz="1900" b="1" i="1">
                        <a:solidFill>
                          <a:srgbClr val="0E302F"/>
                        </a:solidFill>
                        <a:latin typeface="Cambria Math" panose="02040503050406030204" pitchFamily="18" charset="0"/>
                        <a:ea typeface="Cambria Math" panose="02040503050406030204" pitchFamily="18" charset="0"/>
                      </a:rPr>
                      <m:t>.</m:t>
                    </m:r>
                    <m:r>
                      <a:rPr lang="en-US" altLang="zh-CN" sz="1900" b="1" i="1">
                        <a:solidFill>
                          <a:srgbClr val="0E302F"/>
                        </a:solidFill>
                        <a:latin typeface="Cambria Math" panose="02040503050406030204" pitchFamily="18" charset="0"/>
                        <a:ea typeface="Cambria Math" panose="02040503050406030204" pitchFamily="18" charset="0"/>
                      </a:rPr>
                      <m:t>𝟗𝟒</m:t>
                    </m:r>
                    <m:r>
                      <a:rPr lang="en-US" altLang="zh-CN" sz="1900" b="1" i="1">
                        <a:solidFill>
                          <a:srgbClr val="0E302F"/>
                        </a:solidFill>
                        <a:latin typeface="Cambria Math" panose="02040503050406030204" pitchFamily="18" charset="0"/>
                        <a:ea typeface="Cambria Math" panose="02040503050406030204" pitchFamily="18" charset="0"/>
                      </a:rPr>
                      <m:t>𝑯𝒛</m:t>
                    </m:r>
                  </m:oMath>
                </a14:m>
                <a:r>
                  <a:rPr lang="zh-CN" altLang="en-US" sz="1900" b="1" dirty="0">
                    <a:solidFill>
                      <a:srgbClr val="0E302F"/>
                    </a:solidFill>
                    <a:latin typeface="华文中宋" panose="02010600040101010101" pitchFamily="2" charset="-122"/>
                    <a:ea typeface="华文中宋" panose="02010600040101010101" pitchFamily="2" charset="-122"/>
                  </a:rPr>
                  <a:t>。</a:t>
                </a:r>
                <a:endParaRPr lang="zh-CN" altLang="en-US" sz="1900" b="1" dirty="0">
                  <a:solidFill>
                    <a:srgbClr val="0E302F"/>
                  </a:solidFill>
                  <a:latin typeface="华文中宋" panose="02010600040101010101" pitchFamily="2" charset="-122"/>
                  <a:ea typeface="华文中宋" panose="02010600040101010101" pitchFamily="2" charset="-122"/>
                </a:endParaRPr>
              </a:p>
            </p:txBody>
          </p:sp>
        </mc:Choice>
        <mc:Fallback>
          <p:sp>
            <p:nvSpPr>
              <p:cNvPr id="2" name="文本框 1"/>
              <p:cNvSpPr txBox="1">
                <a:spLocks noRot="1" noChangeAspect="1" noMove="1" noResize="1" noEditPoints="1" noAdjustHandles="1" noChangeArrowheads="1" noChangeShapeType="1" noTextEdit="1"/>
              </p:cNvSpPr>
              <p:nvPr/>
            </p:nvSpPr>
            <p:spPr>
              <a:xfrm>
                <a:off x="728351" y="6021288"/>
                <a:ext cx="5076066" cy="677108"/>
              </a:xfrm>
              <a:prstGeom prst="rect">
                <a:avLst/>
              </a:prstGeom>
              <a:blipFill rotWithShape="1">
                <a:blip r:embed="rId3"/>
                <a:stretch>
                  <a:fillRect l="-100" t="-782" r="-90" b="-689"/>
                </a:stretch>
              </a:blipFill>
              <a:ln>
                <a:solidFill>
                  <a:srgbClr val="000000"/>
                </a:solidFill>
              </a:ln>
            </p:spPr>
            <p:txBody>
              <a:bodyPr/>
              <a:lstStyle/>
              <a:p>
                <a:r>
                  <a:rPr lang="zh-CN" altLang="en-US">
                    <a:noFill/>
                  </a:rPr>
                  <a:t> </a:t>
                </a:r>
              </a:p>
            </p:txBody>
          </p:sp>
        </mc:Fallback>
      </mc:AlternateContent>
      <p:pic>
        <p:nvPicPr>
          <p:cNvPr id="4" name="图片 3"/>
          <p:cNvPicPr>
            <a:picLocks noChangeAspect="1"/>
          </p:cNvPicPr>
          <p:nvPr/>
        </p:nvPicPr>
        <p:blipFill>
          <a:blip r:embed="rId4"/>
          <a:stretch>
            <a:fillRect/>
          </a:stretch>
        </p:blipFill>
        <p:spPr>
          <a:xfrm>
            <a:off x="5364088" y="2898736"/>
            <a:ext cx="3487074" cy="2445821"/>
          </a:xfrm>
          <a:prstGeom prst="rect">
            <a:avLst/>
          </a:prstGeom>
        </p:spPr>
      </p:pic>
    </p:spTree>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5"/>
          <p:cNvSpPr>
            <a:spLocks noChangeArrowheads="1"/>
          </p:cNvSpPr>
          <p:nvPr/>
        </p:nvSpPr>
        <p:spPr bwMode="auto">
          <a:xfrm>
            <a:off x="353359" y="116632"/>
            <a:ext cx="5822428" cy="646331"/>
          </a:xfrm>
          <a:prstGeom prst="rect">
            <a:avLst/>
          </a:prstGeom>
          <a:noFill/>
          <a:ln w="9525" algn="ctr">
            <a:noFill/>
            <a:miter lim="800000"/>
          </a:ln>
          <a:effectLst/>
        </p:spPr>
        <p:txBody>
          <a:bodyPr wrap="none">
            <a:spAutoFit/>
          </a:bodyPr>
          <a:lstStyle/>
          <a:p>
            <a:pPr eaLnBrk="1" hangingPunct="1"/>
            <a:r>
              <a:rPr lang="zh-CN" altLang="en-US" sz="3600" b="1" dirty="0">
                <a:ln w="0"/>
                <a:solidFill>
                  <a:srgbClr val="00000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五  数据处理</a:t>
            </a:r>
            <a:r>
              <a:rPr lang="en-US" altLang="zh-CN" sz="3200" b="1" dirty="0">
                <a:solidFill>
                  <a:srgbClr val="FF0000"/>
                </a:solidFill>
                <a:latin typeface="华文中宋" panose="02010600040101010101" pitchFamily="2" charset="-122"/>
                <a:ea typeface="华文中宋" panose="02010600040101010101" pitchFamily="2" charset="-122"/>
              </a:rPr>
              <a:t>/</a:t>
            </a:r>
            <a:r>
              <a:rPr kumimoji="1" lang="en-US" altLang="zh-CN" sz="2800" b="1" dirty="0">
                <a:ln w="0"/>
                <a:solidFill>
                  <a:srgbClr val="C0000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5.5 </a:t>
            </a:r>
            <a:r>
              <a:rPr kumimoji="1" lang="zh-CN" altLang="en-US" sz="2800" b="1" dirty="0">
                <a:ln w="0"/>
                <a:solidFill>
                  <a:srgbClr val="C0000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计算曳力系数</a:t>
            </a:r>
            <a:endParaRPr kumimoji="1" lang="zh-CN" altLang="en-US" sz="2800" b="1" dirty="0">
              <a:ln w="0"/>
              <a:solidFill>
                <a:srgbClr val="C0000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p:txBody>
      </p:sp>
      <p:sp>
        <p:nvSpPr>
          <p:cNvPr id="2" name="矩形 1"/>
          <p:cNvSpPr/>
          <p:nvPr/>
        </p:nvSpPr>
        <p:spPr>
          <a:xfrm>
            <a:off x="539552" y="868964"/>
            <a:ext cx="7776864" cy="3580467"/>
          </a:xfrm>
          <a:prstGeom prst="rect">
            <a:avLst/>
          </a:prstGeom>
        </p:spPr>
        <p:txBody>
          <a:bodyPr wrap="square">
            <a:spAutoFit/>
          </a:bodyPr>
          <a:lstStyle/>
          <a:p>
            <a:pPr>
              <a:spcAft>
                <a:spcPts val="400"/>
              </a:spcAft>
            </a:pPr>
            <a:r>
              <a:rPr lang="zh-CN" altLang="en-US" sz="2000" b="1" dirty="0">
                <a:ln w="0"/>
                <a:effectLst>
                  <a:outerShdw blurRad="38100" dist="19050" dir="2700000" algn="tl" rotWithShape="0">
                    <a:schemeClr val="dk1">
                      <a:alpha val="40000"/>
                    </a:schemeClr>
                  </a:outerShdw>
                </a:effectLst>
                <a:latin typeface="华文中宋" panose="02010600040101010101" pitchFamily="2" charset="-122"/>
                <a:ea typeface="华文中宋" panose="02010600040101010101" pitchFamily="2" charset="-122"/>
              </a:rPr>
              <a:t>计算曳力系数步骤：</a:t>
            </a:r>
            <a:endParaRPr lang="en-US" altLang="zh-CN" sz="2000" b="1" dirty="0">
              <a:ln w="0"/>
              <a:effectLst>
                <a:outerShdw blurRad="38100" dist="19050" dir="2700000" algn="tl" rotWithShape="0">
                  <a:schemeClr val="dk1">
                    <a:alpha val="40000"/>
                  </a:schemeClr>
                </a:outerShdw>
              </a:effectLst>
              <a:latin typeface="华文中宋" panose="02010600040101010101" pitchFamily="2" charset="-122"/>
              <a:ea typeface="华文中宋" panose="02010600040101010101" pitchFamily="2" charset="-122"/>
            </a:endParaRPr>
          </a:p>
          <a:p>
            <a:pPr marL="828040" indent="-396240">
              <a:spcAft>
                <a:spcPts val="400"/>
              </a:spcAft>
              <a:buFont typeface="+mj-lt"/>
              <a:buAutoNum type="arabicPeriod"/>
            </a:pPr>
            <a:r>
              <a:rPr lang="zh-CN" altLang="en-US" b="1" dirty="0">
                <a:solidFill>
                  <a:srgbClr val="000066"/>
                </a:solidFill>
                <a:latin typeface="华文中宋" panose="02010600040101010101" pitchFamily="2" charset="-122"/>
                <a:ea typeface="华文中宋" panose="02010600040101010101" pitchFamily="2" charset="-122"/>
              </a:rPr>
              <a:t>在上面的</a:t>
            </a:r>
            <a:r>
              <a:rPr lang="zh-CN" altLang="en-US" b="1" dirty="0">
                <a:solidFill>
                  <a:srgbClr val="000066"/>
                </a:solidFill>
                <a:highlight>
                  <a:srgbClr val="00FF00"/>
                </a:highlight>
                <a:latin typeface="华文中宋" panose="02010600040101010101" pitchFamily="2" charset="-122"/>
                <a:ea typeface="华文中宋" panose="02010600040101010101" pitchFamily="2" charset="-122"/>
              </a:rPr>
              <a:t>主屏幕</a:t>
            </a:r>
            <a:r>
              <a:rPr lang="zh-CN" altLang="en-US" b="1" dirty="0">
                <a:solidFill>
                  <a:srgbClr val="000066"/>
                </a:solidFill>
                <a:latin typeface="华文中宋" panose="02010600040101010101" pitchFamily="2" charset="-122"/>
                <a:ea typeface="华文中宋" panose="02010600040101010101" pitchFamily="2" charset="-122"/>
              </a:rPr>
              <a:t>工具栏中单击</a:t>
            </a:r>
            <a:r>
              <a:rPr lang="zh-CN" altLang="en-US" b="1" dirty="0">
                <a:solidFill>
                  <a:srgbClr val="000066"/>
                </a:solidFill>
                <a:highlight>
                  <a:srgbClr val="00FF00"/>
                </a:highlight>
                <a:latin typeface="华文中宋" panose="02010600040101010101" pitchFamily="2" charset="-122"/>
                <a:ea typeface="华文中宋" panose="02010600040101010101" pitchFamily="2" charset="-122"/>
              </a:rPr>
              <a:t>添加绘图组</a:t>
            </a:r>
            <a:r>
              <a:rPr lang="zh-CN" altLang="en-US" b="1" dirty="0">
                <a:solidFill>
                  <a:srgbClr val="000066"/>
                </a:solidFill>
                <a:latin typeface="华文中宋" panose="02010600040101010101" pitchFamily="2" charset="-122"/>
                <a:ea typeface="华文中宋" panose="02010600040101010101" pitchFamily="2" charset="-122"/>
              </a:rPr>
              <a:t>，然后选择</a:t>
            </a:r>
            <a:r>
              <a:rPr lang="zh-CN" altLang="en-US" b="1" dirty="0">
                <a:solidFill>
                  <a:srgbClr val="000066"/>
                </a:solidFill>
                <a:highlight>
                  <a:srgbClr val="00FF00"/>
                </a:highlight>
                <a:latin typeface="华文中宋" panose="02010600040101010101" pitchFamily="2" charset="-122"/>
                <a:ea typeface="华文中宋" panose="02010600040101010101" pitchFamily="2" charset="-122"/>
              </a:rPr>
              <a:t>一维绘图组</a:t>
            </a:r>
            <a:r>
              <a:rPr lang="zh-CN" altLang="en-US" b="1" dirty="0">
                <a:solidFill>
                  <a:srgbClr val="000066"/>
                </a:solidFill>
                <a:latin typeface="华文中宋" panose="02010600040101010101" pitchFamily="2" charset="-122"/>
                <a:ea typeface="华文中宋" panose="02010600040101010101" pitchFamily="2" charset="-122"/>
                <a:sym typeface="Wingdings" panose="05000000000000000000" pitchFamily="2" charset="2"/>
              </a:rPr>
              <a:t>；</a:t>
            </a:r>
            <a:endParaRPr lang="en-US" altLang="zh-CN" b="1" dirty="0">
              <a:solidFill>
                <a:srgbClr val="000066"/>
              </a:solidFill>
              <a:latin typeface="华文中宋" panose="02010600040101010101" pitchFamily="2" charset="-122"/>
              <a:ea typeface="华文中宋" panose="02010600040101010101" pitchFamily="2" charset="-122"/>
              <a:sym typeface="Wingdings" panose="05000000000000000000" pitchFamily="2" charset="2"/>
            </a:endParaRPr>
          </a:p>
          <a:p>
            <a:pPr marL="828040" indent="-396240">
              <a:spcAft>
                <a:spcPts val="400"/>
              </a:spcAft>
              <a:buFont typeface="+mj-lt"/>
              <a:buAutoNum type="arabicPeriod"/>
            </a:pPr>
            <a:r>
              <a:rPr lang="zh-CN" altLang="en-US" b="1" dirty="0">
                <a:solidFill>
                  <a:srgbClr val="000066"/>
                </a:solidFill>
                <a:latin typeface="华文中宋" panose="02010600040101010101" pitchFamily="2" charset="-122"/>
                <a:ea typeface="华文中宋" panose="02010600040101010101" pitchFamily="2" charset="-122"/>
                <a:sym typeface="Wingdings" panose="05000000000000000000" pitchFamily="2" charset="2"/>
              </a:rPr>
              <a:t>在上一步产生的</a:t>
            </a:r>
            <a:r>
              <a:rPr lang="zh-CN" altLang="en-US" b="1" dirty="0">
                <a:solidFill>
                  <a:srgbClr val="000066"/>
                </a:solidFill>
                <a:highlight>
                  <a:srgbClr val="00FF00"/>
                </a:highlight>
                <a:latin typeface="华文中宋" panose="02010600040101010101" pitchFamily="2" charset="-122"/>
                <a:ea typeface="华文中宋" panose="02010600040101010101" pitchFamily="2" charset="-122"/>
                <a:sym typeface="Wingdings" panose="05000000000000000000" pitchFamily="2" charset="2"/>
              </a:rPr>
              <a:t>一维绘图组</a:t>
            </a:r>
            <a:r>
              <a:rPr lang="en-US" altLang="zh-CN" b="1" dirty="0">
                <a:solidFill>
                  <a:srgbClr val="000066"/>
                </a:solidFill>
                <a:highlight>
                  <a:srgbClr val="00FF00"/>
                </a:highlight>
                <a:latin typeface="华文中宋" panose="02010600040101010101" pitchFamily="2" charset="-122"/>
                <a:ea typeface="华文中宋" panose="02010600040101010101" pitchFamily="2" charset="-122"/>
                <a:sym typeface="Wingdings" panose="05000000000000000000" pitchFamily="2" charset="2"/>
              </a:rPr>
              <a:t>4</a:t>
            </a:r>
            <a:r>
              <a:rPr lang="zh-CN" altLang="en-US" b="1" dirty="0">
                <a:solidFill>
                  <a:srgbClr val="000066"/>
                </a:solidFill>
                <a:latin typeface="华文中宋" panose="02010600040101010101" pitchFamily="2" charset="-122"/>
                <a:ea typeface="华文中宋" panose="02010600040101010101" pitchFamily="2" charset="-122"/>
                <a:sym typeface="Wingdings" panose="05000000000000000000" pitchFamily="2" charset="2"/>
              </a:rPr>
              <a:t>的</a:t>
            </a:r>
            <a:r>
              <a:rPr lang="zh-CN" altLang="en-US" b="1" dirty="0">
                <a:solidFill>
                  <a:srgbClr val="000066"/>
                </a:solidFill>
                <a:highlight>
                  <a:srgbClr val="00FF00"/>
                </a:highlight>
                <a:latin typeface="华文中宋" panose="02010600040101010101" pitchFamily="2" charset="-122"/>
                <a:ea typeface="华文中宋" panose="02010600040101010101" pitchFamily="2" charset="-122"/>
                <a:sym typeface="Wingdings" panose="05000000000000000000" pitchFamily="2" charset="2"/>
              </a:rPr>
              <a:t>设置</a:t>
            </a:r>
            <a:r>
              <a:rPr lang="zh-CN" altLang="en-US" b="1" dirty="0">
                <a:solidFill>
                  <a:srgbClr val="000066"/>
                </a:solidFill>
                <a:latin typeface="华文中宋" panose="02010600040101010101" pitchFamily="2" charset="-122"/>
                <a:ea typeface="华文中宋" panose="02010600040101010101" pitchFamily="2" charset="-122"/>
                <a:sym typeface="Wingdings" panose="05000000000000000000" pitchFamily="2" charset="2"/>
              </a:rPr>
              <a:t>窗口中，定位到</a:t>
            </a:r>
            <a:r>
              <a:rPr lang="zh-CN" altLang="en-US" b="1" dirty="0">
                <a:solidFill>
                  <a:srgbClr val="000066"/>
                </a:solidFill>
                <a:highlight>
                  <a:srgbClr val="00FF00"/>
                </a:highlight>
                <a:latin typeface="华文中宋" panose="02010600040101010101" pitchFamily="2" charset="-122"/>
                <a:ea typeface="华文中宋" panose="02010600040101010101" pitchFamily="2" charset="-122"/>
                <a:sym typeface="Wingdings" panose="05000000000000000000" pitchFamily="2" charset="2"/>
              </a:rPr>
              <a:t>数据</a:t>
            </a:r>
            <a:r>
              <a:rPr lang="zh-CN" altLang="en-US" b="1" dirty="0">
                <a:solidFill>
                  <a:srgbClr val="000066"/>
                </a:solidFill>
                <a:latin typeface="华文中宋" panose="02010600040101010101" pitchFamily="2" charset="-122"/>
                <a:ea typeface="华文中宋" panose="02010600040101010101" pitchFamily="2" charset="-122"/>
                <a:sym typeface="Wingdings" panose="05000000000000000000" pitchFamily="2" charset="2"/>
              </a:rPr>
              <a:t>栏，从</a:t>
            </a:r>
            <a:r>
              <a:rPr lang="zh-CN" altLang="en-US" b="1" dirty="0">
                <a:solidFill>
                  <a:srgbClr val="000066"/>
                </a:solidFill>
                <a:highlight>
                  <a:srgbClr val="00FF00"/>
                </a:highlight>
                <a:latin typeface="华文中宋" panose="02010600040101010101" pitchFamily="2" charset="-122"/>
                <a:ea typeface="华文中宋" panose="02010600040101010101" pitchFamily="2" charset="-122"/>
                <a:sym typeface="Wingdings" panose="05000000000000000000" pitchFamily="2" charset="2"/>
              </a:rPr>
              <a:t>数据集</a:t>
            </a:r>
            <a:r>
              <a:rPr lang="zh-CN" altLang="en-US" b="1" dirty="0">
                <a:solidFill>
                  <a:srgbClr val="000066"/>
                </a:solidFill>
                <a:latin typeface="华文中宋" panose="02010600040101010101" pitchFamily="2" charset="-122"/>
                <a:ea typeface="华文中宋" panose="02010600040101010101" pitchFamily="2" charset="-122"/>
                <a:sym typeface="Wingdings" panose="05000000000000000000" pitchFamily="2" charset="2"/>
              </a:rPr>
              <a:t>列表中选择</a:t>
            </a:r>
            <a:r>
              <a:rPr lang="zh-CN" altLang="en-US" b="1" dirty="0">
                <a:solidFill>
                  <a:srgbClr val="000066"/>
                </a:solidFill>
                <a:highlight>
                  <a:srgbClr val="00FF00"/>
                </a:highlight>
                <a:latin typeface="华文中宋" panose="02010600040101010101" pitchFamily="2" charset="-122"/>
                <a:ea typeface="华文中宋" panose="02010600040101010101" pitchFamily="2" charset="-122"/>
                <a:sym typeface="Wingdings" panose="05000000000000000000" pitchFamily="2" charset="2"/>
              </a:rPr>
              <a:t>积分</a:t>
            </a:r>
            <a:r>
              <a:rPr lang="en-US" altLang="zh-CN" b="1" dirty="0">
                <a:solidFill>
                  <a:srgbClr val="000066"/>
                </a:solidFill>
                <a:highlight>
                  <a:srgbClr val="00FF00"/>
                </a:highlight>
                <a:latin typeface="华文中宋" panose="02010600040101010101" pitchFamily="2" charset="-122"/>
                <a:ea typeface="华文中宋" panose="02010600040101010101" pitchFamily="2" charset="-122"/>
                <a:sym typeface="Wingdings" panose="05000000000000000000" pitchFamily="2" charset="2"/>
              </a:rPr>
              <a:t>1</a:t>
            </a:r>
            <a:r>
              <a:rPr lang="zh-CN" altLang="en-US" b="1" dirty="0">
                <a:solidFill>
                  <a:srgbClr val="000066"/>
                </a:solidFill>
                <a:latin typeface="华文中宋" panose="02010600040101010101" pitchFamily="2" charset="-122"/>
                <a:ea typeface="华文中宋" panose="02010600040101010101" pitchFamily="2" charset="-122"/>
                <a:sym typeface="Wingdings" panose="05000000000000000000" pitchFamily="2" charset="2"/>
              </a:rPr>
              <a:t>；</a:t>
            </a:r>
            <a:endParaRPr lang="en-US" altLang="zh-CN" b="1" dirty="0">
              <a:solidFill>
                <a:srgbClr val="000066"/>
              </a:solidFill>
              <a:latin typeface="华文中宋" panose="02010600040101010101" pitchFamily="2" charset="-122"/>
              <a:ea typeface="华文中宋" panose="02010600040101010101" pitchFamily="2" charset="-122"/>
              <a:sym typeface="Wingdings" panose="05000000000000000000" pitchFamily="2" charset="2"/>
            </a:endParaRPr>
          </a:p>
          <a:p>
            <a:pPr marL="828040" indent="-396240">
              <a:spcAft>
                <a:spcPts val="400"/>
              </a:spcAft>
              <a:buFont typeface="+mj-lt"/>
              <a:buAutoNum type="arabicPeriod"/>
            </a:pPr>
            <a:r>
              <a:rPr lang="zh-CN" altLang="en-US" b="1" dirty="0">
                <a:solidFill>
                  <a:srgbClr val="000066"/>
                </a:solidFill>
                <a:latin typeface="华文中宋" panose="02010600040101010101" pitchFamily="2" charset="-122"/>
                <a:ea typeface="华文中宋" panose="02010600040101010101" pitchFamily="2" charset="-122"/>
                <a:sym typeface="Wingdings" panose="05000000000000000000" pitchFamily="2" charset="2"/>
              </a:rPr>
              <a:t>右键单击</a:t>
            </a:r>
            <a:r>
              <a:rPr lang="zh-CN" altLang="en-US" b="1" dirty="0">
                <a:solidFill>
                  <a:srgbClr val="000066"/>
                </a:solidFill>
                <a:highlight>
                  <a:srgbClr val="00FF00"/>
                </a:highlight>
                <a:latin typeface="华文中宋" panose="02010600040101010101" pitchFamily="2" charset="-122"/>
                <a:ea typeface="华文中宋" panose="02010600040101010101" pitchFamily="2" charset="-122"/>
                <a:sym typeface="Wingdings" panose="05000000000000000000" pitchFamily="2" charset="2"/>
              </a:rPr>
              <a:t>一维绘图组</a:t>
            </a:r>
            <a:r>
              <a:rPr lang="en-US" altLang="zh-CN" b="1" dirty="0">
                <a:solidFill>
                  <a:srgbClr val="000066"/>
                </a:solidFill>
                <a:highlight>
                  <a:srgbClr val="00FF00"/>
                </a:highlight>
                <a:latin typeface="华文中宋" panose="02010600040101010101" pitchFamily="2" charset="-122"/>
                <a:ea typeface="华文中宋" panose="02010600040101010101" pitchFamily="2" charset="-122"/>
                <a:sym typeface="Wingdings" panose="05000000000000000000" pitchFamily="2" charset="2"/>
              </a:rPr>
              <a:t>4</a:t>
            </a:r>
            <a:r>
              <a:rPr lang="zh-CN" altLang="en-US" b="1" dirty="0">
                <a:solidFill>
                  <a:srgbClr val="000066"/>
                </a:solidFill>
                <a:latin typeface="华文中宋" panose="02010600040101010101" pitchFamily="2" charset="-122"/>
                <a:ea typeface="华文中宋" panose="02010600040101010101" pitchFamily="2" charset="-122"/>
                <a:sym typeface="Wingdings" panose="05000000000000000000" pitchFamily="2" charset="2"/>
              </a:rPr>
              <a:t>，并点击</a:t>
            </a:r>
            <a:r>
              <a:rPr lang="zh-CN" altLang="en-US" b="1" dirty="0">
                <a:solidFill>
                  <a:srgbClr val="000066"/>
                </a:solidFill>
                <a:highlight>
                  <a:srgbClr val="00FF00"/>
                </a:highlight>
                <a:latin typeface="华文中宋" panose="02010600040101010101" pitchFamily="2" charset="-122"/>
                <a:ea typeface="华文中宋" panose="02010600040101010101" pitchFamily="2" charset="-122"/>
                <a:sym typeface="Wingdings" panose="05000000000000000000" pitchFamily="2" charset="2"/>
              </a:rPr>
              <a:t>点结果图</a:t>
            </a:r>
            <a:r>
              <a:rPr lang="zh-CN" altLang="en-US" b="1" dirty="0">
                <a:solidFill>
                  <a:srgbClr val="000066"/>
                </a:solidFill>
                <a:latin typeface="华文中宋" panose="02010600040101010101" pitchFamily="2" charset="-122"/>
                <a:ea typeface="华文中宋" panose="02010600040101010101" pitchFamily="2" charset="-122"/>
                <a:sym typeface="Wingdings" panose="05000000000000000000" pitchFamily="2" charset="2"/>
              </a:rPr>
              <a:t>，；</a:t>
            </a:r>
            <a:endParaRPr lang="en-US" altLang="zh-CN" b="1" dirty="0">
              <a:solidFill>
                <a:srgbClr val="000066"/>
              </a:solidFill>
              <a:latin typeface="华文中宋" panose="02010600040101010101" pitchFamily="2" charset="-122"/>
              <a:ea typeface="华文中宋" panose="02010600040101010101" pitchFamily="2" charset="-122"/>
              <a:sym typeface="Wingdings" panose="05000000000000000000" pitchFamily="2" charset="2"/>
            </a:endParaRPr>
          </a:p>
          <a:p>
            <a:pPr marL="828040" indent="-396240">
              <a:spcAft>
                <a:spcPts val="400"/>
              </a:spcAft>
              <a:buFont typeface="+mj-lt"/>
              <a:buAutoNum type="arabicPeriod"/>
            </a:pPr>
            <a:r>
              <a:rPr lang="zh-CN" altLang="en-US" b="1" dirty="0">
                <a:solidFill>
                  <a:srgbClr val="000066"/>
                </a:solidFill>
                <a:latin typeface="华文中宋" panose="02010600040101010101" pitchFamily="2" charset="-122"/>
                <a:ea typeface="华文中宋" panose="02010600040101010101" pitchFamily="2" charset="-122"/>
                <a:sym typeface="Wingdings" panose="05000000000000000000" pitchFamily="2" charset="2"/>
              </a:rPr>
              <a:t>在</a:t>
            </a:r>
            <a:r>
              <a:rPr lang="zh-CN" altLang="en-US" b="1" dirty="0">
                <a:solidFill>
                  <a:srgbClr val="000066"/>
                </a:solidFill>
                <a:highlight>
                  <a:srgbClr val="00FF00"/>
                </a:highlight>
                <a:latin typeface="华文中宋" panose="02010600040101010101" pitchFamily="2" charset="-122"/>
                <a:ea typeface="华文中宋" panose="02010600040101010101" pitchFamily="2" charset="-122"/>
                <a:sym typeface="Wingdings" panose="05000000000000000000" pitchFamily="2" charset="2"/>
              </a:rPr>
              <a:t>点结果图</a:t>
            </a:r>
            <a:r>
              <a:rPr lang="zh-CN" altLang="en-US" b="1" dirty="0">
                <a:solidFill>
                  <a:srgbClr val="000066"/>
                </a:solidFill>
                <a:latin typeface="华文中宋" panose="02010600040101010101" pitchFamily="2" charset="-122"/>
                <a:ea typeface="华文中宋" panose="02010600040101010101" pitchFamily="2" charset="-122"/>
                <a:sym typeface="Wingdings" panose="05000000000000000000" pitchFamily="2" charset="2"/>
              </a:rPr>
              <a:t>的</a:t>
            </a:r>
            <a:r>
              <a:rPr lang="zh-CN" altLang="en-US" b="1" dirty="0">
                <a:solidFill>
                  <a:srgbClr val="000066"/>
                </a:solidFill>
                <a:highlight>
                  <a:srgbClr val="00FF00"/>
                </a:highlight>
                <a:latin typeface="华文中宋" panose="02010600040101010101" pitchFamily="2" charset="-122"/>
                <a:ea typeface="华文中宋" panose="02010600040101010101" pitchFamily="2" charset="-122"/>
                <a:sym typeface="Wingdings" panose="05000000000000000000" pitchFamily="2" charset="2"/>
              </a:rPr>
              <a:t>设置</a:t>
            </a:r>
            <a:r>
              <a:rPr lang="zh-CN" altLang="en-US" b="1" dirty="0">
                <a:solidFill>
                  <a:srgbClr val="000066"/>
                </a:solidFill>
                <a:latin typeface="华文中宋" panose="02010600040101010101" pitchFamily="2" charset="-122"/>
                <a:ea typeface="华文中宋" panose="02010600040101010101" pitchFamily="2" charset="-122"/>
                <a:sym typeface="Wingdings" panose="05000000000000000000" pitchFamily="2" charset="2"/>
              </a:rPr>
              <a:t>窗口中，定位到</a:t>
            </a:r>
            <a:r>
              <a:rPr lang="en-US" altLang="zh-CN" b="1" dirty="0">
                <a:solidFill>
                  <a:srgbClr val="000066"/>
                </a:solidFill>
                <a:highlight>
                  <a:srgbClr val="00FF00"/>
                </a:highlight>
                <a:latin typeface="华文中宋" panose="02010600040101010101" pitchFamily="2" charset="-122"/>
                <a:ea typeface="华文中宋" panose="02010600040101010101" pitchFamily="2" charset="-122"/>
                <a:sym typeface="Wingdings" panose="05000000000000000000" pitchFamily="2" charset="2"/>
              </a:rPr>
              <a:t>y</a:t>
            </a:r>
            <a:r>
              <a:rPr lang="zh-CN" altLang="en-US" b="1" dirty="0">
                <a:solidFill>
                  <a:srgbClr val="000066"/>
                </a:solidFill>
                <a:highlight>
                  <a:srgbClr val="00FF00"/>
                </a:highlight>
                <a:latin typeface="华文中宋" panose="02010600040101010101" pitchFamily="2" charset="-122"/>
                <a:ea typeface="华文中宋" panose="02010600040101010101" pitchFamily="2" charset="-122"/>
                <a:sym typeface="Wingdings" panose="05000000000000000000" pitchFamily="2" charset="2"/>
              </a:rPr>
              <a:t>数据</a:t>
            </a:r>
            <a:r>
              <a:rPr lang="zh-CN" altLang="en-US" b="1" dirty="0">
                <a:solidFill>
                  <a:srgbClr val="000066"/>
                </a:solidFill>
                <a:latin typeface="华文中宋" panose="02010600040101010101" pitchFamily="2" charset="-122"/>
                <a:ea typeface="华文中宋" panose="02010600040101010101" pitchFamily="2" charset="-122"/>
                <a:sym typeface="Wingdings" panose="05000000000000000000" pitchFamily="2" charset="2"/>
              </a:rPr>
              <a:t>栏；</a:t>
            </a:r>
            <a:endParaRPr lang="en-US" altLang="zh-CN" b="1" dirty="0">
              <a:solidFill>
                <a:srgbClr val="000066"/>
              </a:solidFill>
              <a:latin typeface="华文中宋" panose="02010600040101010101" pitchFamily="2" charset="-122"/>
              <a:ea typeface="华文中宋" panose="02010600040101010101" pitchFamily="2" charset="-122"/>
              <a:sym typeface="Wingdings" panose="05000000000000000000" pitchFamily="2" charset="2"/>
            </a:endParaRPr>
          </a:p>
          <a:p>
            <a:pPr marL="828040" indent="-396240">
              <a:spcAft>
                <a:spcPts val="400"/>
              </a:spcAft>
              <a:buFont typeface="+mj-lt"/>
              <a:buAutoNum type="arabicPeriod"/>
            </a:pPr>
            <a:r>
              <a:rPr lang="zh-CN" altLang="en-US" b="1" dirty="0">
                <a:solidFill>
                  <a:srgbClr val="000066"/>
                </a:solidFill>
                <a:latin typeface="华文中宋" panose="02010600040101010101" pitchFamily="2" charset="-122"/>
                <a:ea typeface="华文中宋" panose="02010600040101010101" pitchFamily="2" charset="-122"/>
                <a:sym typeface="Wingdings" panose="05000000000000000000" pitchFamily="2" charset="2"/>
              </a:rPr>
              <a:t>在</a:t>
            </a:r>
            <a:r>
              <a:rPr lang="zh-CN" altLang="en-US" b="1" dirty="0">
                <a:solidFill>
                  <a:srgbClr val="000066"/>
                </a:solidFill>
                <a:highlight>
                  <a:srgbClr val="00FF00"/>
                </a:highlight>
                <a:latin typeface="华文中宋" panose="02010600040101010101" pitchFamily="2" charset="-122"/>
                <a:ea typeface="华文中宋" panose="02010600040101010101" pitchFamily="2" charset="-122"/>
                <a:sym typeface="Wingdings" panose="05000000000000000000" pitchFamily="2" charset="2"/>
              </a:rPr>
              <a:t>表达式</a:t>
            </a:r>
            <a:r>
              <a:rPr lang="zh-CN" altLang="en-US" b="1" dirty="0">
                <a:solidFill>
                  <a:srgbClr val="000066"/>
                </a:solidFill>
                <a:latin typeface="华文中宋" panose="02010600040101010101" pitchFamily="2" charset="-122"/>
                <a:ea typeface="华文中宋" panose="02010600040101010101" pitchFamily="2" charset="-122"/>
                <a:sym typeface="Wingdings" panose="05000000000000000000" pitchFamily="2" charset="2"/>
              </a:rPr>
              <a:t>文本框中输入曳力系数的表达式：</a:t>
            </a:r>
            <a:endParaRPr lang="en-US" altLang="zh-CN" b="1" dirty="0">
              <a:solidFill>
                <a:srgbClr val="000066"/>
              </a:solidFill>
              <a:latin typeface="华文中宋" panose="02010600040101010101" pitchFamily="2" charset="-122"/>
              <a:ea typeface="华文中宋" panose="02010600040101010101" pitchFamily="2" charset="-122"/>
              <a:sym typeface="Wingdings" panose="05000000000000000000" pitchFamily="2" charset="2"/>
            </a:endParaRPr>
          </a:p>
          <a:p>
            <a:pPr marL="431800">
              <a:spcAft>
                <a:spcPts val="400"/>
              </a:spcAft>
            </a:pPr>
            <a:r>
              <a:rPr lang="en-US" altLang="zh-CN" b="1" dirty="0">
                <a:solidFill>
                  <a:srgbClr val="000066"/>
                </a:solidFill>
                <a:latin typeface="华文中宋" panose="02010600040101010101" pitchFamily="2" charset="-122"/>
                <a:ea typeface="华文中宋" panose="02010600040101010101" pitchFamily="2" charset="-122"/>
                <a:sym typeface="Wingdings" panose="05000000000000000000" pitchFamily="2" charset="2"/>
              </a:rPr>
              <a:t>      </a:t>
            </a:r>
            <a:r>
              <a:rPr lang="pt-BR" altLang="zh-CN" b="1" dirty="0">
                <a:solidFill>
                  <a:srgbClr val="000066"/>
                </a:solidFill>
                <a:highlight>
                  <a:srgbClr val="00FF00"/>
                </a:highlight>
                <a:latin typeface="Times New Roman" panose="02020603050405020304" pitchFamily="18" charset="0"/>
                <a:ea typeface="华文中宋" panose="02010600040101010101" pitchFamily="2" charset="-122"/>
                <a:cs typeface="Times New Roman" panose="02020603050405020304" pitchFamily="18" charset="0"/>
                <a:sym typeface="Wingdings" panose="05000000000000000000" pitchFamily="2" charset="2"/>
              </a:rPr>
              <a:t>(-reacf(u)[N]*2/(spf.rho*U_mean^2*(2*R)[m^2]))[1/m]</a:t>
            </a:r>
            <a:r>
              <a:rPr lang="zh-CN" altLang="en-US" b="1" dirty="0">
                <a:solidFill>
                  <a:srgbClr val="000066"/>
                </a:solidFill>
                <a:latin typeface="Times New Roman" panose="02020603050405020304" pitchFamily="18" charset="0"/>
                <a:ea typeface="华文中宋" panose="02010600040101010101" pitchFamily="2" charset="-122"/>
                <a:cs typeface="Times New Roman" panose="02020603050405020304" pitchFamily="18" charset="0"/>
                <a:sym typeface="Wingdings" panose="05000000000000000000" pitchFamily="2" charset="2"/>
              </a:rPr>
              <a:t>；</a:t>
            </a:r>
            <a:endParaRPr lang="en-US" altLang="zh-CN" b="1" dirty="0">
              <a:solidFill>
                <a:srgbClr val="000066"/>
              </a:solidFill>
              <a:latin typeface="Times New Roman" panose="02020603050405020304" pitchFamily="18" charset="0"/>
              <a:ea typeface="华文中宋" panose="02010600040101010101" pitchFamily="2" charset="-122"/>
              <a:cs typeface="Times New Roman" panose="02020603050405020304" pitchFamily="18" charset="0"/>
              <a:sym typeface="Wingdings" panose="05000000000000000000" pitchFamily="2" charset="2"/>
            </a:endParaRPr>
          </a:p>
          <a:p>
            <a:pPr marL="828040" indent="-396240">
              <a:spcAft>
                <a:spcPts val="400"/>
              </a:spcAft>
              <a:buFont typeface="+mj-lt"/>
              <a:buAutoNum type="arabicPeriod" startAt="6"/>
            </a:pPr>
            <a:r>
              <a:rPr lang="zh-CN" altLang="en-US" b="1" dirty="0">
                <a:solidFill>
                  <a:srgbClr val="000066"/>
                </a:solidFill>
                <a:latin typeface="华文中宋" panose="02010600040101010101" pitchFamily="2" charset="-122"/>
                <a:ea typeface="华文中宋" panose="02010600040101010101" pitchFamily="2" charset="-122"/>
              </a:rPr>
              <a:t>选中</a:t>
            </a:r>
            <a:r>
              <a:rPr lang="zh-CN" altLang="en-US" b="1" dirty="0">
                <a:solidFill>
                  <a:srgbClr val="000066"/>
                </a:solidFill>
                <a:highlight>
                  <a:srgbClr val="00FF00"/>
                </a:highlight>
                <a:latin typeface="华文中宋" panose="02010600040101010101" pitchFamily="2" charset="-122"/>
                <a:ea typeface="华文中宋" panose="02010600040101010101" pitchFamily="2" charset="-122"/>
              </a:rPr>
              <a:t>描述</a:t>
            </a:r>
            <a:r>
              <a:rPr lang="zh-CN" altLang="en-US" b="1" dirty="0">
                <a:solidFill>
                  <a:srgbClr val="000066"/>
                </a:solidFill>
                <a:latin typeface="华文中宋" panose="02010600040101010101" pitchFamily="2" charset="-122"/>
                <a:ea typeface="华文中宋" panose="02010600040101010101" pitchFamily="2" charset="-122"/>
              </a:rPr>
              <a:t>复选框，在关联文本框里输入</a:t>
            </a:r>
            <a:r>
              <a:rPr lang="zh-CN" altLang="en-US" b="1" dirty="0">
                <a:solidFill>
                  <a:srgbClr val="000066"/>
                </a:solidFill>
                <a:highlight>
                  <a:srgbClr val="00FF00"/>
                </a:highlight>
                <a:latin typeface="华文中宋" panose="02010600040101010101" pitchFamily="2" charset="-122"/>
                <a:ea typeface="华文中宋" panose="02010600040101010101" pitchFamily="2" charset="-122"/>
              </a:rPr>
              <a:t>曳力系数</a:t>
            </a:r>
            <a:r>
              <a:rPr lang="zh-CN" altLang="en-US" b="1" dirty="0">
                <a:solidFill>
                  <a:srgbClr val="000066"/>
                </a:solidFill>
                <a:latin typeface="华文中宋" panose="02010600040101010101" pitchFamily="2" charset="-122"/>
                <a:ea typeface="华文中宋" panose="02010600040101010101" pitchFamily="2" charset="-122"/>
                <a:sym typeface="Wingdings" panose="05000000000000000000" pitchFamily="2" charset="2"/>
              </a:rPr>
              <a:t>；</a:t>
            </a:r>
            <a:endParaRPr lang="en-US" altLang="zh-CN" b="1" dirty="0">
              <a:solidFill>
                <a:srgbClr val="000066"/>
              </a:solidFill>
              <a:latin typeface="华文中宋" panose="02010600040101010101" pitchFamily="2" charset="-122"/>
              <a:ea typeface="华文中宋" panose="02010600040101010101" pitchFamily="2" charset="-122"/>
              <a:sym typeface="Wingdings" panose="05000000000000000000" pitchFamily="2" charset="2"/>
            </a:endParaRPr>
          </a:p>
          <a:p>
            <a:pPr marL="828040" indent="-396240">
              <a:spcAft>
                <a:spcPts val="400"/>
              </a:spcAft>
              <a:buFont typeface="+mj-lt"/>
              <a:buAutoNum type="arabicPeriod" startAt="6"/>
            </a:pPr>
            <a:r>
              <a:rPr lang="zh-CN" altLang="en-US" b="1" dirty="0">
                <a:solidFill>
                  <a:srgbClr val="000066"/>
                </a:solidFill>
                <a:latin typeface="华文中宋" panose="02010600040101010101" pitchFamily="2" charset="-122"/>
                <a:ea typeface="华文中宋" panose="02010600040101010101" pitchFamily="2" charset="-122"/>
              </a:rPr>
              <a:t>在</a:t>
            </a:r>
            <a:r>
              <a:rPr lang="zh-CN" altLang="en-US" b="1" dirty="0">
                <a:solidFill>
                  <a:srgbClr val="000066"/>
                </a:solidFill>
                <a:highlight>
                  <a:srgbClr val="00FF00"/>
                </a:highlight>
                <a:latin typeface="华文中宋" panose="02010600040101010101" pitchFamily="2" charset="-122"/>
                <a:ea typeface="华文中宋" panose="02010600040101010101" pitchFamily="2" charset="-122"/>
              </a:rPr>
              <a:t>一维绘图组</a:t>
            </a:r>
            <a:r>
              <a:rPr lang="en-US" altLang="zh-CN" b="1" dirty="0">
                <a:solidFill>
                  <a:srgbClr val="000066"/>
                </a:solidFill>
                <a:highlight>
                  <a:srgbClr val="00FF00"/>
                </a:highlight>
                <a:latin typeface="华文中宋" panose="02010600040101010101" pitchFamily="2" charset="-122"/>
                <a:ea typeface="华文中宋" panose="02010600040101010101" pitchFamily="2" charset="-122"/>
              </a:rPr>
              <a:t>4</a:t>
            </a:r>
            <a:r>
              <a:rPr lang="zh-CN" altLang="en-US" b="1" dirty="0">
                <a:solidFill>
                  <a:srgbClr val="000066"/>
                </a:solidFill>
                <a:latin typeface="华文中宋" panose="02010600040101010101" pitchFamily="2" charset="-122"/>
                <a:ea typeface="华文中宋" panose="02010600040101010101" pitchFamily="2" charset="-122"/>
              </a:rPr>
              <a:t>工具栏中单击</a:t>
            </a:r>
            <a:r>
              <a:rPr lang="zh-CN" altLang="en-US" b="1" dirty="0">
                <a:solidFill>
                  <a:srgbClr val="000066"/>
                </a:solidFill>
                <a:highlight>
                  <a:srgbClr val="00FF00"/>
                </a:highlight>
                <a:latin typeface="华文中宋" panose="02010600040101010101" pitchFamily="2" charset="-122"/>
                <a:ea typeface="华文中宋" panose="02010600040101010101" pitchFamily="2" charset="-122"/>
              </a:rPr>
              <a:t>绘制</a:t>
            </a:r>
            <a:r>
              <a:rPr lang="zh-CN" altLang="en-US" b="1" dirty="0">
                <a:solidFill>
                  <a:srgbClr val="000066"/>
                </a:solidFill>
                <a:latin typeface="华文中宋" panose="02010600040101010101" pitchFamily="2" charset="-122"/>
                <a:ea typeface="华文中宋" panose="02010600040101010101" pitchFamily="2" charset="-122"/>
              </a:rPr>
              <a:t>，几秒钟后可看到曳力系数曲线。用同样的方法导出数据画图（如下图）。</a:t>
            </a:r>
            <a:endParaRPr lang="en-US" altLang="zh-CN" b="1" dirty="0">
              <a:solidFill>
                <a:srgbClr val="000066"/>
              </a:solidFill>
              <a:latin typeface="华文中宋" panose="02010600040101010101" pitchFamily="2" charset="-122"/>
              <a:ea typeface="华文中宋" panose="02010600040101010101" pitchFamily="2" charset="-122"/>
            </a:endParaRPr>
          </a:p>
        </p:txBody>
      </p:sp>
      <p:grpSp>
        <p:nvGrpSpPr>
          <p:cNvPr id="6" name="组合 5"/>
          <p:cNvGrpSpPr/>
          <p:nvPr/>
        </p:nvGrpSpPr>
        <p:grpSpPr>
          <a:xfrm>
            <a:off x="1788041" y="4522453"/>
            <a:ext cx="3709833" cy="2264097"/>
            <a:chOff x="2518351" y="4454443"/>
            <a:chExt cx="3709833" cy="2264097"/>
          </a:xfrm>
        </p:grpSpPr>
        <p:pic>
          <p:nvPicPr>
            <p:cNvPr id="3" name="图片 2"/>
            <p:cNvPicPr>
              <a:picLocks noChangeAspect="1"/>
            </p:cNvPicPr>
            <p:nvPr/>
          </p:nvPicPr>
          <p:blipFill>
            <a:blip r:embed="rId1"/>
            <a:stretch>
              <a:fillRect/>
            </a:stretch>
          </p:blipFill>
          <p:spPr>
            <a:xfrm>
              <a:off x="2518351" y="4454443"/>
              <a:ext cx="3709833" cy="2000660"/>
            </a:xfrm>
            <a:prstGeom prst="rect">
              <a:avLst/>
            </a:prstGeom>
          </p:spPr>
        </p:pic>
        <p:sp>
          <p:nvSpPr>
            <p:cNvPr id="5" name="文本框 4"/>
            <p:cNvSpPr txBox="1"/>
            <p:nvPr/>
          </p:nvSpPr>
          <p:spPr>
            <a:xfrm>
              <a:off x="3375900" y="6379986"/>
              <a:ext cx="2597600" cy="338554"/>
            </a:xfrm>
            <a:prstGeom prst="rect">
              <a:avLst/>
            </a:prstGeom>
            <a:noFill/>
          </p:spPr>
          <p:txBody>
            <a:bodyPr wrap="square" rtlCol="0">
              <a:spAutoFit/>
            </a:bodyPr>
            <a:lstStyle/>
            <a:p>
              <a:r>
                <a:rPr lang="zh-CN" altLang="en-US" sz="1600" b="1" dirty="0">
                  <a:solidFill>
                    <a:schemeClr val="bg1">
                      <a:lumMod val="50000"/>
                    </a:schemeClr>
                  </a:solidFill>
                  <a:latin typeface="Times New Roman" panose="02020603050405020304" pitchFamily="18" charset="0"/>
                  <a:ea typeface="华文中宋" panose="02010600040101010101" pitchFamily="2" charset="-122"/>
                  <a:cs typeface="Times New Roman" panose="02020603050405020304" pitchFamily="18" charset="0"/>
                </a:rPr>
                <a:t>曳力系数随随时间的变化</a:t>
              </a:r>
              <a:endParaRPr lang="zh-CN" altLang="en-US" sz="1600" b="1" dirty="0">
                <a:solidFill>
                  <a:schemeClr val="bg1">
                    <a:lumMod val="50000"/>
                  </a:schemeClr>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7" name="文本框 6"/>
          <p:cNvSpPr txBox="1"/>
          <p:nvPr/>
        </p:nvSpPr>
        <p:spPr>
          <a:xfrm>
            <a:off x="6134842" y="4634438"/>
            <a:ext cx="2208958" cy="923330"/>
          </a:xfrm>
          <a:prstGeom prst="rect">
            <a:avLst/>
          </a:prstGeom>
          <a:noFill/>
        </p:spPr>
        <p:txBody>
          <a:bodyPr wrap="square" rtlCol="0">
            <a:spAutoFit/>
          </a:bodyPr>
          <a:lstStyle/>
          <a:p>
            <a:r>
              <a:rPr lang="zh-CN" altLang="en-US" b="1" dirty="0">
                <a:solidFill>
                  <a:srgbClr val="7030A0"/>
                </a:solidFill>
              </a:rPr>
              <a:t>曳力系数刚开始逐渐增加，然后趋于一个稳定的值。</a:t>
            </a:r>
            <a:endParaRPr lang="zh-CN" altLang="en-US" b="1" dirty="0">
              <a:solidFill>
                <a:srgbClr val="7030A0"/>
              </a:solidFill>
            </a:endParaRPr>
          </a:p>
        </p:txBody>
      </p:sp>
    </p:spTree>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5"/>
          <p:cNvSpPr>
            <a:spLocks noChangeArrowheads="1"/>
          </p:cNvSpPr>
          <p:nvPr/>
        </p:nvSpPr>
        <p:spPr bwMode="auto">
          <a:xfrm>
            <a:off x="353359" y="116632"/>
            <a:ext cx="6899646" cy="646331"/>
          </a:xfrm>
          <a:prstGeom prst="rect">
            <a:avLst/>
          </a:prstGeom>
          <a:noFill/>
          <a:ln w="9525" algn="ctr">
            <a:noFill/>
            <a:miter lim="800000"/>
          </a:ln>
          <a:effectLst/>
        </p:spPr>
        <p:txBody>
          <a:bodyPr wrap="none">
            <a:spAutoFit/>
          </a:bodyPr>
          <a:lstStyle/>
          <a:p>
            <a:r>
              <a:rPr lang="zh-CN" altLang="en-US" sz="3600" b="1" dirty="0">
                <a:ln w="0"/>
                <a:solidFill>
                  <a:srgbClr val="00000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五  数据处理</a:t>
            </a:r>
            <a:r>
              <a:rPr lang="en-US" altLang="zh-CN" sz="3200" b="1" dirty="0">
                <a:solidFill>
                  <a:srgbClr val="FF0000"/>
                </a:solidFill>
                <a:latin typeface="华文中宋" panose="02010600040101010101" pitchFamily="2" charset="-122"/>
                <a:ea typeface="华文中宋" panose="02010600040101010101" pitchFamily="2" charset="-122"/>
              </a:rPr>
              <a:t>/</a:t>
            </a:r>
            <a:r>
              <a:rPr kumimoji="1" lang="en-US" altLang="zh-CN" sz="2800" b="1" dirty="0">
                <a:ln w="0"/>
                <a:solidFill>
                  <a:srgbClr val="C0000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5.5 </a:t>
            </a:r>
            <a:r>
              <a:rPr kumimoji="1" lang="zh-CN" altLang="en-US" sz="2800" b="1" dirty="0">
                <a:ln w="0"/>
                <a:solidFill>
                  <a:srgbClr val="C0000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计算曳力并比较结果</a:t>
            </a:r>
            <a:endParaRPr kumimoji="1" lang="zh-CN" altLang="en-US" sz="2800" b="1" dirty="0">
              <a:ln w="0"/>
              <a:solidFill>
                <a:srgbClr val="C0000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sp>
            <p:nvSpPr>
              <p:cNvPr id="7" name="矩形 6"/>
              <p:cNvSpPr/>
              <p:nvPr/>
            </p:nvSpPr>
            <p:spPr>
              <a:xfrm>
                <a:off x="563285" y="836712"/>
                <a:ext cx="7200800" cy="3862596"/>
              </a:xfrm>
              <a:prstGeom prst="rect">
                <a:avLst/>
              </a:prstGeom>
            </p:spPr>
            <p:txBody>
              <a:bodyPr wrap="square">
                <a:spAutoFit/>
              </a:bodyPr>
              <a:lstStyle/>
              <a:p>
                <a:pPr>
                  <a:spcAft>
                    <a:spcPts val="400"/>
                  </a:spcAft>
                </a:pPr>
                <a:r>
                  <a:rPr lang="zh-CN" altLang="en-US" sz="2000" b="1" dirty="0">
                    <a:ln w="0"/>
                    <a:effectLst>
                      <a:outerShdw blurRad="38100" dist="19050" dir="2700000" algn="tl" rotWithShape="0">
                        <a:schemeClr val="dk1">
                          <a:alpha val="40000"/>
                        </a:schemeClr>
                      </a:outerShdw>
                    </a:effectLst>
                    <a:latin typeface="华文中宋" panose="02010600040101010101" pitchFamily="2" charset="-122"/>
                    <a:ea typeface="华文中宋" panose="02010600040101010101" pitchFamily="2" charset="-122"/>
                  </a:rPr>
                  <a:t>根据曳力系数的稳定值估算曳力大小：</a:t>
                </a:r>
                <a:endParaRPr lang="en-US" altLang="zh-CN" sz="2000" b="1" dirty="0">
                  <a:ln w="0"/>
                  <a:effectLst>
                    <a:outerShdw blurRad="38100" dist="19050" dir="2700000" algn="tl" rotWithShape="0">
                      <a:schemeClr val="dk1">
                        <a:alpha val="40000"/>
                      </a:schemeClr>
                    </a:outerShdw>
                  </a:effectLst>
                  <a:latin typeface="华文中宋" panose="02010600040101010101" pitchFamily="2" charset="-122"/>
                  <a:ea typeface="华文中宋" panose="02010600040101010101" pitchFamily="2" charset="-122"/>
                </a:endParaRPr>
              </a:p>
              <a:p>
                <a:pPr indent="457200" algn="just">
                  <a:spcAft>
                    <a:spcPts val="600"/>
                  </a:spcAft>
                </a:pPr>
                <a:r>
                  <a:rPr lang="zh-CN" altLang="en-US" b="1" dirty="0">
                    <a:solidFill>
                      <a:srgbClr val="000066"/>
                    </a:solidFill>
                    <a:latin typeface="华文中宋" panose="02010600040101010101" pitchFamily="2" charset="-122"/>
                    <a:ea typeface="华文中宋" panose="02010600040101010101" pitchFamily="2" charset="-122"/>
                  </a:rPr>
                  <a:t>由于曳力逐渐趋于一个稳定值，在稳定值区域选一个值（比如选</a:t>
                </a:r>
                <a:r>
                  <a:rPr lang="en-US" altLang="zh-CN" b="1" dirty="0">
                    <a:solidFill>
                      <a:srgbClr val="000066"/>
                    </a:solidFill>
                    <a:latin typeface="华文中宋" panose="02010600040101010101" pitchFamily="2" charset="-122"/>
                    <a:ea typeface="华文中宋" panose="02010600040101010101" pitchFamily="2" charset="-122"/>
                  </a:rPr>
                  <a:t>3.17</a:t>
                </a:r>
                <a:r>
                  <a:rPr lang="zh-CN" altLang="en-US" b="1" dirty="0">
                    <a:solidFill>
                      <a:srgbClr val="000066"/>
                    </a:solidFill>
                    <a:latin typeface="华文中宋" panose="02010600040101010101" pitchFamily="2" charset="-122"/>
                    <a:ea typeface="华文中宋" panose="02010600040101010101" pitchFamily="2" charset="-122"/>
                  </a:rPr>
                  <a:t>）用来估算曳力大小。假设金属柱长度为</a:t>
                </a:r>
                <a14:m>
                  <m:oMath xmlns:m="http://schemas.openxmlformats.org/officeDocument/2006/math">
                    <m:r>
                      <a:rPr lang="en-US" altLang="zh-CN" b="1" i="1">
                        <a:solidFill>
                          <a:srgbClr val="000066"/>
                        </a:solidFill>
                        <a:latin typeface="Cambria Math" panose="02040503050406030204" pitchFamily="18" charset="0"/>
                        <a:ea typeface="华文中宋" panose="02010600040101010101" pitchFamily="2" charset="-122"/>
                        <a:sym typeface="Wingdings" panose="05000000000000000000" pitchFamily="2" charset="2"/>
                      </a:rPr>
                      <m:t>𝟏</m:t>
                    </m:r>
                    <m:r>
                      <a:rPr lang="en-US" altLang="zh-CN" b="1" i="1">
                        <a:solidFill>
                          <a:srgbClr val="000066"/>
                        </a:solidFill>
                        <a:latin typeface="Cambria Math" panose="02040503050406030204" pitchFamily="18" charset="0"/>
                        <a:ea typeface="华文中宋" panose="02010600040101010101" pitchFamily="2" charset="-122"/>
                        <a:sym typeface="Wingdings" panose="05000000000000000000" pitchFamily="2" charset="2"/>
                      </a:rPr>
                      <m:t>𝒎</m:t>
                    </m:r>
                  </m:oMath>
                </a14:m>
                <a:r>
                  <a:rPr lang="zh-CN" altLang="en-US" b="1" dirty="0">
                    <a:solidFill>
                      <a:srgbClr val="000066"/>
                    </a:solidFill>
                    <a:latin typeface="华文中宋" panose="02010600040101010101" pitchFamily="2" charset="-122"/>
                    <a:ea typeface="华文中宋" panose="02010600040101010101" pitchFamily="2" charset="-122"/>
                    <a:sym typeface="Wingdings" panose="05000000000000000000" pitchFamily="2" charset="2"/>
                  </a:rPr>
                  <a:t>，根据曳力系数的定义，可的曳力大小</a:t>
                </a:r>
                <a14:m>
                  <m:oMath xmlns:m="http://schemas.openxmlformats.org/officeDocument/2006/math">
                    <m:sSub>
                      <m:sSubPr>
                        <m:ctrlPr>
                          <a:rPr lang="en-US" altLang="zh-CN" b="1" i="1" smtClean="0">
                            <a:solidFill>
                              <a:srgbClr val="000066"/>
                            </a:solidFill>
                            <a:latin typeface="Cambria Math" panose="02040503050406030204" pitchFamily="18" charset="0"/>
                            <a:ea typeface="华文中宋" panose="02010600040101010101" pitchFamily="2" charset="-122"/>
                            <a:sym typeface="Wingdings" panose="05000000000000000000" pitchFamily="2" charset="2"/>
                          </a:rPr>
                        </m:ctrlPr>
                      </m:sSubPr>
                      <m:e>
                        <m:r>
                          <a:rPr lang="en-US" altLang="zh-CN" b="1" i="1" smtClean="0">
                            <a:solidFill>
                              <a:srgbClr val="000066"/>
                            </a:solidFill>
                            <a:latin typeface="Cambria Math" panose="02040503050406030204" pitchFamily="18" charset="0"/>
                            <a:ea typeface="华文中宋" panose="02010600040101010101" pitchFamily="2" charset="-122"/>
                            <a:sym typeface="Wingdings" panose="05000000000000000000" pitchFamily="2" charset="2"/>
                          </a:rPr>
                          <m:t>𝑭</m:t>
                        </m:r>
                      </m:e>
                      <m:sub>
                        <m:r>
                          <a:rPr lang="en-US" altLang="zh-CN" b="1" i="1" smtClean="0">
                            <a:solidFill>
                              <a:srgbClr val="000066"/>
                            </a:solidFill>
                            <a:latin typeface="Cambria Math" panose="02040503050406030204" pitchFamily="18" charset="0"/>
                            <a:ea typeface="华文中宋" panose="02010600040101010101" pitchFamily="2" charset="-122"/>
                            <a:sym typeface="Wingdings" panose="05000000000000000000" pitchFamily="2" charset="2"/>
                          </a:rPr>
                          <m:t>𝑫</m:t>
                        </m:r>
                      </m:sub>
                    </m:sSub>
                    <m:r>
                      <a:rPr lang="en-US" altLang="zh-CN" b="1" i="1" smtClean="0">
                        <a:solidFill>
                          <a:srgbClr val="000066"/>
                        </a:solidFill>
                        <a:latin typeface="Cambria Math" panose="02040503050406030204" pitchFamily="18" charset="0"/>
                        <a:ea typeface="Cambria Math" panose="02040503050406030204" pitchFamily="18" charset="0"/>
                        <a:sym typeface="Wingdings" panose="05000000000000000000" pitchFamily="2" charset="2"/>
                      </a:rPr>
                      <m:t>≈</m:t>
                    </m:r>
                    <m:r>
                      <a:rPr lang="en-US" altLang="zh-CN" b="1" i="1" smtClean="0">
                        <a:solidFill>
                          <a:srgbClr val="000066"/>
                        </a:solidFill>
                        <a:latin typeface="Cambria Math" panose="02040503050406030204" pitchFamily="18" charset="0"/>
                        <a:ea typeface="Cambria Math" panose="02040503050406030204" pitchFamily="18" charset="0"/>
                        <a:sym typeface="Wingdings" panose="05000000000000000000" pitchFamily="2" charset="2"/>
                      </a:rPr>
                      <m:t>𝟏𝟓𝟖</m:t>
                    </m:r>
                    <m:r>
                      <a:rPr lang="en-US" altLang="zh-CN" b="1" i="1" smtClean="0">
                        <a:solidFill>
                          <a:srgbClr val="000066"/>
                        </a:solidFill>
                        <a:latin typeface="Cambria Math" panose="02040503050406030204" pitchFamily="18" charset="0"/>
                        <a:ea typeface="Cambria Math" panose="02040503050406030204" pitchFamily="18" charset="0"/>
                        <a:sym typeface="Wingdings" panose="05000000000000000000" pitchFamily="2" charset="2"/>
                      </a:rPr>
                      <m:t>.</m:t>
                    </m:r>
                    <m:r>
                      <a:rPr lang="en-US" altLang="zh-CN" b="1" i="1" smtClean="0">
                        <a:solidFill>
                          <a:srgbClr val="000066"/>
                        </a:solidFill>
                        <a:latin typeface="Cambria Math" panose="02040503050406030204" pitchFamily="18" charset="0"/>
                        <a:ea typeface="Cambria Math" panose="02040503050406030204" pitchFamily="18" charset="0"/>
                        <a:sym typeface="Wingdings" panose="05000000000000000000" pitchFamily="2" charset="2"/>
                      </a:rPr>
                      <m:t>𝟓</m:t>
                    </m:r>
                    <m:r>
                      <a:rPr lang="en-US" altLang="zh-CN" b="1" i="1" smtClean="0">
                        <a:solidFill>
                          <a:srgbClr val="000066"/>
                        </a:solidFill>
                        <a:latin typeface="Cambria Math" panose="02040503050406030204" pitchFamily="18" charset="0"/>
                        <a:ea typeface="Cambria Math" panose="02040503050406030204" pitchFamily="18" charset="0"/>
                        <a:sym typeface="Wingdings" panose="05000000000000000000" pitchFamily="2" charset="2"/>
                      </a:rPr>
                      <m:t>𝒎𝑵</m:t>
                    </m:r>
                  </m:oMath>
                </a14:m>
                <a:r>
                  <a:rPr lang="zh-CN" altLang="en-US" b="1" dirty="0">
                    <a:solidFill>
                      <a:srgbClr val="000066"/>
                    </a:solidFill>
                    <a:latin typeface="华文中宋" panose="02010600040101010101" pitchFamily="2" charset="-122"/>
                    <a:ea typeface="华文中宋" panose="02010600040101010101" pitchFamily="2" charset="-122"/>
                    <a:sym typeface="Wingdings" panose="05000000000000000000" pitchFamily="2" charset="2"/>
                  </a:rPr>
                  <a:t>。</a:t>
                </a:r>
                <a:endParaRPr lang="en-US" altLang="zh-CN" b="1" dirty="0">
                  <a:solidFill>
                    <a:srgbClr val="000066"/>
                  </a:solidFill>
                  <a:latin typeface="华文中宋" panose="02010600040101010101" pitchFamily="2" charset="-122"/>
                  <a:ea typeface="华文中宋" panose="02010600040101010101" pitchFamily="2" charset="-122"/>
                  <a:sym typeface="Wingdings" panose="05000000000000000000" pitchFamily="2" charset="2"/>
                </a:endParaRPr>
              </a:p>
              <a:p>
                <a:pPr indent="457200" algn="just">
                  <a:spcAft>
                    <a:spcPts val="600"/>
                  </a:spcAft>
                </a:pPr>
                <a:r>
                  <a:rPr lang="zh-CN" altLang="en-US" b="1" dirty="0">
                    <a:solidFill>
                      <a:srgbClr val="000066"/>
                    </a:solidFill>
                    <a:latin typeface="华文中宋" panose="02010600040101010101" pitchFamily="2" charset="-122"/>
                    <a:ea typeface="华文中宋" panose="02010600040101010101" pitchFamily="2" charset="-122"/>
                    <a:sym typeface="Wingdings" panose="05000000000000000000" pitchFamily="2" charset="2"/>
                  </a:rPr>
                  <a:t>前面的计算显示，圆柱体在竖直方向受到的升力约为</a:t>
                </a:r>
                <a14:m>
                  <m:oMath xmlns:m="http://schemas.openxmlformats.org/officeDocument/2006/math">
                    <m:r>
                      <a:rPr lang="en-US" altLang="zh-CN" b="1">
                        <a:solidFill>
                          <a:srgbClr val="000066"/>
                        </a:solidFill>
                        <a:latin typeface="Cambria Math" panose="02040503050406030204" pitchFamily="18" charset="0"/>
                        <a:ea typeface="华文中宋" panose="02010600040101010101" pitchFamily="2" charset="-122"/>
                      </a:rPr>
                      <m:t>𝟒𝟑</m:t>
                    </m:r>
                    <m:r>
                      <a:rPr lang="en-US" altLang="zh-CN" b="1">
                        <a:solidFill>
                          <a:srgbClr val="000066"/>
                        </a:solidFill>
                        <a:latin typeface="Cambria Math" panose="02040503050406030204" pitchFamily="18" charset="0"/>
                        <a:ea typeface="华文中宋" panose="02010600040101010101" pitchFamily="2" charset="-122"/>
                      </a:rPr>
                      <m:t>.</m:t>
                    </m:r>
                    <m:r>
                      <a:rPr lang="en-US" altLang="zh-CN" b="1">
                        <a:solidFill>
                          <a:srgbClr val="000066"/>
                        </a:solidFill>
                        <a:latin typeface="Cambria Math" panose="02040503050406030204" pitchFamily="18" charset="0"/>
                        <a:ea typeface="华文中宋" panose="02010600040101010101" pitchFamily="2" charset="-122"/>
                      </a:rPr>
                      <m:t>𝟖𝟔</m:t>
                    </m:r>
                    <m:r>
                      <a:rPr lang="en-US" altLang="zh-CN" b="1">
                        <a:solidFill>
                          <a:srgbClr val="000066"/>
                        </a:solidFill>
                        <a:latin typeface="Cambria Math" panose="02040503050406030204" pitchFamily="18" charset="0"/>
                        <a:ea typeface="华文中宋" panose="02010600040101010101" pitchFamily="2" charset="-122"/>
                      </a:rPr>
                      <m:t>𝒎𝑵</m:t>
                    </m:r>
                  </m:oMath>
                </a14:m>
                <a:r>
                  <a:rPr lang="zh-CN" altLang="en-US" b="1" dirty="0">
                    <a:solidFill>
                      <a:srgbClr val="000066"/>
                    </a:solidFill>
                    <a:latin typeface="华文中宋" panose="02010600040101010101" pitchFamily="2" charset="-122"/>
                    <a:ea typeface="华文中宋" panose="02010600040101010101" pitchFamily="2" charset="-122"/>
                  </a:rPr>
                  <a:t>，振动频率约为</a:t>
                </a:r>
                <a14:m>
                  <m:oMath xmlns:m="http://schemas.openxmlformats.org/officeDocument/2006/math">
                    <m:r>
                      <a:rPr lang="en-US" altLang="zh-CN" b="1">
                        <a:solidFill>
                          <a:srgbClr val="000066"/>
                        </a:solidFill>
                        <a:latin typeface="Cambria Math" panose="02040503050406030204" pitchFamily="18" charset="0"/>
                        <a:ea typeface="华文中宋" panose="02010600040101010101" pitchFamily="2" charset="-122"/>
                      </a:rPr>
                      <m:t>𝟐</m:t>
                    </m:r>
                    <m:r>
                      <a:rPr lang="en-US" altLang="zh-CN" b="1">
                        <a:solidFill>
                          <a:srgbClr val="000066"/>
                        </a:solidFill>
                        <a:latin typeface="Cambria Math" panose="02040503050406030204" pitchFamily="18" charset="0"/>
                        <a:ea typeface="华文中宋" panose="02010600040101010101" pitchFamily="2" charset="-122"/>
                      </a:rPr>
                      <m:t>.</m:t>
                    </m:r>
                    <m:r>
                      <a:rPr lang="en-US" altLang="zh-CN" b="1">
                        <a:solidFill>
                          <a:srgbClr val="000066"/>
                        </a:solidFill>
                        <a:latin typeface="Cambria Math" panose="02040503050406030204" pitchFamily="18" charset="0"/>
                        <a:ea typeface="华文中宋" panose="02010600040101010101" pitchFamily="2" charset="-122"/>
                      </a:rPr>
                      <m:t>𝟗𝟒</m:t>
                    </m:r>
                    <m:r>
                      <a:rPr lang="en-US" altLang="zh-CN" b="1">
                        <a:solidFill>
                          <a:srgbClr val="000066"/>
                        </a:solidFill>
                        <a:latin typeface="Cambria Math" panose="02040503050406030204" pitchFamily="18" charset="0"/>
                        <a:ea typeface="华文中宋" panose="02010600040101010101" pitchFamily="2" charset="-122"/>
                      </a:rPr>
                      <m:t>𝑯𝒛</m:t>
                    </m:r>
                  </m:oMath>
                </a14:m>
                <a:r>
                  <a:rPr lang="zh-CN" altLang="en-US" b="1" dirty="0">
                    <a:solidFill>
                      <a:srgbClr val="000066"/>
                    </a:solidFill>
                    <a:latin typeface="华文中宋" panose="02010600040101010101" pitchFamily="2" charset="-122"/>
                    <a:ea typeface="华文中宋" panose="02010600040101010101" pitchFamily="2" charset="-122"/>
                    <a:sym typeface="Wingdings" panose="05000000000000000000" pitchFamily="2" charset="2"/>
                  </a:rPr>
                  <a:t>。</a:t>
                </a:r>
                <a:endParaRPr lang="en-US" altLang="zh-CN" b="1" dirty="0">
                  <a:solidFill>
                    <a:srgbClr val="000066"/>
                  </a:solidFill>
                  <a:latin typeface="华文中宋" panose="02010600040101010101" pitchFamily="2" charset="-122"/>
                  <a:ea typeface="华文中宋" panose="02010600040101010101" pitchFamily="2" charset="-122"/>
                  <a:sym typeface="Wingdings" panose="05000000000000000000" pitchFamily="2" charset="2"/>
                </a:endParaRPr>
              </a:p>
              <a:p>
                <a:pPr indent="457200" algn="just">
                  <a:spcAft>
                    <a:spcPts val="600"/>
                  </a:spcAft>
                </a:pPr>
                <a:r>
                  <a:rPr lang="zh-CN" altLang="en-US" sz="2000" b="1" dirty="0">
                    <a:solidFill>
                      <a:srgbClr val="000066"/>
                    </a:solidFill>
                    <a:latin typeface="华文中宋" panose="02010600040101010101" pitchFamily="2" charset="-122"/>
                    <a:ea typeface="华文中宋" panose="02010600040101010101" pitchFamily="2" charset="-122"/>
                    <a:sym typeface="Wingdings" panose="05000000000000000000" pitchFamily="2" charset="2"/>
                  </a:rPr>
                  <a:t>由此可知，圆柱体在本实验的参数下形成卡门涡街时，受到竖直方向的升力远小于水平方向的曳力。然而，竖直方向升力方向在不断改变，改变的频率约为</a:t>
                </a:r>
                <a14:m>
                  <m:oMath xmlns:m="http://schemas.openxmlformats.org/officeDocument/2006/math">
                    <m:r>
                      <a:rPr lang="en-US" altLang="zh-CN" sz="2000" b="1">
                        <a:solidFill>
                          <a:srgbClr val="000066"/>
                        </a:solidFill>
                        <a:latin typeface="Cambria Math" panose="02040503050406030204" pitchFamily="18" charset="0"/>
                        <a:ea typeface="华文中宋" panose="02010600040101010101" pitchFamily="2" charset="-122"/>
                      </a:rPr>
                      <m:t>𝟐</m:t>
                    </m:r>
                    <m:r>
                      <a:rPr lang="en-US" altLang="zh-CN" sz="2000" b="1">
                        <a:solidFill>
                          <a:srgbClr val="000066"/>
                        </a:solidFill>
                        <a:latin typeface="Cambria Math" panose="02040503050406030204" pitchFamily="18" charset="0"/>
                        <a:ea typeface="华文中宋" panose="02010600040101010101" pitchFamily="2" charset="-122"/>
                      </a:rPr>
                      <m:t>.</m:t>
                    </m:r>
                    <m:r>
                      <a:rPr lang="en-US" altLang="zh-CN" sz="2000" b="1">
                        <a:solidFill>
                          <a:srgbClr val="000066"/>
                        </a:solidFill>
                        <a:latin typeface="Cambria Math" panose="02040503050406030204" pitchFamily="18" charset="0"/>
                        <a:ea typeface="华文中宋" panose="02010600040101010101" pitchFamily="2" charset="-122"/>
                      </a:rPr>
                      <m:t>𝟗𝟒</m:t>
                    </m:r>
                    <m:r>
                      <a:rPr lang="en-US" altLang="zh-CN" sz="2000" b="1">
                        <a:solidFill>
                          <a:srgbClr val="000066"/>
                        </a:solidFill>
                        <a:latin typeface="Cambria Math" panose="02040503050406030204" pitchFamily="18" charset="0"/>
                        <a:ea typeface="华文中宋" panose="02010600040101010101" pitchFamily="2" charset="-122"/>
                      </a:rPr>
                      <m:t>𝑯𝒛</m:t>
                    </m:r>
                  </m:oMath>
                </a14:m>
                <a:r>
                  <a:rPr lang="zh-CN" altLang="en-US" sz="2000" b="1" dirty="0">
                    <a:solidFill>
                      <a:srgbClr val="000066"/>
                    </a:solidFill>
                    <a:latin typeface="华文中宋" panose="02010600040101010101" pitchFamily="2" charset="-122"/>
                    <a:ea typeface="华文中宋" panose="02010600040101010101" pitchFamily="2" charset="-122"/>
                    <a:sym typeface="Wingdings" panose="05000000000000000000" pitchFamily="2" charset="2"/>
                  </a:rPr>
                  <a:t>，水平方向曳力方向始终不变，保持与流体方向相反。尽管升力方向受力较小，流体的卡门涡街振动可能对结构产生影响，实际中需要避免结构的固有频率与其接近。</a:t>
                </a:r>
                <a:endParaRPr lang="en-US" altLang="zh-CN" sz="2000" b="1" dirty="0">
                  <a:solidFill>
                    <a:srgbClr val="000066"/>
                  </a:solidFill>
                  <a:latin typeface="华文中宋" panose="02010600040101010101" pitchFamily="2" charset="-122"/>
                  <a:ea typeface="华文中宋" panose="02010600040101010101" pitchFamily="2" charset="-122"/>
                  <a:sym typeface="Wingdings" panose="05000000000000000000" pitchFamily="2" charset="2"/>
                </a:endParaRPr>
              </a:p>
            </p:txBody>
          </p:sp>
        </mc:Choice>
        <mc:Fallback>
          <p:sp>
            <p:nvSpPr>
              <p:cNvPr id="7" name="矩形 6"/>
              <p:cNvSpPr>
                <a:spLocks noRot="1" noChangeAspect="1" noMove="1" noResize="1" noEditPoints="1" noAdjustHandles="1" noChangeArrowheads="1" noChangeShapeType="1" noTextEdit="1"/>
              </p:cNvSpPr>
              <p:nvPr/>
            </p:nvSpPr>
            <p:spPr>
              <a:xfrm>
                <a:off x="563285" y="836712"/>
                <a:ext cx="7200800" cy="3862596"/>
              </a:xfrm>
              <a:prstGeom prst="rect">
                <a:avLst/>
              </a:prstGeom>
              <a:blipFill rotWithShape="1">
                <a:blip r:embed="rId1"/>
                <a:stretch>
                  <a:fillRect l="-1" t="-11" r="8" b="8"/>
                </a:stretch>
              </a:blipFill>
            </p:spPr>
            <p:txBody>
              <a:bodyPr/>
              <a:lstStyle/>
              <a:p>
                <a:r>
                  <a:rPr lang="zh-CN" altLang="en-US">
                    <a:noFill/>
                  </a:rPr>
                  <a:t> </a:t>
                </a:r>
              </a:p>
            </p:txBody>
          </p:sp>
        </mc:Fallback>
      </mc:AlternateContent>
    </p:spTree>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67544" y="188640"/>
            <a:ext cx="3312368" cy="452240"/>
          </a:xfrm>
          <a:prstGeom prst="rect">
            <a:avLst/>
          </a:prstGeom>
          <a:noFill/>
        </p:spPr>
        <p:txBody>
          <a:bodyPr wrap="square" rtlCol="0">
            <a:spAutoFit/>
          </a:bodyPr>
          <a:lstStyle/>
          <a:p>
            <a:pPr>
              <a:lnSpc>
                <a:spcPts val="2600"/>
              </a:lnSpc>
              <a:spcAft>
                <a:spcPts val="600"/>
              </a:spcAft>
            </a:pPr>
            <a:r>
              <a:rPr lang="zh-CN" altLang="en-US" sz="3600" b="1" dirty="0">
                <a:ln w="0"/>
                <a:solidFill>
                  <a:srgbClr val="00000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思考题</a:t>
            </a:r>
            <a:endParaRPr lang="zh-CN" altLang="en-US" sz="3600" b="1" dirty="0">
              <a:ln w="0"/>
              <a:solidFill>
                <a:srgbClr val="00000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p:txBody>
      </p:sp>
      <p:sp>
        <p:nvSpPr>
          <p:cNvPr id="3" name="文本框 2"/>
          <p:cNvSpPr txBox="1"/>
          <p:nvPr/>
        </p:nvSpPr>
        <p:spPr>
          <a:xfrm>
            <a:off x="251520" y="806648"/>
            <a:ext cx="8496944" cy="1754326"/>
          </a:xfrm>
          <a:prstGeom prst="rect">
            <a:avLst/>
          </a:prstGeom>
          <a:noFill/>
        </p:spPr>
        <p:txBody>
          <a:bodyPr wrap="square" rtlCol="0">
            <a:spAutoFit/>
          </a:bodyPr>
          <a:lstStyle/>
          <a:p>
            <a:pPr marL="342900">
              <a:lnSpc>
                <a:spcPct val="150000"/>
              </a:lnSpc>
              <a:buFont typeface="+mj-lt"/>
              <a:buAutoNum type="arabicPeriod"/>
            </a:pPr>
            <a:r>
              <a:rPr lang="zh-CN" altLang="zh-CN" sz="2400" dirty="0">
                <a:ln w="0"/>
                <a:solidFill>
                  <a:srgbClr val="000000"/>
                </a:solidFill>
                <a:effectLst>
                  <a:outerShdw blurRad="38100" dist="19050" dir="2700000" algn="tl" rotWithShape="0">
                    <a:schemeClr val="dk1">
                      <a:alpha val="40000"/>
                    </a:schemeClr>
                  </a:outerShdw>
                </a:effectLst>
                <a:latin typeface="华文中宋" panose="02010600040101010101" pitchFamily="2" charset="-122"/>
                <a:ea typeface="华文中宋" panose="02010600040101010101" pitchFamily="2" charset="-122"/>
              </a:rPr>
              <a:t>为什么升力系数随时间振荡？这在实际中带来哪些影响？请举例说明</a:t>
            </a:r>
            <a:r>
              <a:rPr lang="zh-CN" altLang="en-US" sz="2400" dirty="0">
                <a:ln w="0"/>
                <a:solidFill>
                  <a:srgbClr val="000000"/>
                </a:solidFill>
                <a:effectLst>
                  <a:outerShdw blurRad="38100" dist="19050" dir="2700000" algn="tl" rotWithShape="0">
                    <a:schemeClr val="dk1">
                      <a:alpha val="40000"/>
                    </a:schemeClr>
                  </a:outerShdw>
                </a:effectLst>
                <a:latin typeface="华文中宋" panose="02010600040101010101" pitchFamily="2" charset="-122"/>
                <a:ea typeface="华文中宋" panose="02010600040101010101" pitchFamily="2" charset="-122"/>
              </a:rPr>
              <a:t>。</a:t>
            </a:r>
            <a:endParaRPr lang="zh-CN" altLang="en-US" sz="2400" dirty="0">
              <a:ln w="0"/>
              <a:solidFill>
                <a:srgbClr val="000000"/>
              </a:solidFill>
              <a:effectLst>
                <a:outerShdw blurRad="38100" dist="19050" dir="2700000" algn="tl" rotWithShape="0">
                  <a:schemeClr val="dk1">
                    <a:alpha val="40000"/>
                  </a:schemeClr>
                </a:outerShdw>
              </a:effectLst>
              <a:latin typeface="华文中宋" panose="02010600040101010101" pitchFamily="2" charset="-122"/>
              <a:ea typeface="华文中宋" panose="02010600040101010101" pitchFamily="2" charset="-122"/>
            </a:endParaRPr>
          </a:p>
          <a:p>
            <a:pPr marL="431800">
              <a:lnSpc>
                <a:spcPct val="150000"/>
              </a:lnSpc>
            </a:pPr>
            <a:r>
              <a:rPr lang="en-US" altLang="zh-CN" sz="2400" dirty="0">
                <a:ln w="0"/>
                <a:solidFill>
                  <a:srgbClr val="000000"/>
                </a:solidFill>
                <a:effectLst>
                  <a:outerShdw blurRad="38100" dist="19050" dir="2700000" algn="tl" rotWithShape="0">
                    <a:schemeClr val="dk1">
                      <a:alpha val="40000"/>
                    </a:schemeClr>
                  </a:outerShdw>
                </a:effectLst>
                <a:latin typeface="华文中宋" panose="02010600040101010101" pitchFamily="2" charset="-122"/>
                <a:ea typeface="华文中宋" panose="02010600040101010101" pitchFamily="2" charset="-122"/>
              </a:rPr>
              <a:t>2</a:t>
            </a:r>
            <a:r>
              <a:rPr lang="zh-CN" altLang="en-US" sz="2400" dirty="0">
                <a:ln w="0"/>
                <a:solidFill>
                  <a:srgbClr val="000000"/>
                </a:solidFill>
                <a:effectLst>
                  <a:outerShdw blurRad="38100" dist="19050" dir="2700000" algn="tl" rotWithShape="0">
                    <a:schemeClr val="dk1">
                      <a:alpha val="40000"/>
                    </a:schemeClr>
                  </a:outerShdw>
                </a:effectLst>
                <a:latin typeface="华文中宋" panose="02010600040101010101" pitchFamily="2" charset="-122"/>
                <a:ea typeface="华文中宋" panose="02010600040101010101" pitchFamily="2" charset="-122"/>
              </a:rPr>
              <a:t>、简述卡门涡街流量计的工作原理</a:t>
            </a:r>
            <a:endParaRPr lang="en-US" altLang="zh-CN" sz="2400" dirty="0">
              <a:ln w="0"/>
              <a:solidFill>
                <a:srgbClr val="000000"/>
              </a:solidFill>
              <a:effectLst>
                <a:outerShdw blurRad="38100" dist="19050" dir="2700000" algn="tl" rotWithShape="0">
                  <a:schemeClr val="dk1">
                    <a:alpha val="40000"/>
                  </a:schemeClr>
                </a:outerShdw>
              </a:effectLst>
              <a:latin typeface="华文中宋" panose="02010600040101010101" pitchFamily="2" charset="-122"/>
              <a:ea typeface="华文中宋" panose="02010600040101010101" pitchFamily="2" charset="-122"/>
            </a:endParaRPr>
          </a:p>
        </p:txBody>
      </p:sp>
      <p:pic>
        <p:nvPicPr>
          <p:cNvPr id="4" name="3c82eb7eb0fceb03012607315e65c40a">
            <a:hlinkClick r:id="" action="ppaction://media"/>
          </p:cNvPr>
          <p:cNvPicPr>
            <a:picLocks noChangeAspect="1"/>
          </p:cNvPicPr>
          <p:nvPr>
            <a:videoFile r:link="rId1"/>
            <p:extLst>
              <p:ext uri="{DAA4B4D4-6D71-4841-9C94-3DE7FCFB9230}">
                <p14:media xmlns:p14="http://schemas.microsoft.com/office/powerpoint/2010/main" r:embed="rId2"/>
              </p:ext>
            </p:extLst>
          </p:nvPr>
        </p:nvPicPr>
        <p:blipFill>
          <a:blip r:embed="rId3"/>
          <a:stretch>
            <a:fillRect/>
          </a:stretch>
        </p:blipFill>
        <p:spPr>
          <a:xfrm>
            <a:off x="755576" y="2560975"/>
            <a:ext cx="4968552" cy="2596218"/>
          </a:xfrm>
          <a:prstGeom prst="rect">
            <a:avLst/>
          </a:prstGeom>
        </p:spPr>
      </p:pic>
      <p:sp>
        <p:nvSpPr>
          <p:cNvPr id="5" name="矩形 4"/>
          <p:cNvSpPr/>
          <p:nvPr/>
        </p:nvSpPr>
        <p:spPr>
          <a:xfrm>
            <a:off x="229437" y="5301208"/>
            <a:ext cx="6351419" cy="580928"/>
          </a:xfrm>
          <a:prstGeom prst="rect">
            <a:avLst/>
          </a:prstGeom>
        </p:spPr>
        <p:txBody>
          <a:bodyPr wrap="none">
            <a:spAutoFit/>
          </a:bodyPr>
          <a:lstStyle/>
          <a:p>
            <a:pPr marL="431800">
              <a:lnSpc>
                <a:spcPct val="150000"/>
              </a:lnSpc>
            </a:pPr>
            <a:r>
              <a:rPr lang="en-US" altLang="zh-CN" sz="2400" dirty="0">
                <a:ln w="0"/>
                <a:solidFill>
                  <a:srgbClr val="000000"/>
                </a:solidFill>
                <a:effectLst>
                  <a:outerShdw blurRad="38100" dist="19050" dir="2700000" algn="tl" rotWithShape="0">
                    <a:schemeClr val="dk1">
                      <a:alpha val="40000"/>
                    </a:schemeClr>
                  </a:outerShdw>
                </a:effectLst>
                <a:latin typeface="华文中宋" panose="02010600040101010101" pitchFamily="2" charset="-122"/>
                <a:ea typeface="华文中宋" panose="02010600040101010101" pitchFamily="2" charset="-122"/>
              </a:rPr>
              <a:t>3</a:t>
            </a:r>
            <a:r>
              <a:rPr lang="zh-CN" altLang="en-US" sz="2400" dirty="0">
                <a:ln w="0"/>
                <a:solidFill>
                  <a:srgbClr val="000000"/>
                </a:solidFill>
                <a:effectLst>
                  <a:outerShdw blurRad="38100" dist="19050" dir="2700000" algn="tl" rotWithShape="0">
                    <a:schemeClr val="dk1">
                      <a:alpha val="40000"/>
                    </a:schemeClr>
                  </a:outerShdw>
                </a:effectLst>
                <a:latin typeface="华文中宋" panose="02010600040101010101" pitchFamily="2" charset="-122"/>
                <a:ea typeface="华文中宋" panose="02010600040101010101" pitchFamily="2" charset="-122"/>
              </a:rPr>
              <a:t>、选作：流速和升力系数振荡频率的关系</a:t>
            </a:r>
            <a:endParaRPr lang="en-US" altLang="zh-CN" sz="2400" dirty="0">
              <a:ln w="0"/>
              <a:solidFill>
                <a:srgbClr val="000000"/>
              </a:solidFill>
              <a:effectLst>
                <a:outerShdw blurRad="38100" dist="19050" dir="2700000" algn="tl" rotWithShape="0">
                  <a:schemeClr val="dk1">
                    <a:alpha val="40000"/>
                  </a:schemeClr>
                </a:outerShdw>
              </a:effectLst>
              <a:latin typeface="华文中宋" panose="02010600040101010101" pitchFamily="2" charset="-122"/>
              <a:ea typeface="华文中宋" panose="02010600040101010101" pitchFamily="2" charset="-122"/>
            </a:endParaRPr>
          </a:p>
        </p:txBody>
      </p:sp>
    </p:spTree>
  </p:cSld>
  <p:clrMapOvr>
    <a:masterClrMapping/>
  </p:clrMapOvr>
  <p:transition/>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581532" y="1196752"/>
            <a:ext cx="7254552" cy="4093428"/>
          </a:xfrm>
          <a:prstGeom prst="rect">
            <a:avLst/>
          </a:prstGeom>
        </p:spPr>
        <p:txBody>
          <a:bodyPr wrap="square">
            <a:spAutoFit/>
          </a:bodyPr>
          <a:lstStyle/>
          <a:p>
            <a:r>
              <a:rPr lang="en-US" altLang="zh-CN" sz="2000" b="1" dirty="0">
                <a:ln w="0"/>
                <a:solidFill>
                  <a:srgbClr val="00206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1911</a:t>
            </a:r>
            <a:r>
              <a:rPr lang="zh-CN" altLang="en-US" sz="2000" b="1" dirty="0">
                <a:ln w="0"/>
                <a:solidFill>
                  <a:srgbClr val="00206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年，德国科学家</a:t>
            </a:r>
            <a:r>
              <a:rPr lang="en-US" altLang="zh-CN" sz="2000" b="1" dirty="0" err="1">
                <a:ln w="0"/>
                <a:solidFill>
                  <a:srgbClr val="00206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T.von</a:t>
            </a:r>
            <a:r>
              <a:rPr lang="zh-CN" altLang="en-US" sz="2000" b="1" dirty="0">
                <a:ln w="0"/>
                <a:solidFill>
                  <a:srgbClr val="00206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卡门从空气动力学的观点找到了这种涡旋稳定性的理论根据。对</a:t>
            </a:r>
            <a:r>
              <a:rPr lang="zh-CN" altLang="en-US" sz="2000" b="1" dirty="0">
                <a:ln w="0"/>
                <a:solidFill>
                  <a:srgbClr val="00206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hlinkClick r:id="rId1"/>
              </a:rPr>
              <a:t>圆柱绕流</a:t>
            </a:r>
            <a:r>
              <a:rPr lang="zh-CN" altLang="en-US" sz="2000" b="1" dirty="0">
                <a:ln w="0"/>
                <a:solidFill>
                  <a:srgbClr val="00206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，涡街的每个单涡的频率</a:t>
            </a:r>
            <a:r>
              <a:rPr lang="en-US" altLang="zh-CN" sz="2000" b="1" dirty="0">
                <a:ln w="0"/>
                <a:solidFill>
                  <a:srgbClr val="00206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f</a:t>
            </a:r>
            <a:r>
              <a:rPr lang="zh-CN" altLang="en-US" sz="2000" b="1" dirty="0">
                <a:ln w="0"/>
                <a:solidFill>
                  <a:srgbClr val="00206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与绕流速度</a:t>
            </a:r>
            <a:r>
              <a:rPr lang="en-US" altLang="zh-CN" sz="2000" b="1" dirty="0">
                <a:ln w="0"/>
                <a:solidFill>
                  <a:srgbClr val="00206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v</a:t>
            </a:r>
            <a:r>
              <a:rPr lang="zh-CN" altLang="en-US" sz="2000" b="1" dirty="0">
                <a:ln w="0"/>
                <a:solidFill>
                  <a:srgbClr val="00206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成正比，与圆柱体直径</a:t>
            </a:r>
            <a:r>
              <a:rPr lang="en-US" altLang="zh-CN" sz="2000" b="1" dirty="0">
                <a:ln w="0"/>
                <a:solidFill>
                  <a:srgbClr val="00206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d</a:t>
            </a:r>
            <a:r>
              <a:rPr lang="zh-CN" altLang="en-US" sz="2000" b="1" dirty="0">
                <a:ln w="0"/>
                <a:solidFill>
                  <a:srgbClr val="00206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成反比，即</a:t>
            </a:r>
            <a:r>
              <a:rPr lang="en-US" altLang="zh-CN" sz="2000" b="1" i="1" dirty="0">
                <a:ln w="0"/>
                <a:solidFill>
                  <a:srgbClr val="00206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f </a:t>
            </a:r>
            <a:r>
              <a:rPr lang="en-US" altLang="zh-CN" sz="2000" b="1" dirty="0">
                <a:ln w="0"/>
                <a:solidFill>
                  <a:srgbClr val="00206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a:t>
            </a:r>
            <a:r>
              <a:rPr lang="en-US" altLang="zh-CN" sz="2000" b="1" i="1" dirty="0" err="1">
                <a:ln w="0"/>
                <a:solidFill>
                  <a:srgbClr val="00206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Sr</a:t>
            </a:r>
            <a:r>
              <a:rPr lang="en-US" altLang="zh-CN" sz="2000" b="1" dirty="0">
                <a:ln w="0"/>
                <a:solidFill>
                  <a:srgbClr val="00206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a:t>
            </a:r>
            <a:r>
              <a:rPr lang="en-US" altLang="zh-CN" sz="2000" b="1" i="1" dirty="0">
                <a:ln w="0"/>
                <a:solidFill>
                  <a:srgbClr val="00206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v</a:t>
            </a:r>
            <a:r>
              <a:rPr lang="en-US" altLang="zh-CN" sz="2000" b="1" dirty="0">
                <a:ln w="0"/>
                <a:solidFill>
                  <a:srgbClr val="00206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a:t>
            </a:r>
            <a:r>
              <a:rPr lang="en-US" altLang="zh-CN" sz="2000" b="1" i="1" dirty="0">
                <a:ln w="0"/>
                <a:solidFill>
                  <a:srgbClr val="00206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d</a:t>
            </a:r>
            <a:r>
              <a:rPr lang="en-US" altLang="zh-CN" sz="2000" b="1" dirty="0">
                <a:ln w="0"/>
                <a:solidFill>
                  <a:srgbClr val="00206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a:t>
            </a:r>
            <a:r>
              <a:rPr lang="zh-CN" altLang="en-US" sz="2000" b="1" dirty="0">
                <a:ln w="0"/>
                <a:solidFill>
                  <a:srgbClr val="00206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a:t>
            </a:r>
            <a:r>
              <a:rPr lang="en-US" altLang="zh-CN" sz="2000" b="1" i="1" dirty="0" err="1">
                <a:ln w="0"/>
                <a:solidFill>
                  <a:srgbClr val="00206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Sr</a:t>
            </a:r>
            <a:r>
              <a:rPr lang="zh-CN" altLang="en-US" sz="2000" b="1" dirty="0">
                <a:ln w="0"/>
                <a:solidFill>
                  <a:srgbClr val="00206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是斯特劳哈尔数，它主要与雷诺数有关。当雷诺数为</a:t>
            </a:r>
            <a:r>
              <a:rPr lang="en-US" altLang="zh-CN" sz="2000" b="1" dirty="0">
                <a:ln w="0"/>
                <a:solidFill>
                  <a:srgbClr val="00206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300</a:t>
            </a:r>
            <a:r>
              <a:rPr lang="zh-CN" altLang="en-US" sz="2000" b="1" dirty="0">
                <a:ln w="0"/>
                <a:solidFill>
                  <a:srgbClr val="00206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a:t>
            </a:r>
            <a:r>
              <a:rPr lang="en-US" altLang="zh-CN" sz="2000" b="1" dirty="0">
                <a:ln w="0"/>
                <a:solidFill>
                  <a:srgbClr val="00206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3×10</a:t>
            </a:r>
            <a:r>
              <a:rPr lang="en-US" altLang="zh-CN" sz="2000" b="1" baseline="30000" dirty="0">
                <a:ln w="0"/>
                <a:solidFill>
                  <a:srgbClr val="00206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5</a:t>
            </a:r>
            <a:r>
              <a:rPr lang="zh-CN" altLang="en-US" sz="2000" b="1" dirty="0">
                <a:ln w="0"/>
                <a:solidFill>
                  <a:srgbClr val="00206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时，</a:t>
            </a:r>
            <a:r>
              <a:rPr lang="en-US" altLang="zh-CN" sz="2000" b="1" i="1" dirty="0" err="1">
                <a:ln w="0"/>
                <a:solidFill>
                  <a:srgbClr val="00206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Sr</a:t>
            </a:r>
            <a:r>
              <a:rPr lang="zh-CN" altLang="en-US" sz="2000" b="1" dirty="0">
                <a:ln w="0"/>
                <a:solidFill>
                  <a:srgbClr val="00206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近似于常数值</a:t>
            </a:r>
            <a:r>
              <a:rPr lang="en-US" altLang="zh-CN" sz="2000" b="1" dirty="0">
                <a:ln w="0"/>
                <a:solidFill>
                  <a:srgbClr val="00206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(0.21)</a:t>
            </a:r>
            <a:r>
              <a:rPr lang="zh-CN" altLang="en-US" sz="2000" b="1" dirty="0">
                <a:ln w="0"/>
                <a:solidFill>
                  <a:srgbClr val="00206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；当雷诺数为</a:t>
            </a:r>
            <a:r>
              <a:rPr lang="en-US" altLang="zh-CN" sz="2000" b="1" dirty="0">
                <a:ln w="0"/>
                <a:solidFill>
                  <a:srgbClr val="00206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3×10</a:t>
            </a:r>
            <a:r>
              <a:rPr lang="en-US" altLang="zh-CN" sz="2000" b="1" baseline="30000" dirty="0">
                <a:ln w="0"/>
                <a:solidFill>
                  <a:srgbClr val="00206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5</a:t>
            </a:r>
            <a:r>
              <a:rPr lang="zh-CN" altLang="en-US" sz="2000" b="1" dirty="0">
                <a:ln w="0"/>
                <a:solidFill>
                  <a:srgbClr val="00206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a:t>
            </a:r>
            <a:r>
              <a:rPr lang="en-US" altLang="zh-CN" sz="2000" b="1" dirty="0">
                <a:ln w="0"/>
                <a:solidFill>
                  <a:srgbClr val="00206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3×10</a:t>
            </a:r>
            <a:r>
              <a:rPr lang="en-US" altLang="zh-CN" sz="2000" b="1" baseline="30000" dirty="0">
                <a:ln w="0"/>
                <a:solidFill>
                  <a:srgbClr val="00206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6</a:t>
            </a:r>
            <a:r>
              <a:rPr lang="zh-CN" altLang="en-US" sz="2000" b="1" dirty="0">
                <a:ln w="0"/>
                <a:solidFill>
                  <a:srgbClr val="00206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时，有规则的涡街便不再存在；当雷诺数大于</a:t>
            </a:r>
            <a:r>
              <a:rPr lang="en-US" altLang="zh-CN" sz="2000" b="1" dirty="0">
                <a:ln w="0"/>
                <a:solidFill>
                  <a:srgbClr val="00206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3×10</a:t>
            </a:r>
            <a:r>
              <a:rPr lang="en-US" altLang="zh-CN" sz="2000" b="1" baseline="30000" dirty="0">
                <a:ln w="0"/>
                <a:solidFill>
                  <a:srgbClr val="00206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6</a:t>
            </a:r>
            <a:r>
              <a:rPr lang="zh-CN" altLang="en-US" sz="2000" b="1" dirty="0">
                <a:ln w="0"/>
                <a:solidFill>
                  <a:srgbClr val="00206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时，卡门涡街又会自动出现，这时</a:t>
            </a:r>
            <a:r>
              <a:rPr lang="en-US" altLang="zh-CN" sz="2000" b="1" dirty="0" err="1">
                <a:ln w="0"/>
                <a:solidFill>
                  <a:srgbClr val="00206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Sr</a:t>
            </a:r>
            <a:r>
              <a:rPr lang="zh-CN" altLang="en-US" sz="2000" b="1" dirty="0">
                <a:ln w="0"/>
                <a:solidFill>
                  <a:srgbClr val="00206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约为</a:t>
            </a:r>
            <a:r>
              <a:rPr lang="en-US" altLang="zh-CN" sz="2000" b="1" dirty="0">
                <a:ln w="0"/>
                <a:solidFill>
                  <a:srgbClr val="00206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0.27</a:t>
            </a:r>
            <a:r>
              <a:rPr lang="zh-CN" altLang="en-US" sz="2000" b="1" dirty="0">
                <a:ln w="0"/>
                <a:solidFill>
                  <a:srgbClr val="00206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出现涡街时，流体对物体会产生一个周期性的交变横向作用力。如果力的频率与物体的固有频率相接近，就会引起共振，甚至使物体损坏。这种涡街曾使潜水艇的潜望镜失去观察能力，海峡大桥受到毁坏，锅炉的空气预热器管箱发生振动和破裂。但是利用卡门涡街的这种周期的、交替变化的性质，可制成卡门涡街流量计，通过测量涡流的脱落频率来确定流体的速度或流量。</a:t>
            </a:r>
            <a:endParaRPr lang="zh-CN" altLang="en-US" sz="2000" b="1" dirty="0">
              <a:ln w="0"/>
              <a:solidFill>
                <a:srgbClr val="00206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
        <p:nvSpPr>
          <p:cNvPr id="3" name="矩形 2"/>
          <p:cNvSpPr/>
          <p:nvPr/>
        </p:nvSpPr>
        <p:spPr>
          <a:xfrm>
            <a:off x="179512" y="332656"/>
            <a:ext cx="2031325" cy="452240"/>
          </a:xfrm>
          <a:prstGeom prst="rect">
            <a:avLst/>
          </a:prstGeom>
        </p:spPr>
        <p:txBody>
          <a:bodyPr wrap="none">
            <a:spAutoFit/>
          </a:bodyPr>
          <a:lstStyle/>
          <a:p>
            <a:pPr>
              <a:lnSpc>
                <a:spcPts val="2600"/>
              </a:lnSpc>
              <a:spcAft>
                <a:spcPts val="600"/>
              </a:spcAft>
            </a:pPr>
            <a:r>
              <a:rPr lang="zh-CN" altLang="en-US" sz="3600" b="1" dirty="0">
                <a:ln w="0"/>
                <a:solidFill>
                  <a:srgbClr val="00000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课外阅读</a:t>
            </a:r>
            <a:endParaRPr lang="zh-CN" altLang="en-US" sz="3600" b="1" dirty="0">
              <a:ln w="0"/>
              <a:solidFill>
                <a:srgbClr val="00000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p:txBody>
      </p:sp>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s://5b0988e595225.cdn.sohucs.com/images/20200508/b18fd1af2d0a49e2902698468603812d.gif"/>
          <p:cNvPicPr>
            <a:picLocks noChangeAspect="1" noChangeArrowheads="1" noCrop="1"/>
          </p:cNvPicPr>
          <p:nvPr/>
        </p:nvPicPr>
        <p:blipFill>
          <a:blip r:embed="rId1">
            <a:extLst>
              <a:ext uri="{28A0092B-C50C-407E-A947-70E740481C1C}">
                <a14:useLocalDpi xmlns:a14="http://schemas.microsoft.com/office/drawing/2010/main" val="0"/>
              </a:ext>
            </a:extLst>
          </a:blip>
          <a:srcRect/>
          <a:stretch>
            <a:fillRect/>
          </a:stretch>
        </p:blipFill>
        <p:spPr bwMode="auto">
          <a:xfrm>
            <a:off x="2186345" y="780929"/>
            <a:ext cx="3141906" cy="223353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5" name="Picture 4" descr="http://tukuimg.bdstatic.com/scrop/60504290cd7187b80f01cd1038187489.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5796136" y="749204"/>
            <a:ext cx="2736304" cy="191607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6" name="矩形 5"/>
          <p:cNvSpPr/>
          <p:nvPr/>
        </p:nvSpPr>
        <p:spPr>
          <a:xfrm>
            <a:off x="423392" y="3398047"/>
            <a:ext cx="8532440" cy="1077218"/>
          </a:xfrm>
          <a:prstGeom prst="rect">
            <a:avLst/>
          </a:prstGeom>
        </p:spPr>
        <p:txBody>
          <a:bodyPr wrap="square">
            <a:spAutoFit/>
          </a:bodyPr>
          <a:lstStyle/>
          <a:p>
            <a:pPr indent="457200">
              <a:spcAft>
                <a:spcPts val="600"/>
              </a:spcAft>
            </a:pPr>
            <a:r>
              <a:rPr kumimoji="1" lang="zh-CN" altLang="en-US" b="1" dirty="0">
                <a:ln w="0"/>
                <a:solidFill>
                  <a:srgbClr val="7030A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桥梁结构专家：</a:t>
            </a:r>
            <a:r>
              <a:rPr kumimoji="1" lang="zh-CN" altLang="en-US" b="1" dirty="0">
                <a:ln w="0"/>
                <a:solidFill>
                  <a:srgbClr val="99000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临时防撞墙（水马）改变了外形，大概率是引起涡激共振的原因。据录像显示，虎门大桥正在维修施工中，桥面加了</a:t>
            </a:r>
            <a:r>
              <a:rPr kumimoji="1" lang="en-US" altLang="zh-CN" b="1" dirty="0">
                <a:ln w="0"/>
                <a:solidFill>
                  <a:srgbClr val="99000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1.2</a:t>
            </a:r>
            <a:r>
              <a:rPr kumimoji="1" lang="zh-CN" altLang="en-US" b="1" dirty="0">
                <a:ln w="0"/>
                <a:solidFill>
                  <a:srgbClr val="99000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米高的挡墙，破坏了断面流线型，从而引发</a:t>
            </a:r>
            <a:r>
              <a:rPr kumimoji="1" lang="zh-CN" altLang="en-US" sz="2800" b="1" dirty="0">
                <a:ln w="0"/>
                <a:solidFill>
                  <a:schemeClr val="accent4">
                    <a:lumMod val="60000"/>
                    <a:lumOff val="40000"/>
                  </a:schemeClr>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涡振</a:t>
            </a:r>
            <a:r>
              <a:rPr kumimoji="1" lang="zh-CN" altLang="en-US" b="1" dirty="0">
                <a:ln w="0"/>
                <a:solidFill>
                  <a:srgbClr val="99000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a:t>
            </a:r>
            <a:endParaRPr kumimoji="1" lang="zh-CN" altLang="en-US" b="1" dirty="0">
              <a:ln w="0"/>
              <a:solidFill>
                <a:srgbClr val="99000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p:txBody>
      </p:sp>
      <p:sp>
        <p:nvSpPr>
          <p:cNvPr id="7" name="矩形 6"/>
          <p:cNvSpPr/>
          <p:nvPr/>
        </p:nvSpPr>
        <p:spPr>
          <a:xfrm>
            <a:off x="251521" y="905056"/>
            <a:ext cx="1970662" cy="1477328"/>
          </a:xfrm>
          <a:prstGeom prst="rect">
            <a:avLst/>
          </a:prstGeom>
        </p:spPr>
        <p:txBody>
          <a:bodyPr wrap="square">
            <a:spAutoFit/>
          </a:bodyPr>
          <a:lstStyle/>
          <a:p>
            <a:r>
              <a:rPr lang="en-US" altLang="zh-CN" b="1" dirty="0">
                <a:ln w="0"/>
                <a:solidFill>
                  <a:srgbClr val="00920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2020</a:t>
            </a:r>
            <a:r>
              <a:rPr lang="zh-CN" altLang="en-US" b="1" dirty="0">
                <a:ln w="0"/>
                <a:solidFill>
                  <a:srgbClr val="00920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年</a:t>
            </a:r>
            <a:r>
              <a:rPr lang="en-US" altLang="zh-CN" b="1" dirty="0">
                <a:ln w="0"/>
                <a:solidFill>
                  <a:srgbClr val="00920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5</a:t>
            </a:r>
            <a:r>
              <a:rPr lang="zh-CN" altLang="en-US" b="1" dirty="0">
                <a:ln w="0"/>
                <a:solidFill>
                  <a:srgbClr val="00920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月</a:t>
            </a:r>
            <a:r>
              <a:rPr lang="en-US" altLang="zh-CN" b="1" dirty="0">
                <a:ln w="0"/>
                <a:solidFill>
                  <a:srgbClr val="00920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5</a:t>
            </a:r>
            <a:r>
              <a:rPr lang="zh-CN" altLang="en-US" b="1" dirty="0">
                <a:ln w="0"/>
                <a:solidFill>
                  <a:srgbClr val="00920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日下午至</a:t>
            </a:r>
            <a:r>
              <a:rPr lang="en-US" altLang="zh-CN" b="1" dirty="0">
                <a:ln w="0"/>
                <a:solidFill>
                  <a:srgbClr val="00920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6</a:t>
            </a:r>
            <a:r>
              <a:rPr lang="zh-CN" altLang="en-US" b="1" dirty="0">
                <a:ln w="0"/>
                <a:solidFill>
                  <a:srgbClr val="00920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日中午，约</a:t>
            </a:r>
            <a:r>
              <a:rPr lang="en-US" altLang="zh-CN" b="1" dirty="0">
                <a:ln w="0"/>
                <a:solidFill>
                  <a:srgbClr val="00920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20</a:t>
            </a:r>
            <a:r>
              <a:rPr lang="zh-CN" altLang="en-US" b="1" dirty="0">
                <a:ln w="0"/>
                <a:solidFill>
                  <a:srgbClr val="00920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个小时内，广东虎门大桥多次发生抖动现象</a:t>
            </a:r>
            <a:endParaRPr lang="zh-CN" altLang="en-US" b="1" dirty="0">
              <a:ln w="0"/>
              <a:solidFill>
                <a:srgbClr val="00920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p:txBody>
      </p:sp>
      <p:sp>
        <p:nvSpPr>
          <p:cNvPr id="8" name="矩形 7"/>
          <p:cNvSpPr/>
          <p:nvPr/>
        </p:nvSpPr>
        <p:spPr>
          <a:xfrm>
            <a:off x="368977" y="4540026"/>
            <a:ext cx="8582332" cy="1015663"/>
          </a:xfrm>
          <a:prstGeom prst="rect">
            <a:avLst/>
          </a:prstGeom>
        </p:spPr>
        <p:txBody>
          <a:bodyPr wrap="square">
            <a:spAutoFit/>
          </a:bodyPr>
          <a:lstStyle/>
          <a:p>
            <a:r>
              <a:rPr kumimoji="1" lang="zh-CN" altLang="en-US" b="1" dirty="0">
                <a:ln w="0"/>
                <a:solidFill>
                  <a:schemeClr val="accent4">
                    <a:lumMod val="60000"/>
                    <a:lumOff val="40000"/>
                  </a:schemeClr>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     拆掉水马后，虎门大桥涡振于</a:t>
            </a:r>
            <a:r>
              <a:rPr kumimoji="1" lang="en-US" altLang="zh-CN" b="1" dirty="0">
                <a:ln w="0"/>
                <a:solidFill>
                  <a:schemeClr val="accent4">
                    <a:lumMod val="60000"/>
                    <a:lumOff val="40000"/>
                  </a:schemeClr>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5</a:t>
            </a:r>
            <a:r>
              <a:rPr kumimoji="1" lang="zh-CN" altLang="en-US" b="1" dirty="0">
                <a:ln w="0"/>
                <a:solidFill>
                  <a:schemeClr val="accent4">
                    <a:lumMod val="60000"/>
                    <a:lumOff val="40000"/>
                  </a:schemeClr>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日</a:t>
            </a:r>
            <a:r>
              <a:rPr kumimoji="1" lang="en-US" altLang="zh-CN" b="1" dirty="0">
                <a:ln w="0"/>
                <a:solidFill>
                  <a:schemeClr val="accent4">
                    <a:lumMod val="60000"/>
                    <a:lumOff val="40000"/>
                  </a:schemeClr>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16</a:t>
            </a:r>
            <a:r>
              <a:rPr kumimoji="1" lang="zh-CN" altLang="en-US" b="1" dirty="0">
                <a:ln w="0"/>
                <a:solidFill>
                  <a:schemeClr val="accent4">
                    <a:lumMod val="60000"/>
                    <a:lumOff val="40000"/>
                  </a:schemeClr>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时暂停；</a:t>
            </a:r>
            <a:r>
              <a:rPr kumimoji="1" lang="en-US" altLang="zh-CN" b="1" dirty="0">
                <a:ln w="0"/>
                <a:solidFill>
                  <a:schemeClr val="accent4">
                    <a:lumMod val="60000"/>
                    <a:lumOff val="40000"/>
                  </a:schemeClr>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5</a:t>
            </a:r>
            <a:r>
              <a:rPr kumimoji="1" lang="zh-CN" altLang="en-US" b="1" dirty="0">
                <a:ln w="0"/>
                <a:solidFill>
                  <a:schemeClr val="accent4">
                    <a:lumMod val="60000"/>
                    <a:lumOff val="40000"/>
                  </a:schemeClr>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日</a:t>
            </a:r>
            <a:r>
              <a:rPr kumimoji="1" lang="en-US" altLang="zh-CN" b="1" dirty="0">
                <a:ln w="0"/>
                <a:solidFill>
                  <a:schemeClr val="accent4">
                    <a:lumMod val="60000"/>
                    <a:lumOff val="40000"/>
                  </a:schemeClr>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20</a:t>
            </a:r>
            <a:r>
              <a:rPr kumimoji="1" lang="zh-CN" altLang="en-US" b="1" dirty="0">
                <a:ln w="0"/>
                <a:solidFill>
                  <a:schemeClr val="accent4">
                    <a:lumMod val="60000"/>
                    <a:lumOff val="40000"/>
                  </a:schemeClr>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时，大桥再次发生涡振。</a:t>
            </a:r>
            <a:r>
              <a:rPr kumimoji="1" lang="zh-CN" altLang="en-US" b="1" dirty="0">
                <a:ln w="0"/>
                <a:solidFill>
                  <a:srgbClr val="00206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国际桥梁与工程协会主席</a:t>
            </a:r>
            <a:r>
              <a:rPr kumimoji="1" lang="zh-CN" altLang="en-US" sz="2400" b="1" dirty="0">
                <a:ln w="0"/>
                <a:solidFill>
                  <a:srgbClr val="99000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葛耀君</a:t>
            </a:r>
            <a:r>
              <a:rPr kumimoji="1" lang="zh-CN" altLang="en-US" b="1" dirty="0">
                <a:ln w="0"/>
                <a:solidFill>
                  <a:schemeClr val="accent4">
                    <a:lumMod val="60000"/>
                    <a:lumOff val="40000"/>
                  </a:schemeClr>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接受新京报采访时说，已经安排仪器观测数据，对二次涡振的成因进行调查</a:t>
            </a:r>
            <a:endParaRPr kumimoji="1" lang="zh-CN" altLang="en-US" b="1" dirty="0">
              <a:ln w="0"/>
              <a:solidFill>
                <a:schemeClr val="accent4">
                  <a:lumMod val="60000"/>
                  <a:lumOff val="40000"/>
                </a:schemeClr>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p:txBody>
      </p:sp>
      <p:sp>
        <p:nvSpPr>
          <p:cNvPr id="10" name="矩形 9"/>
          <p:cNvSpPr/>
          <p:nvPr/>
        </p:nvSpPr>
        <p:spPr>
          <a:xfrm>
            <a:off x="395536" y="44624"/>
            <a:ext cx="2169184" cy="646331"/>
          </a:xfrm>
          <a:prstGeom prst="rect">
            <a:avLst/>
          </a:prstGeom>
          <a:effectLst>
            <a:outerShdw blurRad="50800" dist="38100" dir="8100000" algn="tr" rotWithShape="0">
              <a:prstClr val="black">
                <a:alpha val="40000"/>
              </a:prstClr>
            </a:outerShdw>
            <a:reflection blurRad="6350" stA="50000" endA="300" endPos="55000" dir="5400000" sy="-100000" algn="bl" rotWithShape="0"/>
          </a:effectLst>
        </p:spPr>
        <p:txBody>
          <a:bodyPr wrap="none">
            <a:spAutoFit/>
          </a:bodyPr>
          <a:lstStyle/>
          <a:p>
            <a:pPr eaLnBrk="1" hangingPunct="1"/>
            <a:r>
              <a:rPr lang="zh-CN" altLang="en-US" sz="3600" b="1" dirty="0">
                <a:ln w="0"/>
                <a:solidFill>
                  <a:srgbClr val="99000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 </a:t>
            </a:r>
            <a:r>
              <a:rPr lang="zh-CN" altLang="en-US" sz="3600" b="1" dirty="0">
                <a:ln w="0"/>
                <a:solidFill>
                  <a:schemeClr val="accent5">
                    <a:lumMod val="10000"/>
                  </a:schemeClr>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实验背景</a:t>
            </a:r>
            <a:endParaRPr lang="zh-CN" altLang="en-US" sz="3600" b="1" dirty="0">
              <a:ln w="0"/>
              <a:solidFill>
                <a:schemeClr val="accent5">
                  <a:lumMod val="10000"/>
                </a:schemeClr>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p:txBody>
      </p:sp>
      <p:sp>
        <p:nvSpPr>
          <p:cNvPr id="11" name="矩形 10"/>
          <p:cNvSpPr/>
          <p:nvPr/>
        </p:nvSpPr>
        <p:spPr>
          <a:xfrm>
            <a:off x="3013475" y="115435"/>
            <a:ext cx="902811" cy="523220"/>
          </a:xfrm>
          <a:prstGeom prst="rect">
            <a:avLst/>
          </a:prstGeom>
        </p:spPr>
        <p:txBody>
          <a:bodyPr wrap="none">
            <a:spAutoFit/>
          </a:bodyPr>
          <a:lstStyle/>
          <a:p>
            <a:r>
              <a:rPr kumimoji="1" lang="zh-CN" altLang="en-US" sz="2800" b="1" dirty="0">
                <a:ln w="0"/>
                <a:solidFill>
                  <a:srgbClr val="006666"/>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涡振</a:t>
            </a:r>
            <a:endParaRPr lang="zh-CN" altLang="en-US" sz="2800" dirty="0">
              <a:solidFill>
                <a:srgbClr val="006666"/>
              </a:solidFill>
            </a:endParaRPr>
          </a:p>
        </p:txBody>
      </p:sp>
      <p:sp>
        <p:nvSpPr>
          <p:cNvPr id="13" name="矩形 12"/>
          <p:cNvSpPr/>
          <p:nvPr/>
        </p:nvSpPr>
        <p:spPr>
          <a:xfrm>
            <a:off x="331861" y="2317623"/>
            <a:ext cx="1809982" cy="1015663"/>
          </a:xfrm>
          <a:prstGeom prst="rect">
            <a:avLst/>
          </a:prstGeom>
          <a:ln>
            <a:solidFill>
              <a:schemeClr val="accent1"/>
            </a:solidFill>
          </a:ln>
        </p:spPr>
        <p:txBody>
          <a:bodyPr wrap="square">
            <a:spAutoFit/>
          </a:bodyPr>
          <a:lstStyle/>
          <a:p>
            <a:r>
              <a:rPr lang="zh-CN" altLang="en-US" sz="1000" dirty="0">
                <a:solidFill>
                  <a:srgbClr val="333333"/>
                </a:solidFill>
                <a:latin typeface="Helvetica Neue"/>
              </a:rPr>
              <a:t>于</a:t>
            </a:r>
            <a:r>
              <a:rPr lang="en-US" altLang="zh-CN" sz="1000" dirty="0">
                <a:solidFill>
                  <a:srgbClr val="333333"/>
                </a:solidFill>
                <a:latin typeface="Helvetica Neue"/>
              </a:rPr>
              <a:t>1997</a:t>
            </a:r>
            <a:r>
              <a:rPr lang="zh-CN" altLang="en-US" sz="1000" dirty="0">
                <a:solidFill>
                  <a:srgbClr val="333333"/>
                </a:solidFill>
                <a:latin typeface="Helvetica Neue"/>
              </a:rPr>
              <a:t>年</a:t>
            </a:r>
            <a:r>
              <a:rPr lang="en-US" altLang="zh-CN" sz="1000" dirty="0">
                <a:solidFill>
                  <a:srgbClr val="333333"/>
                </a:solidFill>
                <a:latin typeface="Helvetica Neue"/>
              </a:rPr>
              <a:t>6</a:t>
            </a:r>
            <a:r>
              <a:rPr lang="zh-CN" altLang="en-US" sz="1000" dirty="0">
                <a:solidFill>
                  <a:srgbClr val="333333"/>
                </a:solidFill>
                <a:latin typeface="Helvetica Neue"/>
              </a:rPr>
              <a:t>月建成通车，总投资约</a:t>
            </a:r>
            <a:r>
              <a:rPr lang="en-US" altLang="zh-CN" sz="1000" dirty="0">
                <a:solidFill>
                  <a:srgbClr val="333333"/>
                </a:solidFill>
                <a:latin typeface="Helvetica Neue"/>
              </a:rPr>
              <a:t>30</a:t>
            </a:r>
            <a:r>
              <a:rPr lang="zh-CN" altLang="en-US" sz="1000" dirty="0">
                <a:solidFill>
                  <a:srgbClr val="333333"/>
                </a:solidFill>
                <a:latin typeface="Helvetica Neue"/>
              </a:rPr>
              <a:t>亿元。虎门大桥是我国第一座大规模化悬索桥，曾获詹天佑土木工程奖。该大桥防震等级为</a:t>
            </a:r>
            <a:r>
              <a:rPr lang="en-US" altLang="zh-CN" sz="1000" dirty="0">
                <a:solidFill>
                  <a:srgbClr val="333333"/>
                </a:solidFill>
                <a:latin typeface="Helvetica Neue"/>
              </a:rPr>
              <a:t>7</a:t>
            </a:r>
            <a:r>
              <a:rPr lang="zh-CN" altLang="en-US" sz="1000" dirty="0">
                <a:solidFill>
                  <a:srgbClr val="333333"/>
                </a:solidFill>
                <a:latin typeface="Helvetica Neue"/>
              </a:rPr>
              <a:t>级，防台等级为</a:t>
            </a:r>
            <a:r>
              <a:rPr lang="en-US" altLang="zh-CN" sz="1000" dirty="0">
                <a:solidFill>
                  <a:srgbClr val="333333"/>
                </a:solidFill>
                <a:latin typeface="Helvetica Neue"/>
              </a:rPr>
              <a:t>61</a:t>
            </a:r>
            <a:r>
              <a:rPr lang="zh-CN" altLang="en-US" sz="1000" dirty="0">
                <a:solidFill>
                  <a:srgbClr val="333333"/>
                </a:solidFill>
                <a:latin typeface="Helvetica Neue"/>
              </a:rPr>
              <a:t>米每秒</a:t>
            </a:r>
            <a:endParaRPr lang="zh-CN" altLang="en-US" sz="1000" dirty="0"/>
          </a:p>
        </p:txBody>
      </p:sp>
      <p:sp>
        <p:nvSpPr>
          <p:cNvPr id="14" name="矩形 13"/>
          <p:cNvSpPr/>
          <p:nvPr/>
        </p:nvSpPr>
        <p:spPr>
          <a:xfrm>
            <a:off x="1115616" y="5566970"/>
            <a:ext cx="5544616" cy="523220"/>
          </a:xfrm>
          <a:prstGeom prst="rect">
            <a:avLst/>
          </a:prstGeom>
        </p:spPr>
        <p:txBody>
          <a:bodyPr wrap="square">
            <a:spAutoFit/>
          </a:bodyPr>
          <a:lstStyle/>
          <a:p>
            <a:pPr indent="457200">
              <a:spcAft>
                <a:spcPts val="600"/>
              </a:spcAft>
            </a:pPr>
            <a:r>
              <a:rPr kumimoji="1" lang="zh-CN" altLang="en-US" sz="2800" b="1" dirty="0">
                <a:ln w="0"/>
                <a:solidFill>
                  <a:srgbClr val="FF000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涡振发生的原理</a:t>
            </a:r>
            <a:r>
              <a:rPr kumimoji="1" lang="en-US" altLang="zh-CN" sz="2800" b="1" dirty="0">
                <a:ln w="0"/>
                <a:solidFill>
                  <a:srgbClr val="FF000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a:t>
            </a:r>
            <a:r>
              <a:rPr kumimoji="1" lang="zh-CN" altLang="en-US" sz="2800" b="1" dirty="0">
                <a:ln w="0"/>
                <a:solidFill>
                  <a:srgbClr val="FF000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卡门涡街</a:t>
            </a:r>
            <a:endParaRPr kumimoji="1" lang="zh-CN" altLang="en-US" b="1" dirty="0">
              <a:ln w="0"/>
              <a:solidFill>
                <a:srgbClr val="FF000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p:txBody>
      </p:sp>
      <p:sp>
        <p:nvSpPr>
          <p:cNvPr id="12" name="矩形 11"/>
          <p:cNvSpPr/>
          <p:nvPr/>
        </p:nvSpPr>
        <p:spPr>
          <a:xfrm>
            <a:off x="5660677" y="2786421"/>
            <a:ext cx="2799656" cy="369332"/>
          </a:xfrm>
          <a:prstGeom prst="rect">
            <a:avLst/>
          </a:prstGeom>
        </p:spPr>
        <p:txBody>
          <a:bodyPr wrap="square">
            <a:spAutoFit/>
          </a:bodyPr>
          <a:lstStyle/>
          <a:p>
            <a:r>
              <a:rPr lang="zh-CN" altLang="en-US" b="1" dirty="0">
                <a:ln w="0"/>
                <a:solidFill>
                  <a:schemeClr val="accent2"/>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发生抖动后紧急拆掉水马</a:t>
            </a:r>
            <a:endParaRPr lang="zh-CN" altLang="en-US" b="1" dirty="0">
              <a:ln w="0"/>
              <a:solidFill>
                <a:schemeClr val="accent2"/>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p:txBody>
      </p:sp>
    </p:spTree>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http://5b0988e595225.cdn.sohucs.com/images/20180212/e8ff299fd16d47f19737c38732ec7339.jpe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097341" y="3747216"/>
            <a:ext cx="3071656" cy="2406698"/>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http://5b0988e595225.cdn.sohucs.com/images/20180212/1ffc6a43c8eb46e8af0f1da73a1d3694.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3954995"/>
            <a:ext cx="2605668" cy="21739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1"/>
          <p:cNvSpPr>
            <a:spLocks noChangeArrowheads="1"/>
          </p:cNvSpPr>
          <p:nvPr/>
        </p:nvSpPr>
        <p:spPr bwMode="auto">
          <a:xfrm>
            <a:off x="378097" y="784896"/>
            <a:ext cx="8640960" cy="31700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pPr>
            <a:r>
              <a:rPr kumimoji="0" lang="en-US" altLang="zh-CN" sz="2000" b="1" i="0" u="none" strike="noStrike" normalizeH="0" baseline="0" dirty="0">
                <a:ln w="0"/>
                <a:solidFill>
                  <a:srgbClr val="006666"/>
                </a:solidFill>
                <a:effectLst>
                  <a:outerShdw blurRad="38100" dist="19050" dir="2700000" algn="tl" rotWithShape="0">
                    <a:schemeClr val="dk1">
                      <a:alpha val="40000"/>
                    </a:schemeClr>
                  </a:outerShdw>
                </a:effectLst>
                <a:latin typeface="Arial" panose="020B0604020202020204" pitchFamily="34" charset="0"/>
              </a:rPr>
              <a:t>      </a:t>
            </a:r>
            <a:r>
              <a:rPr kumimoji="0" lang="zh-CN" sz="2000" b="1" i="0" u="none" strike="noStrike" normalizeH="0" baseline="0" dirty="0">
                <a:ln w="0"/>
                <a:solidFill>
                  <a:srgbClr val="006666"/>
                </a:solidFill>
                <a:effectLst>
                  <a:outerShdw blurRad="38100" dist="19050" dir="2700000" algn="tl" rotWithShape="0">
                    <a:schemeClr val="dk1">
                      <a:alpha val="40000"/>
                    </a:schemeClr>
                  </a:outerShdw>
                </a:effectLst>
                <a:latin typeface="Arial" panose="020B0604020202020204" pitchFamily="34" charset="0"/>
              </a:rPr>
              <a:t>对量子力学做出巨大贡献的物理学家维尔纳</a:t>
            </a:r>
            <a:r>
              <a:rPr kumimoji="0" lang="zh-CN" altLang="zh-CN" sz="2000" b="1" i="0" u="none" strike="noStrike" normalizeH="0" baseline="0" dirty="0">
                <a:ln w="0"/>
                <a:solidFill>
                  <a:srgbClr val="006666"/>
                </a:solidFill>
                <a:effectLst>
                  <a:outerShdw blurRad="38100" dist="19050" dir="2700000" algn="tl" rotWithShape="0">
                    <a:schemeClr val="dk1">
                      <a:alpha val="40000"/>
                    </a:schemeClr>
                  </a:outerShdw>
                </a:effectLst>
                <a:latin typeface="Arial" panose="020B0604020202020204" pitchFamily="34" charset="0"/>
              </a:rPr>
              <a:t>·</a:t>
            </a:r>
            <a:r>
              <a:rPr kumimoji="0" lang="zh-CN" sz="2000" b="1" i="0" u="none" strike="noStrike" normalizeH="0" baseline="0" dirty="0">
                <a:ln w="0"/>
                <a:solidFill>
                  <a:srgbClr val="006666"/>
                </a:solidFill>
                <a:effectLst>
                  <a:outerShdw blurRad="38100" dist="19050" dir="2700000" algn="tl" rotWithShape="0">
                    <a:schemeClr val="dk1">
                      <a:alpha val="40000"/>
                    </a:schemeClr>
                  </a:outerShdw>
                </a:effectLst>
                <a:latin typeface="Arial" panose="020B0604020202020204" pitchFamily="34" charset="0"/>
              </a:rPr>
              <a:t>海森堡曾经说过：“当我见到上帝时，我想问他两个问题：为什么会有相对论？为什么会有湍流？我相信他一定会有第一个问题的答案。”这个故事虽然很可能是杜撰的，却描述了大多数科学家对湍流的感觉。</a:t>
            </a:r>
            <a:endParaRPr kumimoji="0" lang="zh-CN" sz="2000" b="1" i="0" u="none" strike="noStrike" normalizeH="0" baseline="0" dirty="0">
              <a:ln w="0"/>
              <a:solidFill>
                <a:srgbClr val="006666"/>
              </a:solidFill>
              <a:effectLst>
                <a:outerShdw blurRad="38100" dist="19050" dir="2700000" algn="tl" rotWithShape="0">
                  <a:schemeClr val="dk1">
                    <a:alpha val="40000"/>
                  </a:schemeClr>
                </a:outerShdw>
              </a:effectLst>
              <a:latin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pPr>
            <a:r>
              <a:rPr kumimoji="0" lang="zh-CN" sz="2000" b="1" i="0" u="none" strike="noStrike" normalizeH="0" baseline="0" dirty="0">
                <a:ln w="0"/>
                <a:solidFill>
                  <a:srgbClr val="006666"/>
                </a:solidFill>
                <a:effectLst>
                  <a:outerShdw blurRad="38100" dist="19050" dir="2700000" algn="tl" rotWithShape="0">
                    <a:schemeClr val="dk1">
                      <a:alpha val="40000"/>
                    </a:schemeClr>
                  </a:outerShdw>
                </a:effectLst>
                <a:latin typeface="Arial" panose="020B0604020202020204" pitchFamily="34" charset="0"/>
                <a:ea typeface="PingFang SC"/>
              </a:rPr>
              <a:t>  </a:t>
            </a:r>
            <a:r>
              <a:rPr kumimoji="0" lang="en-US" altLang="zh-CN" sz="2000" b="0" i="0" u="none" strike="noStrike" cap="none" normalizeH="0" baseline="0" dirty="0">
                <a:ln>
                  <a:noFill/>
                </a:ln>
                <a:solidFill>
                  <a:srgbClr val="191919"/>
                </a:solidFill>
                <a:effectLst/>
                <a:latin typeface="Arial" panose="020B0604020202020204" pitchFamily="34" charset="0"/>
                <a:ea typeface="PingFang SC"/>
              </a:rPr>
              <a:t>       </a:t>
            </a:r>
            <a:r>
              <a:rPr kumimoji="0" lang="zh-CN" altLang="zh-CN" sz="2000" b="1" i="0" u="none" strike="noStrike" normalizeH="0" baseline="0" dirty="0">
                <a:ln w="0"/>
                <a:effectLst>
                  <a:outerShdw blurRad="38100" dist="19050" dir="2700000" algn="tl" rotWithShape="0">
                    <a:schemeClr val="dk1">
                      <a:alpha val="40000"/>
                    </a:schemeClr>
                  </a:outerShdw>
                </a:effectLst>
                <a:latin typeface="Arial" panose="020B0604020202020204" pitchFamily="34" charset="0"/>
                <a:ea typeface="PingFang SC"/>
              </a:rPr>
              <a:t>Navier-Stokes</a:t>
            </a:r>
            <a:r>
              <a:rPr kumimoji="0" lang="zh-CN" sz="2000" b="1" i="0" u="none" strike="noStrike" normalizeH="0" baseline="0" dirty="0">
                <a:ln w="0"/>
                <a:effectLst>
                  <a:outerShdw blurRad="38100" dist="19050" dir="2700000" algn="tl" rotWithShape="0">
                    <a:schemeClr val="dk1">
                      <a:alpha val="40000"/>
                    </a:schemeClr>
                  </a:outerShdw>
                </a:effectLst>
                <a:latin typeface="Arial" panose="020B0604020202020204" pitchFamily="34" charset="0"/>
                <a:ea typeface="PingFang SC"/>
              </a:rPr>
              <a:t>方程仅仅描述了一些类似水从水管中流出的简单自然现象却斩获了一百万奖金。小至一个光子的收缩震动，大至宇宙空间运行的规律，都包含在物理等式中。然而，只有描述流体流动的</a:t>
            </a:r>
            <a:r>
              <a:rPr kumimoji="0" lang="zh-CN" altLang="zh-CN" sz="2000" b="1" i="0" u="none" strike="noStrike" normalizeH="0" baseline="0" dirty="0">
                <a:ln w="0"/>
                <a:effectLst>
                  <a:outerShdw blurRad="38100" dist="19050" dir="2700000" algn="tl" rotWithShape="0">
                    <a:schemeClr val="dk1">
                      <a:alpha val="40000"/>
                    </a:schemeClr>
                  </a:outerShdw>
                </a:effectLst>
                <a:latin typeface="Arial" panose="020B0604020202020204" pitchFamily="34" charset="0"/>
                <a:ea typeface="PingFang SC"/>
              </a:rPr>
              <a:t>Navier-Stokes</a:t>
            </a:r>
            <a:r>
              <a:rPr kumimoji="0" lang="zh-CN" sz="2000" b="1" i="0" u="none" strike="noStrike" normalizeH="0" baseline="0" dirty="0">
                <a:ln w="0"/>
                <a:effectLst>
                  <a:outerShdw blurRad="38100" dist="19050" dir="2700000" algn="tl" rotWithShape="0">
                    <a:schemeClr val="dk1">
                      <a:alpha val="40000"/>
                    </a:schemeClr>
                  </a:outerShdw>
                </a:effectLst>
                <a:latin typeface="Arial" panose="020B0604020202020204" pitchFamily="34" charset="0"/>
                <a:ea typeface="PingFang SC"/>
              </a:rPr>
              <a:t>方程，因其数学难度成为克雷数学研究所的七个“千禧年大奖难题”之一，并获得一百万奖金。为什么这个描述水流过水管这样简单现象的方程，其数学内涵却比爱因斯坦描述黑洞的场方程还要复杂？</a:t>
            </a:r>
            <a:endParaRPr kumimoji="0" lang="zh-CN" sz="2000" b="1" i="0" u="none" strike="noStrike" normalizeH="0" baseline="0" dirty="0">
              <a:ln w="0"/>
              <a:effectLst>
                <a:outerShdw blurRad="38100" dist="19050" dir="2700000" algn="tl" rotWithShape="0">
                  <a:schemeClr val="dk1">
                    <a:alpha val="40000"/>
                  </a:schemeClr>
                </a:outerShdw>
              </a:effectLst>
              <a:latin typeface="Arial" panose="020B0604020202020204" pitchFamily="34" charset="0"/>
              <a:ea typeface="PingFang SC"/>
            </a:endParaRPr>
          </a:p>
        </p:txBody>
      </p:sp>
      <p:sp>
        <p:nvSpPr>
          <p:cNvPr id="5" name="矩形 4"/>
          <p:cNvSpPr/>
          <p:nvPr/>
        </p:nvSpPr>
        <p:spPr>
          <a:xfrm>
            <a:off x="179512" y="332656"/>
            <a:ext cx="2031325" cy="452240"/>
          </a:xfrm>
          <a:prstGeom prst="rect">
            <a:avLst/>
          </a:prstGeom>
        </p:spPr>
        <p:txBody>
          <a:bodyPr wrap="none">
            <a:spAutoFit/>
          </a:bodyPr>
          <a:lstStyle/>
          <a:p>
            <a:pPr>
              <a:lnSpc>
                <a:spcPts val="2600"/>
              </a:lnSpc>
              <a:spcAft>
                <a:spcPts val="600"/>
              </a:spcAft>
            </a:pPr>
            <a:r>
              <a:rPr lang="zh-CN" altLang="en-US" sz="3600" b="1" dirty="0">
                <a:ln w="0"/>
                <a:solidFill>
                  <a:srgbClr val="00000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课外阅读</a:t>
            </a:r>
            <a:endParaRPr lang="zh-CN" altLang="en-US" sz="3600" b="1" dirty="0">
              <a:ln w="0"/>
              <a:solidFill>
                <a:srgbClr val="00000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p:txBody>
      </p:sp>
      <p:pic>
        <p:nvPicPr>
          <p:cNvPr id="6" name="Picture 2" descr="http://5b0988e595225.cdn.sohucs.com/images/20180212/d37329667e9f46bc82f72938d1b3b962.jpe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89079" y="3916396"/>
            <a:ext cx="2499161" cy="206833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图表 3"/>
          <p:cNvGraphicFramePr/>
          <p:nvPr/>
        </p:nvGraphicFramePr>
        <p:xfrm>
          <a:off x="2262187" y="1912143"/>
          <a:ext cx="4619625" cy="3033713"/>
        </p:xfrm>
        <a:graphic>
          <a:graphicData uri="http://schemas.openxmlformats.org/drawingml/2006/chart">
            <c:chart xmlns:c="http://schemas.openxmlformats.org/drawingml/2006/chart" xmlns:r="http://schemas.openxmlformats.org/officeDocument/2006/relationships" r:id="rId1"/>
          </a:graphicData>
        </a:graphic>
      </p:graphicFrame>
    </p:spTree>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http://5b0988e595225.cdn.sohucs.com/images/20180212/6d435d3278f44de9b042f02631991b8d.jpe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32263" y="1268760"/>
            <a:ext cx="5973995" cy="3528392"/>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p:nvSpPr>
        <p:spPr>
          <a:xfrm>
            <a:off x="179512" y="332656"/>
            <a:ext cx="2031325" cy="452240"/>
          </a:xfrm>
          <a:prstGeom prst="rect">
            <a:avLst/>
          </a:prstGeom>
        </p:spPr>
        <p:txBody>
          <a:bodyPr wrap="none">
            <a:spAutoFit/>
          </a:bodyPr>
          <a:lstStyle/>
          <a:p>
            <a:pPr>
              <a:lnSpc>
                <a:spcPts val="2600"/>
              </a:lnSpc>
              <a:spcAft>
                <a:spcPts val="600"/>
              </a:spcAft>
            </a:pPr>
            <a:r>
              <a:rPr lang="zh-CN" altLang="en-US" sz="3600" b="1" dirty="0">
                <a:ln w="0"/>
                <a:solidFill>
                  <a:srgbClr val="00000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课外阅读</a:t>
            </a:r>
            <a:endParaRPr lang="zh-CN" altLang="en-US" sz="3600" b="1" dirty="0">
              <a:ln w="0"/>
              <a:solidFill>
                <a:srgbClr val="00000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2"/>
          <a:stretch>
            <a:fillRect/>
          </a:stretch>
        </p:blipFill>
        <p:spPr>
          <a:xfrm>
            <a:off x="1043608" y="4077072"/>
            <a:ext cx="5962650" cy="2257425"/>
          </a:xfrm>
          <a:prstGeom prst="rect">
            <a:avLst/>
          </a:prstGeom>
        </p:spPr>
      </p:pic>
    </p:spTree>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stretch>
            <a:fillRect/>
          </a:stretch>
        </p:blipFill>
        <p:spPr>
          <a:xfrm>
            <a:off x="-1" y="0"/>
            <a:ext cx="9144001" cy="6858000"/>
          </a:xfrm>
          <a:prstGeom prst="rect">
            <a:avLst/>
          </a:prstGeom>
        </p:spPr>
      </p:pic>
      <p:grpSp>
        <p:nvGrpSpPr>
          <p:cNvPr id="2" name="Group 11"/>
          <p:cNvGrpSpPr/>
          <p:nvPr/>
        </p:nvGrpSpPr>
        <p:grpSpPr>
          <a:xfrm>
            <a:off x="1908175" y="1687513"/>
            <a:ext cx="5873750" cy="2897187"/>
            <a:chOff x="1202" y="1063"/>
            <a:chExt cx="3700" cy="1825"/>
          </a:xfrm>
        </p:grpSpPr>
        <p:sp>
          <p:nvSpPr>
            <p:cNvPr id="12297" name="Text Box 5"/>
            <p:cNvSpPr txBox="1"/>
            <p:nvPr/>
          </p:nvSpPr>
          <p:spPr>
            <a:xfrm>
              <a:off x="1561" y="1063"/>
              <a:ext cx="116" cy="330"/>
            </a:xfrm>
            <a:prstGeom prst="rect">
              <a:avLst/>
            </a:prstGeom>
            <a:noFill/>
            <a:ln w="9525">
              <a:noFill/>
            </a:ln>
          </p:spPr>
          <p:txBody>
            <a:bodyPr wrap="none">
              <a:spAutoFit/>
            </a:bodyPr>
            <a:lstStyle/>
            <a:p>
              <a:endParaRPr lang="zh-CN" altLang="en-US" sz="2800" b="1" dirty="0">
                <a:solidFill>
                  <a:srgbClr val="33CC33"/>
                </a:solidFill>
                <a:latin typeface="华文新魏" panose="02010800040101010101" pitchFamily="2" charset="-122"/>
                <a:ea typeface="华文新魏" panose="02010800040101010101" pitchFamily="2" charset="-122"/>
              </a:endParaRPr>
            </a:p>
          </p:txBody>
        </p:sp>
        <p:sp>
          <p:nvSpPr>
            <p:cNvPr id="12295" name="Text Box 7"/>
            <p:cNvSpPr txBox="1"/>
            <p:nvPr/>
          </p:nvSpPr>
          <p:spPr>
            <a:xfrm>
              <a:off x="1202" y="2523"/>
              <a:ext cx="3700" cy="365"/>
            </a:xfrm>
            <a:prstGeom prst="rect">
              <a:avLst/>
            </a:prstGeom>
            <a:noFill/>
            <a:ln w="9525">
              <a:noFill/>
            </a:ln>
          </p:spPr>
          <p:txBody>
            <a:bodyPr wrap="none">
              <a:spAutoFit/>
            </a:bodyPr>
            <a:lstStyle/>
            <a:p>
              <a:r>
                <a:rPr lang="zh-CN" altLang="en-US" sz="3200" b="1" dirty="0">
                  <a:solidFill>
                    <a:srgbClr val="00CC66"/>
                  </a:solidFill>
                  <a:latin typeface="Times New Roman" panose="02020603050405020304" pitchFamily="18" charset="0"/>
                  <a:ea typeface="华文行楷" panose="02010800040101010101" pitchFamily="2" charset="-122"/>
                </a:rPr>
                <a:t>深圳大学大学物理教学实验中心</a:t>
              </a:r>
              <a:endParaRPr lang="zh-CN" altLang="en-US" sz="3200" b="1" dirty="0">
                <a:solidFill>
                  <a:srgbClr val="00CC66"/>
                </a:solidFill>
                <a:latin typeface="Times New Roman" panose="02020603050405020304" pitchFamily="18" charset="0"/>
                <a:ea typeface="华文行楷" panose="02010800040101010101" pitchFamily="2" charset="-122"/>
              </a:endParaRPr>
            </a:p>
          </p:txBody>
        </p:sp>
      </p:grpSp>
      <p:sp>
        <p:nvSpPr>
          <p:cNvPr id="12292" name="WordArt 9"/>
          <p:cNvSpPr>
            <a:spLocks noTextEdit="1"/>
          </p:cNvSpPr>
          <p:nvPr/>
        </p:nvSpPr>
        <p:spPr>
          <a:xfrm>
            <a:off x="3348038" y="4724400"/>
            <a:ext cx="2895600" cy="1219200"/>
          </a:xfrm>
          <a:prstGeom prst="rect">
            <a:avLst/>
          </a:prstGeom>
        </p:spPr>
        <p:txBody>
          <a:bodyPr wrap="none" fromWordArt="1">
            <a:prstTxWarp prst="textPlain">
              <a:avLst>
                <a:gd name="adj" fmla="val 50000"/>
              </a:avLst>
            </a:prstTxWarp>
            <a:normAutofit/>
            <a:scene3d>
              <a:camera prst="legacyObliqueBottomLeft">
                <a:rot lat="0" lon="0" rev="0"/>
              </a:camera>
              <a:lightRig rig="legacyFlat3" dir="t"/>
            </a:scene3d>
            <a:sp3d extrusionH="430200" prstMaterial="legacyMatte">
              <a:extrusionClr>
                <a:srgbClr val="FF66FF"/>
              </a:extrusionClr>
            </a:sp3d>
          </a:bodyPr>
          <a:lstStyle/>
          <a:p>
            <a:pPr algn="ctr"/>
            <a:r>
              <a:rPr lang="zh-CN" altLang="en-US" sz="5400">
                <a:gradFill rotWithShape="1">
                  <a:gsLst>
                    <a:gs pos="0">
                      <a:srgbClr val="FF66FF"/>
                    </a:gs>
                    <a:gs pos="100000">
                      <a:schemeClr val="hlink"/>
                    </a:gs>
                  </a:gsLst>
                  <a:lin ang="5400000" scaled="1"/>
                  <a:tileRect/>
                </a:gradFill>
                <a:latin typeface="华文行楷" panose="02010800040101010101" pitchFamily="2" charset="-122"/>
                <a:ea typeface="华文行楷" panose="02010800040101010101" pitchFamily="2" charset="-122"/>
              </a:rPr>
              <a:t>再见！</a:t>
            </a:r>
            <a:endParaRPr lang="zh-CN" altLang="en-US" sz="5400">
              <a:gradFill rotWithShape="1">
                <a:gsLst>
                  <a:gs pos="0">
                    <a:srgbClr val="FF66FF"/>
                  </a:gs>
                  <a:gs pos="100000">
                    <a:schemeClr val="hlink"/>
                  </a:gs>
                </a:gsLst>
                <a:lin ang="5400000" scaled="1"/>
                <a:tileRect/>
              </a:gradFill>
              <a:latin typeface="华文行楷" panose="02010800040101010101" pitchFamily="2" charset="-122"/>
              <a:ea typeface="华文行楷" panose="02010800040101010101" pitchFamily="2" charset="-122"/>
            </a:endParaRPr>
          </a:p>
        </p:txBody>
      </p:sp>
      <p:pic>
        <p:nvPicPr>
          <p:cNvPr id="591882" name="006.06. 梦中的婚礼 MARIAGE D' AMOUR.mp3">
            <a:hlinkClick r:id="" action="ppaction://media"/>
          </p:cNvPr>
          <p:cNvPicPr>
            <a:picLocks noRot="1" noChangeAspect="1"/>
          </p:cNvPicPr>
          <p:nvPr>
            <a:audioFile r:link="rId2"/>
            <p:extLst>
              <p:ext uri="{DAA4B4D4-6D71-4841-9C94-3DE7FCFB9230}">
                <p14:media xmlns:p14="http://schemas.microsoft.com/office/powerpoint/2010/main" r:link="rId3"/>
              </p:ext>
            </p:extLst>
          </p:nvPr>
        </p:nvPicPr>
        <p:blipFill>
          <a:blip r:embed="rId4"/>
          <a:stretch>
            <a:fillRect/>
          </a:stretch>
        </p:blipFill>
        <p:spPr>
          <a:xfrm>
            <a:off x="7596188" y="6553200"/>
            <a:ext cx="304800" cy="304800"/>
          </a:xfrm>
          <a:prstGeom prst="rect">
            <a:avLst/>
          </a:prstGeom>
          <a:noFill/>
          <a:ln w="9525">
            <a:noFill/>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nodeType="afterEffect">
                                  <p:stCondLst>
                                    <p:cond delay="0"/>
                                  </p:stCondLst>
                                  <p:childTnLst>
                                    <p:animMotion origin="layout" path="M 0 0  L 0 -0.33333  E" pathEditMode="relative" ptsTypes="">
                                      <p:cBhvr>
                                        <p:cTn id="6" dur="2000" fill="hold"/>
                                        <p:tgtEl>
                                          <p:spTgt spid="2"/>
                                        </p:tgtEl>
                                        <p:attrNameLst>
                                          <p:attrName>ppt_x</p:attrName>
                                          <p:attrName>ppt_y</p:attrName>
                                        </p:attrNameLst>
                                      </p:cBhvr>
                                    </p:animMotion>
                                  </p:childTnLst>
                                </p:cTn>
                              </p:par>
                              <p:par>
                                <p:cTn id="7" presetID="51" presetClass="entr" presetSubtype="0" fill="hold" nodeType="withEffect">
                                  <p:stCondLst>
                                    <p:cond delay="0"/>
                                  </p:stCondLst>
                                  <p:childTnLst>
                                    <p:set>
                                      <p:cBhvr>
                                        <p:cTn id="8" dur="1" fill="hold">
                                          <p:stCondLst>
                                            <p:cond delay="0"/>
                                          </p:stCondLst>
                                        </p:cTn>
                                        <p:tgtEl>
                                          <p:spTgt spid="12292"/>
                                        </p:tgtEl>
                                        <p:attrNameLst>
                                          <p:attrName>style.visibility</p:attrName>
                                        </p:attrNameLst>
                                      </p:cBhvr>
                                      <p:to>
                                        <p:strVal val="visible"/>
                                      </p:to>
                                    </p:set>
                                    <p:animEffect transition="in" filter="fade">
                                      <p:cBhvr>
                                        <p:cTn id="9" dur="770" decel="100000"/>
                                        <p:tgtEl>
                                          <p:spTgt spid="12292"/>
                                        </p:tgtEl>
                                      </p:cBhvr>
                                    </p:animEffect>
                                    <p:animScale>
                                      <p:cBhvr>
                                        <p:cTn id="10" dur="770" decel="100000"/>
                                        <p:tgtEl>
                                          <p:spTgt spid="12292"/>
                                        </p:tgtEl>
                                      </p:cBhvr>
                                      <p:from x="10000" y="10000"/>
                                      <p:to x="200000" y="450000"/>
                                    </p:animScale>
                                    <p:animScale>
                                      <p:cBhvr>
                                        <p:cTn id="11" dur="1230" accel="100000" fill="hold">
                                          <p:stCondLst>
                                            <p:cond delay="770"/>
                                          </p:stCondLst>
                                        </p:cTn>
                                        <p:tgtEl>
                                          <p:spTgt spid="12292"/>
                                        </p:tgtEl>
                                      </p:cBhvr>
                                      <p:from x="200000" y="450000"/>
                                      <p:to x="100000" y="100000"/>
                                    </p:animScale>
                                    <p:set>
                                      <p:cBhvr>
                                        <p:cTn id="12" dur="770" fill="hold"/>
                                        <p:tgtEl>
                                          <p:spTgt spid="12292"/>
                                        </p:tgtEl>
                                        <p:attrNameLst>
                                          <p:attrName>ppt_x</p:attrName>
                                        </p:attrNameLst>
                                      </p:cBhvr>
                                      <p:to>
                                        <p:strVal val="(0.5)"/>
                                      </p:to>
                                    </p:set>
                                    <p:anim from="(0.5)" to="(#ppt_x)" calcmode="lin" valueType="num">
                                      <p:cBhvr>
                                        <p:cTn id="13" dur="1230" accel="100000" fill="hold">
                                          <p:stCondLst>
                                            <p:cond delay="770"/>
                                          </p:stCondLst>
                                        </p:cTn>
                                        <p:tgtEl>
                                          <p:spTgt spid="12292"/>
                                        </p:tgtEl>
                                        <p:attrNameLst>
                                          <p:attrName>ppt_x</p:attrName>
                                        </p:attrNameLst>
                                      </p:cBhvr>
                                    </p:anim>
                                    <p:set>
                                      <p:cBhvr>
                                        <p:cTn id="14" dur="770" fill="hold"/>
                                        <p:tgtEl>
                                          <p:spTgt spid="12292"/>
                                        </p:tgtEl>
                                        <p:attrNameLst>
                                          <p:attrName>ppt_y</p:attrName>
                                        </p:attrNameLst>
                                      </p:cBhvr>
                                      <p:to>
                                        <p:strVal val="(#ppt_y+0.4)"/>
                                      </p:to>
                                    </p:set>
                                    <p:anim from="(#ppt_y+0.4)" to="(#ppt_y)" calcmode="lin" valueType="num">
                                      <p:cBhvr>
                                        <p:cTn id="15" dur="1230" accel="100000" fill="hold">
                                          <p:stCondLst>
                                            <p:cond delay="770"/>
                                          </p:stCondLst>
                                        </p:cTn>
                                        <p:tgtEl>
                                          <p:spTgt spid="12292"/>
                                        </p:tgtEl>
                                        <p:attrNameLst>
                                          <p:attrName>ppt_y</p:attrName>
                                        </p:attrNameLst>
                                      </p:cBhvr>
                                    </p:anim>
                                  </p:childTnLst>
                                </p:cTn>
                              </p:par>
                            </p:childTnLst>
                          </p:cTn>
                        </p:par>
                      </p:childTnLst>
                    </p:cTn>
                  </p:par>
                </p:childTnLst>
              </p:cTn>
              <p:prevCondLst>
                <p:cond evt="onPrev" delay="0">
                  <p:tgtEl>
                    <p:sldTgt/>
                  </p:tgtEl>
                </p:cond>
              </p:prevCondLst>
              <p:nextCondLst>
                <p:cond evt="onNext" delay="0">
                  <p:tgtEl>
                    <p:sldTgt/>
                  </p:tgtEl>
                </p:cond>
              </p:nextCondLst>
            </p:seq>
            <p:audio>
              <p:cMediaNode>
                <p:cTn id="16" fill="hold" display="0">
                  <p:stCondLst>
                    <p:cond delay="indefinite"/>
                  </p:stCondLst>
                  <p:endCondLst>
                    <p:cond evt="onNext" delay="0">
                      <p:tgtEl>
                        <p:sldTgt/>
                      </p:tgtEl>
                    </p:cond>
                    <p:cond evt="onPrev" delay="0">
                      <p:tgtEl>
                        <p:sldTgt/>
                      </p:tgtEl>
                    </p:cond>
                    <p:cond evt="onStopAudio" delay="0">
                      <p:tgtEl>
                        <p:sldTgt/>
                      </p:tgtEl>
                    </p:cond>
                  </p:endCondLst>
                </p:cTn>
                <p:tgtEl>
                  <p:spTgt spid="59188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74836" y="762130"/>
            <a:ext cx="7863867" cy="2308324"/>
          </a:xfrm>
          <a:prstGeom prst="rect">
            <a:avLst/>
          </a:prstGeom>
        </p:spPr>
        <p:txBody>
          <a:bodyPr wrap="square">
            <a:spAutoFit/>
          </a:bodyPr>
          <a:lstStyle/>
          <a:p>
            <a:pPr indent="457200" algn="just"/>
            <a:r>
              <a:rPr kumimoji="1" lang="zh-CN" altLang="en-US" sz="2400" b="1" dirty="0">
                <a:solidFill>
                  <a:srgbClr val="000066"/>
                </a:solidFill>
                <a:latin typeface="Times New Roman" panose="02020603050405020304" pitchFamily="18" charset="0"/>
                <a:ea typeface="华文中宋" panose="02010600040101010101" pitchFamily="2" charset="-122"/>
              </a:rPr>
              <a:t>卡门涡街是流体力学中重要的现象，在自然界中经常遇到。如风吹过电线、水流过桥墩等都可能产生卡门涡街。这种交替脱落的涡旋会导致物体振动。因此，设计摩天大楼、工业烟囱或吊索桥等结构时，必须考虑卡门涡街带来的影响。如把吊索桥面做成通风的架构，在电线上安装谐波吸收器，在烟囱外围安装螺旋状隔板（如图所示）。</a:t>
            </a:r>
            <a:endParaRPr kumimoji="1" lang="zh-CN" altLang="en-US" sz="2400" b="1" dirty="0">
              <a:solidFill>
                <a:srgbClr val="000066"/>
              </a:solidFill>
              <a:latin typeface="Times New Roman" panose="02020603050405020304" pitchFamily="18" charset="0"/>
              <a:ea typeface="华文中宋" panose="02010600040101010101" pitchFamily="2" charset="-122"/>
            </a:endParaRPr>
          </a:p>
        </p:txBody>
      </p:sp>
      <p:pic>
        <p:nvPicPr>
          <p:cNvPr id="6" name="Picture 4" descr="https://upload.wikimedia.org/wikipedia/commons/thumb/4/4f/Proserpine_Mill_-_January_2012.jpg/220px-Proserpine_Mill_-_January_2012.jpg"/>
          <p:cNvPicPr>
            <a:picLocks noChangeAspect="1" noChangeArrowheads="1"/>
          </p:cNvPicPr>
          <p:nvPr/>
        </p:nvPicPr>
        <p:blipFill rotWithShape="1">
          <a:blip r:embed="rId1">
            <a:extLst>
              <a:ext uri="{28A0092B-C50C-407E-A947-70E740481C1C}">
                <a14:useLocalDpi xmlns:a14="http://schemas.microsoft.com/office/drawing/2010/main" val="0"/>
              </a:ext>
            </a:extLst>
          </a:blip>
          <a:srcRect t="7948" b="5448"/>
          <a:stretch>
            <a:fillRect/>
          </a:stretch>
        </p:blipFill>
        <p:spPr bwMode="auto">
          <a:xfrm>
            <a:off x="5799987" y="3218306"/>
            <a:ext cx="1683333" cy="216024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https://upload.wikimedia.org/wikipedia/commons/thumb/9/96/Tacoma_Bridge_Puget.jpg/220px-Tacoma_Bridge_Puge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6483" y="3198145"/>
            <a:ext cx="2584996" cy="1691998"/>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6"/>
          <p:cNvSpPr txBox="1"/>
          <p:nvPr/>
        </p:nvSpPr>
        <p:spPr>
          <a:xfrm>
            <a:off x="506483" y="5097187"/>
            <a:ext cx="1992354" cy="584775"/>
          </a:xfrm>
          <a:prstGeom prst="rect">
            <a:avLst/>
          </a:prstGeom>
          <a:solidFill>
            <a:schemeClr val="bg1"/>
          </a:solidFill>
        </p:spPr>
        <p:txBody>
          <a:bodyPr wrap="square" rtlCol="0">
            <a:spAutoFit/>
          </a:bodyPr>
          <a:lstStyle/>
          <a:p>
            <a:r>
              <a:rPr lang="zh-CN" altLang="en-US" sz="1600" b="1" dirty="0">
                <a:latin typeface="华文中宋" panose="02010600040101010101" pitchFamily="2" charset="-122"/>
                <a:ea typeface="华文中宋" panose="02010600040101010101" pitchFamily="2" charset="-122"/>
              </a:rPr>
              <a:t>吊索桥采用通风架构用来消除振荡</a:t>
            </a:r>
            <a:endParaRPr lang="zh-CN" altLang="en-US" sz="1600" b="1" dirty="0">
              <a:latin typeface="华文中宋" panose="02010600040101010101" pitchFamily="2" charset="-122"/>
              <a:ea typeface="华文中宋" panose="02010600040101010101" pitchFamily="2" charset="-122"/>
            </a:endParaRPr>
          </a:p>
        </p:txBody>
      </p:sp>
      <p:sp>
        <p:nvSpPr>
          <p:cNvPr id="8" name="文本框 7"/>
          <p:cNvSpPr txBox="1"/>
          <p:nvPr/>
        </p:nvSpPr>
        <p:spPr>
          <a:xfrm>
            <a:off x="5724128" y="5397348"/>
            <a:ext cx="2176353" cy="584775"/>
          </a:xfrm>
          <a:prstGeom prst="rect">
            <a:avLst/>
          </a:prstGeom>
          <a:solidFill>
            <a:schemeClr val="bg1"/>
          </a:solidFill>
        </p:spPr>
        <p:txBody>
          <a:bodyPr wrap="square" rtlCol="0">
            <a:spAutoFit/>
          </a:bodyPr>
          <a:lstStyle/>
          <a:p>
            <a:r>
              <a:rPr lang="zh-CN" altLang="en-US" sz="1600" b="1" dirty="0">
                <a:latin typeface="华文中宋" panose="02010600040101010101" pitchFamily="2" charset="-122"/>
                <a:ea typeface="华文中宋" panose="02010600040101010101" pitchFamily="2" charset="-122"/>
              </a:rPr>
              <a:t>在烟囱外围安装螺旋状隔板用于驱散涡流</a:t>
            </a:r>
            <a:endParaRPr lang="zh-CN" altLang="en-US" sz="1600" b="1" dirty="0">
              <a:latin typeface="华文中宋" panose="02010600040101010101" pitchFamily="2" charset="-122"/>
              <a:ea typeface="华文中宋" panose="02010600040101010101" pitchFamily="2" charset="-122"/>
            </a:endParaRPr>
          </a:p>
        </p:txBody>
      </p:sp>
      <p:pic>
        <p:nvPicPr>
          <p:cNvPr id="4" name="图片 3"/>
          <p:cNvPicPr>
            <a:picLocks noChangeAspect="1"/>
          </p:cNvPicPr>
          <p:nvPr/>
        </p:nvPicPr>
        <p:blipFill>
          <a:blip r:embed="rId3"/>
          <a:stretch>
            <a:fillRect/>
          </a:stretch>
        </p:blipFill>
        <p:spPr>
          <a:xfrm>
            <a:off x="3238214" y="3200779"/>
            <a:ext cx="2272375" cy="1689364"/>
          </a:xfrm>
          <a:prstGeom prst="rect">
            <a:avLst/>
          </a:prstGeom>
        </p:spPr>
      </p:pic>
      <p:sp>
        <p:nvSpPr>
          <p:cNvPr id="10" name="文本框 9"/>
          <p:cNvSpPr txBox="1"/>
          <p:nvPr/>
        </p:nvSpPr>
        <p:spPr>
          <a:xfrm>
            <a:off x="3232693" y="5031087"/>
            <a:ext cx="2246581" cy="584775"/>
          </a:xfrm>
          <a:prstGeom prst="rect">
            <a:avLst/>
          </a:prstGeom>
          <a:solidFill>
            <a:schemeClr val="bg1"/>
          </a:solidFill>
        </p:spPr>
        <p:txBody>
          <a:bodyPr wrap="square" rtlCol="0">
            <a:spAutoFit/>
          </a:bodyPr>
          <a:lstStyle/>
          <a:p>
            <a:r>
              <a:rPr lang="zh-CN" altLang="en-US" sz="1600" b="1" dirty="0">
                <a:latin typeface="华文中宋" panose="02010600040101010101" pitchFamily="2" charset="-122"/>
                <a:ea typeface="华文中宋" panose="02010600040101010101" pitchFamily="2" charset="-122"/>
              </a:rPr>
              <a:t>在电线上安装谐波吸收器用于减弱电线振动</a:t>
            </a:r>
            <a:endParaRPr lang="zh-CN" altLang="en-US" sz="1600" b="1" dirty="0">
              <a:latin typeface="华文中宋" panose="02010600040101010101" pitchFamily="2" charset="-122"/>
              <a:ea typeface="华文中宋" panose="02010600040101010101" pitchFamily="2" charset="-122"/>
            </a:endParaRPr>
          </a:p>
        </p:txBody>
      </p:sp>
      <p:sp>
        <p:nvSpPr>
          <p:cNvPr id="11" name="矩形 10"/>
          <p:cNvSpPr/>
          <p:nvPr/>
        </p:nvSpPr>
        <p:spPr>
          <a:xfrm>
            <a:off x="0" y="-11892"/>
            <a:ext cx="2169184" cy="646331"/>
          </a:xfrm>
          <a:prstGeom prst="rect">
            <a:avLst/>
          </a:prstGeom>
          <a:effectLst>
            <a:outerShdw blurRad="50800" dist="38100" dir="8100000" algn="tr" rotWithShape="0">
              <a:prstClr val="black">
                <a:alpha val="40000"/>
              </a:prstClr>
            </a:outerShdw>
            <a:reflection blurRad="6350" stA="50000" endA="300" endPos="55000" dir="5400000" sy="-100000" algn="bl" rotWithShape="0"/>
          </a:effectLst>
        </p:spPr>
        <p:txBody>
          <a:bodyPr wrap="none">
            <a:spAutoFit/>
          </a:bodyPr>
          <a:lstStyle/>
          <a:p>
            <a:pPr eaLnBrk="1" hangingPunct="1"/>
            <a:r>
              <a:rPr lang="zh-CN" altLang="en-US" sz="3600" b="1" dirty="0">
                <a:ln w="0"/>
                <a:solidFill>
                  <a:schemeClr val="accent5">
                    <a:lumMod val="10000"/>
                  </a:schemeClr>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 实验背景</a:t>
            </a:r>
            <a:endParaRPr lang="zh-CN" altLang="en-US" sz="3600" b="1" dirty="0">
              <a:ln w="0"/>
              <a:solidFill>
                <a:schemeClr val="accent5">
                  <a:lumMod val="10000"/>
                </a:schemeClr>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p:txBody>
      </p:sp>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61060" y="836712"/>
            <a:ext cx="7863867" cy="2308324"/>
          </a:xfrm>
          <a:prstGeom prst="rect">
            <a:avLst/>
          </a:prstGeom>
        </p:spPr>
        <p:txBody>
          <a:bodyPr wrap="square">
            <a:spAutoFit/>
          </a:bodyPr>
          <a:lstStyle/>
          <a:p>
            <a:pPr indent="457200" algn="just">
              <a:spcAft>
                <a:spcPts val="600"/>
              </a:spcAft>
            </a:pPr>
            <a:r>
              <a:rPr kumimoji="1" lang="zh-CN" altLang="en-US" sz="2400" b="1" dirty="0">
                <a:solidFill>
                  <a:srgbClr val="000066"/>
                </a:solidFill>
                <a:latin typeface="Times New Roman" panose="02020603050405020304" pitchFamily="18" charset="0"/>
                <a:ea typeface="华文中宋" panose="02010600040101010101" pitchFamily="2" charset="-122"/>
              </a:rPr>
              <a:t>在工程中，预测固体与流体相互作用力以及涡振频率非常重要。可用来评估固体的受力情况，并避免固体与涡旋产生共振。这类计算比较困难，所以</a:t>
            </a:r>
            <a:r>
              <a:rPr kumimoji="1" lang="zh-CN" altLang="en-US" sz="2400" dirty="0">
                <a:ln w="0"/>
                <a:solidFill>
                  <a:srgbClr val="7030A0"/>
                </a:solidFill>
                <a:effectLst>
                  <a:outerShdw blurRad="38100" dist="19050" dir="2700000" algn="tl" rotWithShape="0">
                    <a:schemeClr val="dk1">
                      <a:alpha val="40000"/>
                    </a:schemeClr>
                  </a:outerShdw>
                </a:effectLst>
                <a:latin typeface="Times New Roman" panose="02020603050405020304" pitchFamily="18" charset="0"/>
                <a:ea typeface="华文中宋" panose="02010600040101010101" pitchFamily="2" charset="-122"/>
              </a:rPr>
              <a:t>采用</a:t>
            </a:r>
            <a:r>
              <a:rPr kumimoji="1" lang="en-US" altLang="zh-CN" sz="2400" dirty="0">
                <a:ln w="0"/>
                <a:solidFill>
                  <a:srgbClr val="7030A0"/>
                </a:solidFill>
                <a:effectLst>
                  <a:outerShdw blurRad="38100" dist="19050" dir="2700000" algn="tl" rotWithShape="0">
                    <a:schemeClr val="dk1">
                      <a:alpha val="40000"/>
                    </a:schemeClr>
                  </a:outerShdw>
                </a:effectLst>
                <a:latin typeface="Times New Roman" panose="02020603050405020304" pitchFamily="18" charset="0"/>
                <a:ea typeface="华文中宋" panose="02010600040101010101" pitchFamily="2" charset="-122"/>
              </a:rPr>
              <a:t>COMSOL</a:t>
            </a:r>
            <a:r>
              <a:rPr kumimoji="1" lang="zh-CN" altLang="en-US" sz="2400" dirty="0">
                <a:ln w="0"/>
                <a:solidFill>
                  <a:srgbClr val="7030A0"/>
                </a:solidFill>
                <a:effectLst>
                  <a:outerShdw blurRad="38100" dist="19050" dir="2700000" algn="tl" rotWithShape="0">
                    <a:schemeClr val="dk1">
                      <a:alpha val="40000"/>
                    </a:schemeClr>
                  </a:outerShdw>
                </a:effectLst>
                <a:latin typeface="Times New Roman" panose="02020603050405020304" pitchFamily="18" charset="0"/>
                <a:ea typeface="华文中宋" panose="02010600040101010101" pitchFamily="2" charset="-122"/>
              </a:rPr>
              <a:t>软件进行虚拟仿真是解决该问题的很好方法。</a:t>
            </a:r>
            <a:r>
              <a:rPr kumimoji="1" lang="zh-CN" altLang="en-US" sz="2400" b="1" dirty="0">
                <a:solidFill>
                  <a:srgbClr val="000066"/>
                </a:solidFill>
                <a:latin typeface="Times New Roman" panose="02020603050405020304" pitchFamily="18" charset="0"/>
                <a:ea typeface="华文中宋" panose="02010600040101010101" pitchFamily="2" charset="-122"/>
              </a:rPr>
              <a:t>通过建模分析，</a:t>
            </a:r>
            <a:r>
              <a:rPr kumimoji="1" lang="en-US" altLang="zh-CN" sz="2400" b="1" dirty="0">
                <a:solidFill>
                  <a:srgbClr val="000066"/>
                </a:solidFill>
                <a:latin typeface="Times New Roman" panose="02020603050405020304" pitchFamily="18" charset="0"/>
                <a:ea typeface="华文中宋" panose="02010600040101010101" pitchFamily="2" charset="-122"/>
              </a:rPr>
              <a:t>COMSOL</a:t>
            </a:r>
            <a:r>
              <a:rPr kumimoji="1" lang="zh-CN" altLang="en-US" sz="2400" b="1" dirty="0">
                <a:solidFill>
                  <a:srgbClr val="000066"/>
                </a:solidFill>
                <a:latin typeface="Times New Roman" panose="02020603050405020304" pitchFamily="18" charset="0"/>
                <a:ea typeface="华文中宋" panose="02010600040101010101" pitchFamily="2" charset="-122"/>
              </a:rPr>
              <a:t>能够方便地分析流体与物体的相互作用力，以及这些相互作用随着流速、障碍物尺寸等参数的变化。</a:t>
            </a:r>
            <a:endParaRPr kumimoji="1" lang="en-US" altLang="zh-CN" sz="2400" b="1" dirty="0">
              <a:solidFill>
                <a:srgbClr val="000066"/>
              </a:solidFill>
              <a:latin typeface="Times New Roman" panose="02020603050405020304" pitchFamily="18" charset="0"/>
              <a:ea typeface="华文中宋" panose="02010600040101010101" pitchFamily="2" charset="-122"/>
            </a:endParaRPr>
          </a:p>
        </p:txBody>
      </p:sp>
      <p:sp>
        <p:nvSpPr>
          <p:cNvPr id="4" name="矩形 3"/>
          <p:cNvSpPr/>
          <p:nvPr/>
        </p:nvSpPr>
        <p:spPr>
          <a:xfrm>
            <a:off x="107504" y="44624"/>
            <a:ext cx="2169184" cy="646331"/>
          </a:xfrm>
          <a:prstGeom prst="rect">
            <a:avLst/>
          </a:prstGeom>
          <a:effectLst>
            <a:outerShdw blurRad="50800" dist="38100" dir="8100000" algn="tr" rotWithShape="0">
              <a:prstClr val="black">
                <a:alpha val="40000"/>
              </a:prstClr>
            </a:outerShdw>
            <a:reflection blurRad="6350" stA="50000" endA="300" endPos="55000" dir="5400000" sy="-100000" algn="bl" rotWithShape="0"/>
          </a:effectLst>
        </p:spPr>
        <p:txBody>
          <a:bodyPr wrap="none">
            <a:spAutoFit/>
          </a:bodyPr>
          <a:lstStyle/>
          <a:p>
            <a:pPr eaLnBrk="1" hangingPunct="1"/>
            <a:r>
              <a:rPr lang="zh-CN" altLang="en-US" sz="3600" b="1" dirty="0">
                <a:ln w="0"/>
                <a:solidFill>
                  <a:schemeClr val="accent5">
                    <a:lumMod val="10000"/>
                  </a:schemeClr>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 实验背景</a:t>
            </a:r>
            <a:endParaRPr lang="zh-CN" altLang="en-US" sz="3600" b="1" dirty="0">
              <a:ln w="0"/>
              <a:solidFill>
                <a:schemeClr val="accent5">
                  <a:lumMod val="10000"/>
                </a:schemeClr>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p:txBody>
      </p:sp>
    </p:spTree>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07504" y="44624"/>
            <a:ext cx="2169184" cy="646331"/>
          </a:xfrm>
          <a:prstGeom prst="rect">
            <a:avLst/>
          </a:prstGeom>
          <a:effectLst>
            <a:outerShdw blurRad="50800" dist="38100" dir="8100000" algn="tr" rotWithShape="0">
              <a:prstClr val="black">
                <a:alpha val="40000"/>
              </a:prstClr>
            </a:outerShdw>
            <a:reflection blurRad="6350" stA="50000" endA="300" endPos="55000" dir="5400000" sy="-100000" algn="bl" rotWithShape="0"/>
          </a:effectLst>
        </p:spPr>
        <p:txBody>
          <a:bodyPr wrap="none">
            <a:spAutoFit/>
          </a:bodyPr>
          <a:lstStyle/>
          <a:p>
            <a:pPr eaLnBrk="1" hangingPunct="1"/>
            <a:r>
              <a:rPr lang="zh-CN" altLang="en-US" sz="3600" b="1" dirty="0">
                <a:ln w="0"/>
                <a:solidFill>
                  <a:srgbClr val="00000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 </a:t>
            </a:r>
            <a:r>
              <a:rPr lang="zh-CN" altLang="en-US" sz="3600" b="1" dirty="0">
                <a:ln w="0"/>
                <a:solidFill>
                  <a:schemeClr val="accent5">
                    <a:lumMod val="10000"/>
                  </a:schemeClr>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实验目的</a:t>
            </a:r>
            <a:endParaRPr lang="zh-CN" altLang="en-US" sz="3600" b="1" dirty="0">
              <a:ln w="0"/>
              <a:solidFill>
                <a:schemeClr val="accent5">
                  <a:lumMod val="10000"/>
                </a:schemeClr>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p:txBody>
      </p:sp>
      <p:sp>
        <p:nvSpPr>
          <p:cNvPr id="6" name="矩形 5"/>
          <p:cNvSpPr/>
          <p:nvPr/>
        </p:nvSpPr>
        <p:spPr>
          <a:xfrm>
            <a:off x="251520" y="754429"/>
            <a:ext cx="8568952" cy="523220"/>
          </a:xfrm>
          <a:prstGeom prst="rect">
            <a:avLst/>
          </a:prstGeom>
        </p:spPr>
        <p:txBody>
          <a:bodyPr wrap="square">
            <a:spAutoFit/>
          </a:bodyPr>
          <a:lstStyle/>
          <a:p>
            <a:pPr marL="457200" indent="-457200">
              <a:spcAft>
                <a:spcPts val="600"/>
              </a:spcAft>
              <a:buFont typeface="Wingdings" panose="05000000000000000000" pitchFamily="2" charset="2"/>
              <a:buChar char="Ø"/>
            </a:pPr>
            <a:r>
              <a:rPr kumimoji="1" lang="zh-CN" altLang="en-US" sz="2800" b="1" dirty="0">
                <a:ln w="0"/>
                <a:solidFill>
                  <a:srgbClr val="000066"/>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任务：用</a:t>
            </a:r>
            <a:r>
              <a:rPr kumimoji="1" lang="en-US" altLang="zh-CN" sz="2800" b="1" dirty="0" err="1">
                <a:ln w="0"/>
                <a:solidFill>
                  <a:srgbClr val="000066"/>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Comsol</a:t>
            </a:r>
            <a:r>
              <a:rPr kumimoji="1" lang="zh-CN" altLang="en-US" sz="2800" b="1" dirty="0">
                <a:ln w="0"/>
                <a:solidFill>
                  <a:srgbClr val="000066"/>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软件模拟卡门涡街（圆柱绕流）</a:t>
            </a:r>
            <a:endParaRPr kumimoji="1" lang="zh-CN" altLang="en-US" b="1" dirty="0">
              <a:ln w="0"/>
              <a:solidFill>
                <a:srgbClr val="000066"/>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p:txBody>
      </p:sp>
      <p:sp>
        <p:nvSpPr>
          <p:cNvPr id="8" name="矩形 7"/>
          <p:cNvSpPr/>
          <p:nvPr/>
        </p:nvSpPr>
        <p:spPr>
          <a:xfrm>
            <a:off x="1794302" y="1275550"/>
            <a:ext cx="3960440" cy="461665"/>
          </a:xfrm>
          <a:prstGeom prst="rect">
            <a:avLst/>
          </a:prstGeom>
        </p:spPr>
        <p:txBody>
          <a:bodyPr wrap="square">
            <a:spAutoFit/>
          </a:bodyPr>
          <a:lstStyle/>
          <a:p>
            <a:pPr>
              <a:spcAft>
                <a:spcPts val="600"/>
              </a:spcAft>
            </a:pPr>
            <a:r>
              <a:rPr kumimoji="1" lang="zh-CN" altLang="en-US" sz="2400" b="1" dirty="0">
                <a:ln w="0"/>
                <a:solidFill>
                  <a:srgbClr val="0000FF"/>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学习</a:t>
            </a:r>
            <a:r>
              <a:rPr kumimoji="1" lang="en-US" altLang="zh-CN" sz="2400" b="1" dirty="0" err="1">
                <a:ln w="0"/>
                <a:solidFill>
                  <a:srgbClr val="0000FF"/>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Comsol</a:t>
            </a:r>
            <a:r>
              <a:rPr kumimoji="1" lang="zh-CN" altLang="en-US" sz="2400" b="1" dirty="0">
                <a:ln w="0"/>
                <a:solidFill>
                  <a:srgbClr val="0000FF"/>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模拟仿真软件</a:t>
            </a:r>
            <a:endParaRPr kumimoji="1" lang="zh-CN" altLang="en-US" sz="2400" b="1" dirty="0">
              <a:ln w="0"/>
              <a:solidFill>
                <a:srgbClr val="0000FF"/>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p:txBody>
      </p:sp>
      <p:sp>
        <p:nvSpPr>
          <p:cNvPr id="9" name="矩形 8"/>
          <p:cNvSpPr/>
          <p:nvPr/>
        </p:nvSpPr>
        <p:spPr>
          <a:xfrm>
            <a:off x="1809644" y="1821118"/>
            <a:ext cx="3960440" cy="461665"/>
          </a:xfrm>
          <a:prstGeom prst="rect">
            <a:avLst/>
          </a:prstGeom>
        </p:spPr>
        <p:txBody>
          <a:bodyPr wrap="square">
            <a:spAutoFit/>
          </a:bodyPr>
          <a:lstStyle/>
          <a:p>
            <a:pPr>
              <a:spcAft>
                <a:spcPts val="600"/>
              </a:spcAft>
            </a:pPr>
            <a:r>
              <a:rPr kumimoji="1" lang="zh-CN" altLang="en-US" sz="2400" b="1" dirty="0">
                <a:ln w="0"/>
                <a:solidFill>
                  <a:srgbClr val="0000FF"/>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了解卡门涡街的基础知识</a:t>
            </a:r>
            <a:endParaRPr kumimoji="1" lang="zh-CN" altLang="en-US" sz="2400" b="1" dirty="0">
              <a:ln w="0"/>
              <a:solidFill>
                <a:srgbClr val="0000FF"/>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p:txBody>
      </p:sp>
      <p:sp>
        <p:nvSpPr>
          <p:cNvPr id="11" name="矩形 10"/>
          <p:cNvSpPr/>
          <p:nvPr/>
        </p:nvSpPr>
        <p:spPr>
          <a:xfrm>
            <a:off x="619041" y="2258112"/>
            <a:ext cx="6624736" cy="1200329"/>
          </a:xfrm>
          <a:prstGeom prst="rect">
            <a:avLst/>
          </a:prstGeom>
        </p:spPr>
        <p:txBody>
          <a:bodyPr wrap="square">
            <a:spAutoFit/>
          </a:bodyPr>
          <a:lstStyle/>
          <a:p>
            <a:pPr indent="-288290">
              <a:buSzPct val="80000"/>
              <a:buFont typeface="Wingdings" panose="05000000000000000000" pitchFamily="2" charset="2"/>
              <a:buChar char="l"/>
            </a:pPr>
            <a:r>
              <a:rPr lang="zh-CN" altLang="zh-CN" sz="2400" b="1" dirty="0">
                <a:solidFill>
                  <a:srgbClr val="002060"/>
                </a:solidFill>
                <a:latin typeface="华文中宋" panose="02010600040101010101" pitchFamily="2" charset="-122"/>
                <a:ea typeface="华文中宋" panose="02010600040101010101" pitchFamily="2" charset="-122"/>
              </a:rPr>
              <a:t>模拟</a:t>
            </a:r>
            <a:r>
              <a:rPr lang="zh-CN" altLang="en-US" sz="2400" b="1" dirty="0">
                <a:solidFill>
                  <a:srgbClr val="002060"/>
                </a:solidFill>
                <a:latin typeface="华文中宋" panose="02010600040101010101" pitchFamily="2" charset="-122"/>
                <a:ea typeface="华文中宋" panose="02010600040101010101" pitchFamily="2" charset="-122"/>
              </a:rPr>
              <a:t>流体</a:t>
            </a:r>
            <a:r>
              <a:rPr lang="zh-CN" altLang="zh-CN" sz="2400" b="1" dirty="0">
                <a:solidFill>
                  <a:srgbClr val="002060"/>
                </a:solidFill>
                <a:latin typeface="华文中宋" panose="02010600040101010101" pitchFamily="2" charset="-122"/>
                <a:ea typeface="华文中宋" panose="02010600040101010101" pitchFamily="2" charset="-122"/>
              </a:rPr>
              <a:t>经过圆柱后的卡门涡街尾迹</a:t>
            </a:r>
            <a:endParaRPr lang="zh-CN" altLang="zh-CN" sz="2400" b="1" dirty="0">
              <a:solidFill>
                <a:srgbClr val="002060"/>
              </a:solidFill>
              <a:latin typeface="华文中宋" panose="02010600040101010101" pitchFamily="2" charset="-122"/>
              <a:ea typeface="华文中宋" panose="02010600040101010101" pitchFamily="2" charset="-122"/>
            </a:endParaRPr>
          </a:p>
          <a:p>
            <a:pPr indent="-288290">
              <a:buSzPct val="80000"/>
              <a:buFont typeface="Wingdings" panose="05000000000000000000" pitchFamily="2" charset="2"/>
              <a:buChar char="l"/>
            </a:pPr>
            <a:r>
              <a:rPr lang="zh-CN" altLang="zh-CN" sz="2400" b="1" dirty="0">
                <a:solidFill>
                  <a:srgbClr val="002060"/>
                </a:solidFill>
                <a:latin typeface="华文中宋" panose="02010600040101010101" pitchFamily="2" charset="-122"/>
                <a:ea typeface="华文中宋" panose="02010600040101010101" pitchFamily="2" charset="-122"/>
              </a:rPr>
              <a:t>绘制不同时刻的升力系数和曳力系数</a:t>
            </a:r>
            <a:endParaRPr lang="en-US" altLang="zh-CN" sz="2400" b="1" dirty="0">
              <a:solidFill>
                <a:srgbClr val="002060"/>
              </a:solidFill>
              <a:latin typeface="华文中宋" panose="02010600040101010101" pitchFamily="2" charset="-122"/>
              <a:ea typeface="华文中宋" panose="02010600040101010101" pitchFamily="2" charset="-122"/>
            </a:endParaRPr>
          </a:p>
          <a:p>
            <a:pPr indent="-288290">
              <a:buSzPct val="80000"/>
              <a:buFont typeface="Wingdings" panose="05000000000000000000" pitchFamily="2" charset="2"/>
              <a:buChar char="l"/>
            </a:pPr>
            <a:r>
              <a:rPr lang="zh-CN" altLang="en-US" sz="2400" b="1" dirty="0">
                <a:solidFill>
                  <a:srgbClr val="002060"/>
                </a:solidFill>
                <a:latin typeface="华文中宋" panose="02010600040101010101" pitchFamily="2" charset="-122"/>
                <a:ea typeface="华文中宋" panose="02010600040101010101" pitchFamily="2" charset="-122"/>
              </a:rPr>
              <a:t>分析卡门涡街频率和圆柱体受力</a:t>
            </a:r>
            <a:endParaRPr lang="en-US" altLang="zh-CN" sz="2400" b="1" dirty="0">
              <a:solidFill>
                <a:srgbClr val="002060"/>
              </a:solidFill>
              <a:latin typeface="华文中宋" panose="02010600040101010101" pitchFamily="2" charset="-122"/>
              <a:ea typeface="华文中宋" panose="02010600040101010101" pitchFamily="2" charset="-122"/>
            </a:endParaRPr>
          </a:p>
        </p:txBody>
      </p:sp>
      <p:pic>
        <p:nvPicPr>
          <p:cNvPr id="12" name="Picture 8" descr="https://inews.gtimg.com/newsapp_match/0/11728379624/0"/>
          <p:cNvPicPr>
            <a:picLocks noChangeAspect="1" noChangeArrowheads="1" noCrop="1"/>
          </p:cNvPicPr>
          <p:nvPr/>
        </p:nvPicPr>
        <p:blipFill>
          <a:blip r:embed="rId1">
            <a:extLst>
              <a:ext uri="{28A0092B-C50C-407E-A947-70E740481C1C}">
                <a14:useLocalDpi xmlns:a14="http://schemas.microsoft.com/office/drawing/2010/main" val="0"/>
              </a:ext>
            </a:extLst>
          </a:blip>
          <a:srcRect/>
          <a:stretch>
            <a:fillRect/>
          </a:stretch>
        </p:blipFill>
        <p:spPr bwMode="auto">
          <a:xfrm>
            <a:off x="741679" y="3671418"/>
            <a:ext cx="3434316" cy="2391387"/>
          </a:xfrm>
          <a:prstGeom prst="rect">
            <a:avLst/>
          </a:prstGeom>
          <a:noFill/>
          <a:extLst>
            <a:ext uri="{909E8E84-426E-40DD-AFC4-6F175D3DCCD1}">
              <a14:hiddenFill xmlns:a14="http://schemas.microsoft.com/office/drawing/2010/main">
                <a:solidFill>
                  <a:srgbClr val="FFFFFF"/>
                </a:solidFill>
              </a14:hiddenFill>
            </a:ext>
          </a:extLst>
        </p:spPr>
      </p:pic>
      <p:pic>
        <p:nvPicPr>
          <p:cNvPr id="2" name="图片 1"/>
          <p:cNvPicPr>
            <a:picLocks noChangeAspect="1"/>
          </p:cNvPicPr>
          <p:nvPr/>
        </p:nvPicPr>
        <p:blipFill>
          <a:blip r:embed="rId2"/>
          <a:stretch>
            <a:fillRect/>
          </a:stretch>
        </p:blipFill>
        <p:spPr>
          <a:xfrm>
            <a:off x="4535996" y="3573016"/>
            <a:ext cx="4003902" cy="248978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95536" y="44624"/>
            <a:ext cx="2454518" cy="646331"/>
          </a:xfrm>
          <a:prstGeom prst="rect">
            <a:avLst/>
          </a:prstGeom>
          <a:effectLst>
            <a:outerShdw blurRad="50800" dist="38100" dir="8100000" algn="tr" rotWithShape="0">
              <a:prstClr val="black">
                <a:alpha val="40000"/>
              </a:prstClr>
            </a:outerShdw>
            <a:reflection blurRad="6350" stA="50000" endA="300" endPos="55000" dir="5400000" sy="-100000" algn="bl" rotWithShape="0"/>
          </a:effectLst>
        </p:spPr>
        <p:txBody>
          <a:bodyPr wrap="none">
            <a:spAutoFit/>
          </a:bodyPr>
          <a:lstStyle/>
          <a:p>
            <a:pPr eaLnBrk="1" hangingPunct="1"/>
            <a:r>
              <a:rPr lang="en-US" altLang="zh-CN" sz="3600" b="1" dirty="0">
                <a:ln w="0"/>
                <a:solidFill>
                  <a:srgbClr val="00000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2</a:t>
            </a:r>
            <a:r>
              <a:rPr lang="zh-CN" altLang="en-US" sz="3600" b="1" dirty="0">
                <a:ln w="0"/>
                <a:solidFill>
                  <a:srgbClr val="00000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 实验原理</a:t>
            </a:r>
            <a:endParaRPr lang="zh-CN" altLang="en-US" sz="3600" b="1" dirty="0">
              <a:ln w="0"/>
              <a:solidFill>
                <a:srgbClr val="00000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p:txBody>
      </p:sp>
      <p:sp>
        <p:nvSpPr>
          <p:cNvPr id="7" name="矩形 6"/>
          <p:cNvSpPr/>
          <p:nvPr/>
        </p:nvSpPr>
        <p:spPr>
          <a:xfrm>
            <a:off x="3013475" y="115435"/>
            <a:ext cx="2165978" cy="523220"/>
          </a:xfrm>
          <a:prstGeom prst="rect">
            <a:avLst/>
          </a:prstGeom>
          <a:effectLst>
            <a:reflection blurRad="6350" stA="50000" endA="300" endPos="55500" dist="50800" dir="5400000" sy="-100000" algn="bl" rotWithShape="0"/>
          </a:effectLst>
        </p:spPr>
        <p:txBody>
          <a:bodyPr wrap="none">
            <a:spAutoFit/>
          </a:bodyPr>
          <a:lstStyle/>
          <a:p>
            <a:r>
              <a:rPr kumimoji="1" lang="en-US" altLang="zh-CN" sz="2800" b="1" dirty="0">
                <a:ln w="0"/>
                <a:solidFill>
                  <a:srgbClr val="C0000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2.1</a:t>
            </a:r>
            <a:r>
              <a:rPr kumimoji="1" lang="zh-CN" altLang="en-US" sz="2800" b="1" dirty="0">
                <a:ln w="0"/>
                <a:solidFill>
                  <a:srgbClr val="C0000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卡门涡街</a:t>
            </a:r>
            <a:endParaRPr lang="zh-CN" altLang="en-US" sz="2800" dirty="0">
              <a:solidFill>
                <a:srgbClr val="C00000"/>
              </a:solidFill>
            </a:endParaRPr>
          </a:p>
        </p:txBody>
      </p:sp>
      <p:sp>
        <p:nvSpPr>
          <p:cNvPr id="8" name="文本框 7"/>
          <p:cNvSpPr txBox="1"/>
          <p:nvPr/>
        </p:nvSpPr>
        <p:spPr>
          <a:xfrm>
            <a:off x="323528" y="764704"/>
            <a:ext cx="8756402" cy="1569660"/>
          </a:xfrm>
          <a:prstGeom prst="rect">
            <a:avLst/>
          </a:prstGeom>
          <a:noFill/>
        </p:spPr>
        <p:txBody>
          <a:bodyPr wrap="square" rtlCol="0">
            <a:spAutoFit/>
          </a:bodyPr>
          <a:lstStyle/>
          <a:p>
            <a:r>
              <a:rPr kumimoji="1" lang="en-US" altLang="zh-CN" sz="2200" b="1" dirty="0">
                <a:solidFill>
                  <a:srgbClr val="FF0000"/>
                </a:solidFill>
                <a:latin typeface="微软雅黑" panose="020B0503020204020204" pitchFamily="34" charset="-122"/>
                <a:ea typeface="微软雅黑" panose="020B0503020204020204" pitchFamily="34" charset="-122"/>
              </a:rPr>
              <a:t>2.1</a:t>
            </a:r>
            <a:r>
              <a:rPr kumimoji="1" lang="zh-CN" altLang="en-US" sz="2200" b="1" dirty="0">
                <a:solidFill>
                  <a:srgbClr val="FF0000"/>
                </a:solidFill>
                <a:latin typeface="微软雅黑" panose="020B0503020204020204" pitchFamily="34" charset="-122"/>
                <a:ea typeface="微软雅黑" panose="020B0503020204020204" pitchFamily="34" charset="-122"/>
              </a:rPr>
              <a:t>卡门涡街</a:t>
            </a:r>
            <a:r>
              <a:rPr kumimoji="1" lang="zh-CN" altLang="en-US" sz="2200" b="1" dirty="0">
                <a:solidFill>
                  <a:srgbClr val="000000"/>
                </a:solidFill>
                <a:latin typeface="微软雅黑" panose="020B0503020204020204" pitchFamily="34" charset="-122"/>
                <a:ea typeface="微软雅黑" panose="020B0503020204020204" pitchFamily="34" charset="-122"/>
              </a:rPr>
              <a:t>（</a:t>
            </a:r>
            <a:r>
              <a:rPr kumimoji="1" lang="en-US" altLang="zh-CN" sz="2200" b="1" dirty="0" err="1">
                <a:solidFill>
                  <a:srgbClr val="000000"/>
                </a:solidFill>
                <a:latin typeface="微软雅黑" panose="020B0503020204020204" pitchFamily="34" charset="-122"/>
                <a:ea typeface="微软雅黑" panose="020B0503020204020204" pitchFamily="34" charset="-122"/>
              </a:rPr>
              <a:t>kormon's</a:t>
            </a:r>
            <a:r>
              <a:rPr kumimoji="1" lang="en-US" altLang="zh-CN" sz="2200" b="1" dirty="0">
                <a:solidFill>
                  <a:srgbClr val="000000"/>
                </a:solidFill>
                <a:latin typeface="微软雅黑" panose="020B0503020204020204" pitchFamily="34" charset="-122"/>
                <a:ea typeface="微软雅黑" panose="020B0503020204020204" pitchFamily="34" charset="-122"/>
              </a:rPr>
              <a:t> vortex street</a:t>
            </a:r>
            <a:r>
              <a:rPr kumimoji="1" lang="zh-CN" altLang="en-US" sz="2200" b="1" dirty="0">
                <a:solidFill>
                  <a:srgbClr val="000000"/>
                </a:solidFill>
                <a:latin typeface="微软雅黑" panose="020B0503020204020204" pitchFamily="34" charset="-122"/>
                <a:ea typeface="微软雅黑" panose="020B0503020204020204" pitchFamily="34" charset="-122"/>
              </a:rPr>
              <a:t>）</a:t>
            </a:r>
            <a:r>
              <a:rPr lang="zh-CN" altLang="en-US" sz="2400" b="1" dirty="0">
                <a:ln w="0"/>
                <a:solidFill>
                  <a:srgbClr val="000000"/>
                </a:solidFill>
                <a:effectLst>
                  <a:outerShdw blurRad="38100" dist="19050" dir="2700000" algn="tl" rotWithShape="0">
                    <a:schemeClr val="dk1">
                      <a:alpha val="40000"/>
                    </a:schemeClr>
                  </a:outerShdw>
                </a:effectLst>
                <a:latin typeface="Arial" panose="020B0604020202020204" pitchFamily="34" charset="0"/>
              </a:rPr>
              <a:t>定常来流绕过某些物体时，在特定条件下会出现不稳定的</a:t>
            </a:r>
            <a:r>
              <a:rPr lang="zh-CN" altLang="en-US" sz="2400" b="1" dirty="0">
                <a:ln w="0"/>
                <a:solidFill>
                  <a:srgbClr val="000000"/>
                </a:solidFill>
                <a:effectLst>
                  <a:outerShdw blurRad="38100" dist="19050" dir="2700000" algn="tl" rotWithShape="0">
                    <a:schemeClr val="dk1">
                      <a:alpha val="40000"/>
                    </a:schemeClr>
                  </a:outerShdw>
                </a:effectLst>
                <a:latin typeface="Arial" panose="020B0604020202020204" pitchFamily="34" charset="0"/>
                <a:hlinkClick r:id="rId1"/>
              </a:rPr>
              <a:t>边界层分离</a:t>
            </a:r>
            <a:r>
              <a:rPr lang="zh-CN" altLang="en-US" sz="2400" b="1" dirty="0">
                <a:ln w="0"/>
                <a:solidFill>
                  <a:srgbClr val="000000"/>
                </a:solidFill>
                <a:effectLst>
                  <a:outerShdw blurRad="38100" dist="19050" dir="2700000" algn="tl" rotWithShape="0">
                    <a:schemeClr val="dk1">
                      <a:alpha val="40000"/>
                    </a:schemeClr>
                  </a:outerShdw>
                </a:effectLst>
                <a:latin typeface="Arial" panose="020B0604020202020204" pitchFamily="34" charset="0"/>
              </a:rPr>
              <a:t>，阻流体下游的两侧会周期性地脱落出旋转方向相反、排列规则的双列线涡，这两排旋涡相互交错排列，就像街道两边的街灯一样</a:t>
            </a:r>
            <a:r>
              <a:rPr lang="zh-CN" altLang="en-US" sz="2400" dirty="0">
                <a:solidFill>
                  <a:srgbClr val="333333"/>
                </a:solidFill>
                <a:latin typeface="Helvetica Neue"/>
              </a:rPr>
              <a:t>。</a:t>
            </a:r>
            <a:endParaRPr lang="en-US" altLang="zh-CN" sz="2400" b="1" dirty="0">
              <a:ln w="0"/>
              <a:solidFill>
                <a:srgbClr val="000000"/>
              </a:solidFill>
              <a:effectLst>
                <a:outerShdw blurRad="38100" dist="19050" dir="2700000" algn="tl" rotWithShape="0">
                  <a:schemeClr val="dk1">
                    <a:alpha val="40000"/>
                  </a:schemeClr>
                </a:outerShdw>
              </a:effectLst>
              <a:latin typeface="Arial" panose="020B0604020202020204" pitchFamily="34" charset="0"/>
            </a:endParaRPr>
          </a:p>
        </p:txBody>
      </p:sp>
      <p:pic>
        <p:nvPicPr>
          <p:cNvPr id="14" name="Picture 6" descr="http://dingyue.ws.126.net/2019/09/25/10806d7ae8c5462693e43cb75001b73f.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395536" y="2460413"/>
            <a:ext cx="4574715" cy="296510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https://timgsa.baidu.com/timg?image&amp;quality=80&amp;size=b9999_10000&amp;sec=1603181972622&amp;di=94869df28f6edae0030e1c035d940e53&amp;imgtype=0&amp;src=http%3A%2F%2Fwww.hzice.com%2Fimages%2Fkarman_vortex.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5120964" y="2460632"/>
            <a:ext cx="3427810" cy="1380927"/>
          </a:xfrm>
          <a:prstGeom prst="rect">
            <a:avLst/>
          </a:prstGeom>
          <a:noFill/>
          <a:extLst>
            <a:ext uri="{909E8E84-426E-40DD-AFC4-6F175D3DCCD1}">
              <a14:hiddenFill xmlns:a14="http://schemas.microsoft.com/office/drawing/2010/main">
                <a:solidFill>
                  <a:srgbClr val="FFFFFF"/>
                </a:solidFill>
              </a14:hiddenFill>
            </a:ext>
          </a:extLst>
        </p:spPr>
      </p:pic>
      <p:pic>
        <p:nvPicPr>
          <p:cNvPr id="5" name="e970c44a4a6bc3014443f40edcc424f4">
            <a:hlinkClick r:id="" action="ppaction://media"/>
          </p:cNvPr>
          <p:cNvPicPr>
            <a:picLocks noChangeAspect="1"/>
          </p:cNvPicPr>
          <p:nvPr>
            <a:videoFile r:link="rId4"/>
            <p:extLst>
              <p:ext uri="{DAA4B4D4-6D71-4841-9C94-3DE7FCFB9230}">
                <p14:media xmlns:p14="http://schemas.microsoft.com/office/powerpoint/2010/main" r:embed="rId5"/>
              </p:ext>
            </p:extLst>
          </p:nvPr>
        </p:nvPicPr>
        <p:blipFill>
          <a:blip r:embed="rId6"/>
          <a:stretch>
            <a:fillRect/>
          </a:stretch>
        </p:blipFill>
        <p:spPr>
          <a:xfrm>
            <a:off x="5122186" y="3842449"/>
            <a:ext cx="3426588" cy="1584176"/>
          </a:xfrm>
          <a:prstGeom prst="rect">
            <a:avLst/>
          </a:prstGeom>
        </p:spPr>
      </p:pic>
    </p:spTree>
  </p:cSld>
  <p:clrMapOvr>
    <a:masterClrMapping/>
  </p:clrMapOvr>
  <p:transition/>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a:off x="-468560" y="-81269"/>
            <a:ext cx="9612560" cy="1268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Picture 8" descr="https://inews.gtimg.com/newsapp_match/0/11707202178/0.jpg"/>
          <p:cNvPicPr>
            <a:picLocks noChangeAspect="1" noChangeArrowheads="1" noCrop="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44539" y="507381"/>
            <a:ext cx="2391494" cy="166183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6" name="矩形 5"/>
          <p:cNvSpPr/>
          <p:nvPr/>
        </p:nvSpPr>
        <p:spPr>
          <a:xfrm>
            <a:off x="288109" y="2136595"/>
            <a:ext cx="2300937" cy="307777"/>
          </a:xfrm>
          <a:prstGeom prst="rect">
            <a:avLst/>
          </a:prstGeom>
        </p:spPr>
        <p:txBody>
          <a:bodyPr wrap="square">
            <a:spAutoFit/>
          </a:bodyPr>
          <a:lstStyle/>
          <a:p>
            <a:pPr algn="ctr"/>
            <a:r>
              <a:rPr lang="zh-CN" altLang="en-US" sz="1400" b="1" dirty="0">
                <a:ln w="0"/>
                <a:solidFill>
                  <a:srgbClr val="000000"/>
                </a:solidFill>
                <a:effectLst>
                  <a:outerShdw blurRad="38100" dist="19050" dir="2700000" algn="tl" rotWithShape="0">
                    <a:schemeClr val="dk1">
                      <a:alpha val="40000"/>
                    </a:schemeClr>
                  </a:outerShdw>
                </a:effectLst>
                <a:latin typeface="华文中宋" panose="02010600040101010101" pitchFamily="2" charset="-122"/>
                <a:ea typeface="华文中宋" panose="02010600040101010101" pitchFamily="2" charset="-122"/>
              </a:rPr>
              <a:t>气流经过山峰后卡门涡街</a:t>
            </a:r>
            <a:endParaRPr lang="zh-CN" altLang="en-US" sz="1400" b="1" dirty="0">
              <a:ln w="0"/>
              <a:solidFill>
                <a:srgbClr val="000000"/>
              </a:solidFill>
              <a:effectLst>
                <a:outerShdw blurRad="38100" dist="19050" dir="2700000" algn="tl" rotWithShape="0">
                  <a:schemeClr val="dk1">
                    <a:alpha val="40000"/>
                  </a:schemeClr>
                </a:outerShdw>
              </a:effectLst>
              <a:latin typeface="华文中宋" panose="02010600040101010101" pitchFamily="2" charset="-122"/>
              <a:ea typeface="华文中宋" panose="02010600040101010101" pitchFamily="2" charset="-122"/>
            </a:endParaRPr>
          </a:p>
        </p:txBody>
      </p:sp>
      <p:pic>
        <p:nvPicPr>
          <p:cNvPr id="7" name="图片 6"/>
          <p:cNvPicPr>
            <a:picLocks noChangeAspect="1"/>
          </p:cNvPicPr>
          <p:nvPr/>
        </p:nvPicPr>
        <p:blipFill>
          <a:blip r:embed="rId2"/>
          <a:stretch>
            <a:fillRect/>
          </a:stretch>
        </p:blipFill>
        <p:spPr>
          <a:xfrm>
            <a:off x="300411" y="2447755"/>
            <a:ext cx="2377744" cy="1397808"/>
          </a:xfrm>
          <a:prstGeom prst="rect">
            <a:avLst/>
          </a:prstGeom>
        </p:spPr>
      </p:pic>
      <p:sp>
        <p:nvSpPr>
          <p:cNvPr id="8" name="矩形 7"/>
          <p:cNvSpPr/>
          <p:nvPr/>
        </p:nvSpPr>
        <p:spPr>
          <a:xfrm>
            <a:off x="258869" y="3892772"/>
            <a:ext cx="2460828" cy="307777"/>
          </a:xfrm>
          <a:prstGeom prst="rect">
            <a:avLst/>
          </a:prstGeom>
        </p:spPr>
        <p:txBody>
          <a:bodyPr wrap="square">
            <a:spAutoFit/>
          </a:bodyPr>
          <a:lstStyle/>
          <a:p>
            <a:pPr algn="ctr"/>
            <a:r>
              <a:rPr lang="zh-CN" altLang="en-US" sz="1400" b="1" dirty="0">
                <a:ln w="0"/>
                <a:solidFill>
                  <a:srgbClr val="000000"/>
                </a:solidFill>
                <a:effectLst>
                  <a:outerShdw blurRad="38100" dist="19050" dir="2700000" algn="tl" rotWithShape="0">
                    <a:schemeClr val="dk1">
                      <a:alpha val="40000"/>
                    </a:schemeClr>
                  </a:outerShdw>
                </a:effectLst>
                <a:latin typeface="华文中宋" panose="02010600040101010101" pitchFamily="2" charset="-122"/>
                <a:ea typeface="华文中宋" panose="02010600040101010101" pitchFamily="2" charset="-122"/>
              </a:rPr>
              <a:t>水流经过桥墩后卡门涡街</a:t>
            </a:r>
            <a:endParaRPr lang="zh-CN" altLang="en-US" sz="1400" b="1" dirty="0">
              <a:ln w="0"/>
              <a:solidFill>
                <a:srgbClr val="000000"/>
              </a:solidFill>
              <a:effectLst>
                <a:outerShdw blurRad="38100" dist="19050" dir="2700000" algn="tl" rotWithShape="0">
                  <a:schemeClr val="dk1">
                    <a:alpha val="40000"/>
                  </a:schemeClr>
                </a:outerShdw>
              </a:effectLst>
              <a:latin typeface="华文中宋" panose="02010600040101010101" pitchFamily="2" charset="-122"/>
              <a:ea typeface="华文中宋" panose="02010600040101010101" pitchFamily="2" charset="-122"/>
            </a:endParaRPr>
          </a:p>
        </p:txBody>
      </p:sp>
      <p:sp>
        <p:nvSpPr>
          <p:cNvPr id="9" name="矩形 8"/>
          <p:cNvSpPr/>
          <p:nvPr/>
        </p:nvSpPr>
        <p:spPr>
          <a:xfrm>
            <a:off x="7341099" y="2233893"/>
            <a:ext cx="1623389" cy="2031325"/>
          </a:xfrm>
          <a:prstGeom prst="rect">
            <a:avLst/>
          </a:prstGeom>
        </p:spPr>
        <p:txBody>
          <a:bodyPr wrap="square">
            <a:spAutoFit/>
          </a:bodyPr>
          <a:lstStyle/>
          <a:p>
            <a:pPr algn="ctr"/>
            <a:r>
              <a:rPr lang="zh-CN" altLang="en-US" b="1" dirty="0">
                <a:ln w="0"/>
                <a:solidFill>
                  <a:srgbClr val="000000"/>
                </a:solidFill>
                <a:effectLst>
                  <a:outerShdw blurRad="38100" dist="19050" dir="2700000" algn="tl" rotWithShape="0">
                    <a:schemeClr val="dk1">
                      <a:alpha val="40000"/>
                    </a:schemeClr>
                  </a:outerShdw>
                </a:effectLst>
              </a:rPr>
              <a:t>高研院罗邦雄同学在实验中做设计的卡门涡街，获</a:t>
            </a:r>
            <a:r>
              <a:rPr lang="en-US" altLang="zh-CN" b="1" dirty="0">
                <a:ln w="0"/>
                <a:solidFill>
                  <a:srgbClr val="000000"/>
                </a:solidFill>
                <a:effectLst>
                  <a:outerShdw blurRad="38100" dist="19050" dir="2700000" algn="tl" rotWithShape="0">
                    <a:schemeClr val="dk1">
                      <a:alpha val="40000"/>
                    </a:schemeClr>
                  </a:outerShdw>
                </a:effectLst>
              </a:rPr>
              <a:t>2020</a:t>
            </a:r>
            <a:r>
              <a:rPr lang="zh-CN" altLang="en-US" b="1" dirty="0">
                <a:ln w="0"/>
                <a:solidFill>
                  <a:srgbClr val="000000"/>
                </a:solidFill>
                <a:effectLst>
                  <a:outerShdw blurRad="38100" dist="19050" dir="2700000" algn="tl" rotWithShape="0">
                    <a:schemeClr val="dk1">
                      <a:alpha val="40000"/>
                    </a:schemeClr>
                  </a:outerShdw>
                </a:effectLst>
              </a:rPr>
              <a:t>年全国大学生物理实验竞赛一等奖</a:t>
            </a:r>
            <a:endParaRPr lang="zh-CN" altLang="en-US" b="1" dirty="0">
              <a:ln w="0"/>
              <a:solidFill>
                <a:srgbClr val="000000"/>
              </a:solidFill>
              <a:effectLst>
                <a:outerShdw blurRad="38100" dist="19050" dir="2700000" algn="tl" rotWithShape="0">
                  <a:schemeClr val="dk1">
                    <a:alpha val="40000"/>
                  </a:schemeClr>
                </a:outerShdw>
              </a:effectLst>
            </a:endParaRPr>
          </a:p>
        </p:txBody>
      </p:sp>
      <p:pic>
        <p:nvPicPr>
          <p:cNvPr id="10" name="图片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96993" y="2317226"/>
            <a:ext cx="4032448" cy="2074199"/>
          </a:xfrm>
          <a:prstGeom prst="rect">
            <a:avLst/>
          </a:prstGeom>
        </p:spPr>
      </p:pic>
      <p:sp>
        <p:nvSpPr>
          <p:cNvPr id="11" name="矩形 10"/>
          <p:cNvSpPr/>
          <p:nvPr/>
        </p:nvSpPr>
        <p:spPr>
          <a:xfrm>
            <a:off x="395536" y="20507"/>
            <a:ext cx="7931522" cy="461665"/>
          </a:xfrm>
          <a:prstGeom prst="rect">
            <a:avLst/>
          </a:prstGeom>
        </p:spPr>
        <p:txBody>
          <a:bodyPr wrap="square">
            <a:spAutoFit/>
          </a:bodyPr>
          <a:lstStyle/>
          <a:p>
            <a:r>
              <a:rPr lang="zh-CN" altLang="en-US" sz="2400" b="1" dirty="0">
                <a:ln w="0"/>
                <a:solidFill>
                  <a:srgbClr val="000000"/>
                </a:solidFill>
                <a:effectLst>
                  <a:outerShdw blurRad="38100" dist="19050" dir="2700000" algn="tl" rotWithShape="0">
                    <a:schemeClr val="dk1">
                      <a:alpha val="40000"/>
                    </a:schemeClr>
                  </a:outerShdw>
                </a:effectLst>
                <a:latin typeface="Arial" panose="020B0604020202020204" pitchFamily="34" charset="0"/>
              </a:rPr>
              <a:t>卡门涡街是流体力学中重要的现象，在自然界中常见到</a:t>
            </a:r>
            <a:endParaRPr lang="zh-CN" altLang="en-US" sz="2400" dirty="0"/>
          </a:p>
        </p:txBody>
      </p:sp>
      <p:pic>
        <p:nvPicPr>
          <p:cNvPr id="12" name="aaf79092b15d550c18443d9a4336323d">
            <a:hlinkClick r:id="" action="ppaction://media"/>
          </p:cNvPr>
          <p:cNvPicPr>
            <a:picLocks noChangeAspect="1"/>
          </p:cNvPicPr>
          <p:nvPr>
            <a:videoFile r:link="rId4"/>
            <p:extLst>
              <p:ext uri="{DAA4B4D4-6D71-4841-9C94-3DE7FCFB9230}">
                <p14:media xmlns:p14="http://schemas.microsoft.com/office/powerpoint/2010/main" r:embed="rId5"/>
              </p:ext>
            </p:extLst>
          </p:nvPr>
        </p:nvPicPr>
        <p:blipFill>
          <a:blip r:embed="rId6"/>
          <a:stretch>
            <a:fillRect/>
          </a:stretch>
        </p:blipFill>
        <p:spPr>
          <a:xfrm>
            <a:off x="3405815" y="494514"/>
            <a:ext cx="4032448" cy="1674699"/>
          </a:xfrm>
          <a:prstGeom prst="rect">
            <a:avLst/>
          </a:prstGeom>
        </p:spPr>
      </p:pic>
      <p:pic>
        <p:nvPicPr>
          <p:cNvPr id="13" name="Picture 2" descr="https://pic1.zhimg.com/v2-5225253405625ab62b2e2c4768198510_r.jpg"/>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b="20876"/>
          <a:stretch>
            <a:fillRect/>
          </a:stretch>
        </p:blipFill>
        <p:spPr bwMode="auto">
          <a:xfrm>
            <a:off x="305251" y="4212891"/>
            <a:ext cx="2342462" cy="1198806"/>
          </a:xfrm>
          <a:prstGeom prst="rect">
            <a:avLst/>
          </a:prstGeom>
          <a:noFill/>
          <a:extLst>
            <a:ext uri="{909E8E84-426E-40DD-AFC4-6F175D3DCCD1}">
              <a14:hiddenFill xmlns:a14="http://schemas.microsoft.com/office/drawing/2010/main">
                <a:solidFill>
                  <a:srgbClr val="FFFFFF"/>
                </a:solidFill>
              </a14:hiddenFill>
            </a:ext>
          </a:extLst>
        </p:spPr>
      </p:pic>
      <p:pic>
        <p:nvPicPr>
          <p:cNvPr id="14" name="图片 13"/>
          <p:cNvPicPr>
            <a:picLocks noChangeAspect="1"/>
          </p:cNvPicPr>
          <p:nvPr/>
        </p:nvPicPr>
        <p:blipFill>
          <a:blip r:embed="rId8"/>
          <a:stretch>
            <a:fillRect/>
          </a:stretch>
        </p:blipFill>
        <p:spPr>
          <a:xfrm>
            <a:off x="3291146" y="4474758"/>
            <a:ext cx="5748051" cy="1595009"/>
          </a:xfrm>
          <a:prstGeom prst="rect">
            <a:avLst/>
          </a:prstGeom>
        </p:spPr>
      </p:pic>
    </p:spTree>
  </p:cSld>
  <p:clrMapOvr>
    <a:masterClrMapping/>
  </p:clrMapOvr>
  <p:transition/>
  <p:timing>
    <p:tnLst>
      <p:par>
        <p:cTn id="1" dur="indefinite" restart="never" nodeType="tmRoot">
          <p:childTnLst>
            <p:seq concurrent="1" nextAc="seek">
              <p:cTn id="2" restart="whenNotActive" fill="hold" evtFilter="cancelBubble" nodeType="interactiveSeq">
                <p:stCondLst>
                  <p:cond evt="onClick" delay="0">
                    <p:tgtEl>
                      <p:spTgt spid="1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12"/>
                                        </p:tgtEl>
                                      </p:cBhvr>
                                    </p:cmd>
                                  </p:childTnLst>
                                </p:cTn>
                              </p:par>
                            </p:childTnLst>
                          </p:cTn>
                        </p:par>
                      </p:childTnLst>
                    </p:cTn>
                  </p:par>
                </p:childTnLst>
              </p:cTn>
              <p:nextCondLst>
                <p:cond evt="onClick" delay="0">
                  <p:tgtEl>
                    <p:spTgt spid="12"/>
                  </p:tgtEl>
                </p:cond>
              </p:nextCondLst>
            </p:seq>
            <p:video>
              <p:cMediaNode vol="80000">
                <p:cTn id="7" fill="hold" display="0">
                  <p:stCondLst>
                    <p:cond delay="indefinite"/>
                  </p:stCondLst>
                </p:cTn>
                <p:tgtEl>
                  <p:spTgt spid="12"/>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5" name="矩形 4"/>
              <p:cNvSpPr/>
              <p:nvPr/>
            </p:nvSpPr>
            <p:spPr>
              <a:xfrm>
                <a:off x="3498426" y="2370961"/>
                <a:ext cx="1584176" cy="654282"/>
              </a:xfrm>
              <a:prstGeom prst="rect">
                <a:avLst/>
              </a:prstGeom>
            </p:spPr>
            <p:txBody>
              <a:bodyPr wrap="square">
                <a:spAutoFit/>
              </a:bodyPr>
              <a:lstStyle/>
              <a:p>
                <a14:m>
                  <m:oMathPara xmlns:m="http://schemas.openxmlformats.org/officeDocument/2006/math">
                    <m:oMathParaPr>
                      <m:jc m:val="centerGroup"/>
                    </m:oMathParaPr>
                    <m:oMath xmlns:m="http://schemas.openxmlformats.org/officeDocument/2006/math">
                      <m:r>
                        <a:rPr lang="zh-CN" altLang="en-US" i="1">
                          <a:latin typeface="Cambria Math" panose="02040503050406030204" pitchFamily="18" charset="0"/>
                        </a:rPr>
                        <m:t>𝑅𝑒</m:t>
                      </m:r>
                      <m:r>
                        <a:rPr lang="zh-CN" altLang="en-US" i="0">
                          <a:latin typeface="Cambria Math" panose="02040503050406030204" pitchFamily="18" charset="0"/>
                        </a:rPr>
                        <m:t>=</m:t>
                      </m:r>
                      <m:f>
                        <m:fPr>
                          <m:ctrlPr>
                            <a:rPr lang="zh-CN" altLang="en-US" i="1">
                              <a:latin typeface="Cambria Math" panose="02040503050406030204" pitchFamily="18" charset="0"/>
                            </a:rPr>
                          </m:ctrlPr>
                        </m:fPr>
                        <m:num>
                          <m:r>
                            <a:rPr lang="zh-CN" altLang="en-US" i="1">
                              <a:latin typeface="Cambria Math" panose="02040503050406030204" pitchFamily="18" charset="0"/>
                            </a:rPr>
                            <m:t>𝜌</m:t>
                          </m:r>
                          <m:r>
                            <a:rPr lang="zh-CN" altLang="en-US" i="1">
                              <a:latin typeface="Cambria Math" panose="02040503050406030204" pitchFamily="18" charset="0"/>
                            </a:rPr>
                            <m:t>𝑣𝐿</m:t>
                          </m:r>
                        </m:num>
                        <m:den>
                          <m:r>
                            <a:rPr lang="zh-CN" altLang="en-US" i="1">
                              <a:latin typeface="Cambria Math" panose="02040503050406030204" pitchFamily="18" charset="0"/>
                            </a:rPr>
                            <m:t>𝜇</m:t>
                          </m:r>
                        </m:den>
                      </m:f>
                    </m:oMath>
                  </m:oMathPara>
                </a14:m>
                <a:endParaRPr lang="zh-CN" altLang="en-US" dirty="0"/>
              </a:p>
            </p:txBody>
          </p:sp>
        </mc:Choice>
        <mc:Fallback>
          <p:sp>
            <p:nvSpPr>
              <p:cNvPr id="5" name="矩形 4"/>
              <p:cNvSpPr>
                <a:spLocks noRot="1" noChangeAspect="1" noMove="1" noResize="1" noEditPoints="1" noAdjustHandles="1" noChangeArrowheads="1" noChangeShapeType="1" noTextEdit="1"/>
              </p:cNvSpPr>
              <p:nvPr/>
            </p:nvSpPr>
            <p:spPr>
              <a:xfrm>
                <a:off x="3498426" y="2370961"/>
                <a:ext cx="1584176" cy="654282"/>
              </a:xfrm>
              <a:prstGeom prst="rect">
                <a:avLst/>
              </a:prstGeom>
              <a:blipFill rotWithShape="1">
                <a:blip r:embed="rId1"/>
                <a:stretch>
                  <a:fillRect l="-13" t="-77" r="4" b="16"/>
                </a:stretch>
              </a:blipFill>
            </p:spPr>
            <p:txBody>
              <a:bodyPr/>
              <a:lstStyle/>
              <a:p>
                <a:r>
                  <a:rPr lang="zh-CN" altLang="en-US">
                    <a:noFill/>
                  </a:rPr>
                  <a:t> </a:t>
                </a:r>
              </a:p>
            </p:txBody>
          </p:sp>
        </mc:Fallback>
      </mc:AlternateContent>
      <p:sp>
        <p:nvSpPr>
          <p:cNvPr id="7" name="矩形 6"/>
          <p:cNvSpPr/>
          <p:nvPr/>
        </p:nvSpPr>
        <p:spPr>
          <a:xfrm>
            <a:off x="171603" y="4086995"/>
            <a:ext cx="4594528" cy="461665"/>
          </a:xfrm>
          <a:prstGeom prst="rect">
            <a:avLst/>
          </a:prstGeom>
        </p:spPr>
        <p:txBody>
          <a:bodyPr wrap="none">
            <a:spAutoFit/>
          </a:bodyPr>
          <a:lstStyle/>
          <a:p>
            <a:r>
              <a:rPr lang="zh-CN" altLang="en-US" sz="2400" b="1" dirty="0">
                <a:ln w="0"/>
                <a:solidFill>
                  <a:srgbClr val="FF0000"/>
                </a:solidFill>
                <a:effectLst>
                  <a:outerShdw blurRad="38100" dist="19050" dir="2700000" algn="tl" rotWithShape="0">
                    <a:schemeClr val="dk1">
                      <a:alpha val="40000"/>
                    </a:schemeClr>
                  </a:outerShdw>
                </a:effectLst>
                <a:latin typeface="华文中宋" panose="02010600040101010101" pitchFamily="2" charset="-122"/>
                <a:ea typeface="华文中宋" panose="02010600040101010101" pitchFamily="2" charset="-122"/>
                <a:cs typeface="Arial" panose="020B0604020202020204" pitchFamily="34" charset="0"/>
              </a:rPr>
              <a:t>卡门涡街形成条件：</a:t>
            </a:r>
            <a:r>
              <a:rPr lang="en-US" altLang="zh-CN" sz="2400" b="1" dirty="0">
                <a:solidFill>
                  <a:srgbClr val="002060"/>
                </a:solidFill>
                <a:latin typeface="华文中宋" panose="02010600040101010101" pitchFamily="2" charset="-122"/>
                <a:ea typeface="华文中宋" panose="02010600040101010101" pitchFamily="2" charset="-122"/>
                <a:cs typeface="Arial" panose="020B0604020202020204" pitchFamily="34" charset="0"/>
              </a:rPr>
              <a:t>47&lt;Re&lt;10</a:t>
            </a:r>
            <a:r>
              <a:rPr lang="en-US" altLang="zh-CN" sz="2400" b="1" baseline="30000" dirty="0">
                <a:solidFill>
                  <a:srgbClr val="002060"/>
                </a:solidFill>
                <a:latin typeface="华文中宋" panose="02010600040101010101" pitchFamily="2" charset="-122"/>
                <a:ea typeface="华文中宋" panose="02010600040101010101" pitchFamily="2" charset="-122"/>
                <a:cs typeface="Arial" panose="020B0604020202020204" pitchFamily="34" charset="0"/>
              </a:rPr>
              <a:t>5</a:t>
            </a:r>
            <a:endParaRPr lang="zh-CN" altLang="en-US" sz="2400" b="1" baseline="30000" dirty="0">
              <a:solidFill>
                <a:srgbClr val="0000CC"/>
              </a:solidFill>
              <a:latin typeface="华文中宋" panose="02010600040101010101" pitchFamily="2" charset="-122"/>
              <a:ea typeface="华文中宋" panose="02010600040101010101" pitchFamily="2" charset="-122"/>
            </a:endParaRPr>
          </a:p>
        </p:txBody>
      </p:sp>
      <p:graphicFrame>
        <p:nvGraphicFramePr>
          <p:cNvPr id="10" name="对象 9"/>
          <p:cNvGraphicFramePr>
            <a:graphicFrameLocks noChangeAspect="1"/>
          </p:cNvGraphicFramePr>
          <p:nvPr/>
        </p:nvGraphicFramePr>
        <p:xfrm>
          <a:off x="1743397" y="4677262"/>
          <a:ext cx="1418881" cy="719722"/>
        </p:xfrm>
        <a:graphic>
          <a:graphicData uri="http://schemas.openxmlformats.org/presentationml/2006/ole">
            <mc:AlternateContent xmlns:mc="http://schemas.openxmlformats.org/markup-compatibility/2006">
              <mc:Choice xmlns:v="urn:schemas-microsoft-com:vml" Requires="v">
                <p:oleObj spid="_x0000_s2" name="Equation" r:id="rId2" imgW="21031200" imgH="10668000" progId="Equation.DSMT4">
                  <p:embed/>
                </p:oleObj>
              </mc:Choice>
              <mc:Fallback>
                <p:oleObj name="Equation" r:id="rId2" imgW="21031200" imgH="10668000" progId="Equation.DSMT4">
                  <p:embed/>
                  <p:pic>
                    <p:nvPicPr>
                      <p:cNvPr id="0" name="图片 1"/>
                      <p:cNvPicPr/>
                      <p:nvPr/>
                    </p:nvPicPr>
                    <p:blipFill>
                      <a:blip r:embed="rId3"/>
                      <a:stretch>
                        <a:fillRect/>
                      </a:stretch>
                    </p:blipFill>
                    <p:spPr>
                      <a:xfrm>
                        <a:off x="1743397" y="4677262"/>
                        <a:ext cx="1418881" cy="719722"/>
                      </a:xfrm>
                      <a:prstGeom prst="rect">
                        <a:avLst/>
                      </a:prstGeom>
                    </p:spPr>
                  </p:pic>
                </p:oleObj>
              </mc:Fallback>
            </mc:AlternateContent>
          </a:graphicData>
        </a:graphic>
      </p:graphicFrame>
      <p:sp>
        <p:nvSpPr>
          <p:cNvPr id="18" name="矩形 17"/>
          <p:cNvSpPr/>
          <p:nvPr/>
        </p:nvSpPr>
        <p:spPr>
          <a:xfrm>
            <a:off x="3345249" y="4841692"/>
            <a:ext cx="1338828" cy="369332"/>
          </a:xfrm>
          <a:prstGeom prst="rect">
            <a:avLst/>
          </a:prstGeom>
        </p:spPr>
        <p:txBody>
          <a:bodyPr wrap="none">
            <a:spAutoFit/>
          </a:bodyPr>
          <a:lstStyle/>
          <a:p>
            <a:r>
              <a:rPr lang="zh-CN" altLang="en-US" b="1" dirty="0">
                <a:solidFill>
                  <a:srgbClr val="0000CC"/>
                </a:solidFill>
                <a:latin typeface="华文中宋" panose="02010600040101010101" pitchFamily="2" charset="-122"/>
                <a:ea typeface="华文中宋" panose="02010600040101010101" pitchFamily="2" charset="-122"/>
              </a:rPr>
              <a:t>伯努利方程</a:t>
            </a:r>
            <a:endParaRPr lang="zh-CN" altLang="en-US" b="1" dirty="0">
              <a:solidFill>
                <a:srgbClr val="0000CC"/>
              </a:solidFill>
              <a:latin typeface="华文中宋" panose="02010600040101010101" pitchFamily="2" charset="-122"/>
              <a:ea typeface="华文中宋" panose="02010600040101010101" pitchFamily="2" charset="-122"/>
            </a:endParaRPr>
          </a:p>
        </p:txBody>
      </p:sp>
      <p:sp>
        <p:nvSpPr>
          <p:cNvPr id="19" name="矩形 18"/>
          <p:cNvSpPr/>
          <p:nvPr/>
        </p:nvSpPr>
        <p:spPr>
          <a:xfrm>
            <a:off x="376453" y="5389549"/>
            <a:ext cx="8227382" cy="707886"/>
          </a:xfrm>
          <a:prstGeom prst="rect">
            <a:avLst/>
          </a:prstGeom>
        </p:spPr>
        <p:txBody>
          <a:bodyPr wrap="square">
            <a:spAutoFit/>
          </a:bodyPr>
          <a:lstStyle/>
          <a:p>
            <a:r>
              <a:rPr lang="zh-CN" altLang="en-US" sz="2000" b="1" dirty="0">
                <a:solidFill>
                  <a:srgbClr val="0E223A"/>
                </a:solidFill>
                <a:latin typeface="华文中宋" panose="02010600040101010101" pitchFamily="2" charset="-122"/>
                <a:ea typeface="华文中宋" panose="02010600040101010101" pitchFamily="2" charset="-122"/>
                <a:cs typeface="Arial" panose="020B0604020202020204" pitchFamily="34" charset="0"/>
              </a:rPr>
              <a:t>  尾涡脱落的一侧速度增大，压强就减小，尾涡交替脱落，导致圆柱背流面压力交替减小，形成涡振</a:t>
            </a:r>
            <a:endParaRPr lang="en-US" altLang="zh-CN" sz="2000" b="1" baseline="30000" dirty="0">
              <a:solidFill>
                <a:srgbClr val="0E223A"/>
              </a:solidFill>
              <a:latin typeface="华文中宋" panose="02010600040101010101" pitchFamily="2" charset="-122"/>
              <a:ea typeface="华文中宋" panose="02010600040101010101" pitchFamily="2" charset="-122"/>
              <a:cs typeface="Arial" panose="020B0604020202020204" pitchFamily="34" charset="0"/>
            </a:endParaRPr>
          </a:p>
        </p:txBody>
      </p:sp>
      <p:sp>
        <p:nvSpPr>
          <p:cNvPr id="13" name="矩形 12"/>
          <p:cNvSpPr/>
          <p:nvPr/>
        </p:nvSpPr>
        <p:spPr>
          <a:xfrm>
            <a:off x="395536" y="44624"/>
            <a:ext cx="2454518" cy="646331"/>
          </a:xfrm>
          <a:prstGeom prst="rect">
            <a:avLst/>
          </a:prstGeom>
          <a:effectLst>
            <a:outerShdw blurRad="50800" dist="38100" dir="8100000" algn="tr" rotWithShape="0">
              <a:prstClr val="black">
                <a:alpha val="40000"/>
              </a:prstClr>
            </a:outerShdw>
            <a:reflection blurRad="6350" stA="50000" endA="300" endPos="55000" dir="5400000" sy="-100000" algn="bl" rotWithShape="0"/>
          </a:effectLst>
        </p:spPr>
        <p:txBody>
          <a:bodyPr wrap="none">
            <a:spAutoFit/>
          </a:bodyPr>
          <a:lstStyle/>
          <a:p>
            <a:pPr eaLnBrk="1" hangingPunct="1"/>
            <a:r>
              <a:rPr lang="en-US" altLang="zh-CN" sz="3600" b="1" dirty="0">
                <a:ln w="0"/>
                <a:solidFill>
                  <a:srgbClr val="00000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2</a:t>
            </a:r>
            <a:r>
              <a:rPr lang="zh-CN" altLang="en-US" sz="3600" b="1" dirty="0">
                <a:ln w="0"/>
                <a:solidFill>
                  <a:srgbClr val="00000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 实验原理</a:t>
            </a:r>
            <a:endParaRPr lang="zh-CN" altLang="en-US" sz="3600" b="1" dirty="0">
              <a:ln w="0"/>
              <a:solidFill>
                <a:srgbClr val="00000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p:txBody>
      </p:sp>
      <p:sp>
        <p:nvSpPr>
          <p:cNvPr id="14" name="矩形 13"/>
          <p:cNvSpPr/>
          <p:nvPr/>
        </p:nvSpPr>
        <p:spPr>
          <a:xfrm>
            <a:off x="2931674" y="69411"/>
            <a:ext cx="2165978" cy="523220"/>
          </a:xfrm>
          <a:prstGeom prst="rect">
            <a:avLst/>
          </a:prstGeom>
          <a:effectLst>
            <a:reflection blurRad="6350" stA="50000" endA="300" endPos="55500" dist="50800" dir="5400000" sy="-100000" algn="bl" rotWithShape="0"/>
          </a:effectLst>
        </p:spPr>
        <p:txBody>
          <a:bodyPr wrap="none">
            <a:spAutoFit/>
          </a:bodyPr>
          <a:lstStyle/>
          <a:p>
            <a:r>
              <a:rPr kumimoji="1" lang="en-US" altLang="zh-CN" sz="2800" b="1" dirty="0">
                <a:ln w="0"/>
                <a:solidFill>
                  <a:srgbClr val="C0000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2.1</a:t>
            </a:r>
            <a:r>
              <a:rPr kumimoji="1" lang="zh-CN" altLang="en-US" sz="2800" b="1" dirty="0">
                <a:ln w="0"/>
                <a:solidFill>
                  <a:srgbClr val="C0000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卡门涡街</a:t>
            </a:r>
            <a:endParaRPr lang="zh-CN" altLang="en-US" sz="2800" dirty="0">
              <a:solidFill>
                <a:srgbClr val="C00000"/>
              </a:solidFill>
            </a:endParaRPr>
          </a:p>
        </p:txBody>
      </p:sp>
      <p:sp>
        <p:nvSpPr>
          <p:cNvPr id="3" name="矩形 2"/>
          <p:cNvSpPr/>
          <p:nvPr/>
        </p:nvSpPr>
        <p:spPr>
          <a:xfrm>
            <a:off x="2468867" y="1375529"/>
            <a:ext cx="6495621" cy="1015663"/>
          </a:xfrm>
          <a:prstGeom prst="rect">
            <a:avLst/>
          </a:prstGeom>
        </p:spPr>
        <p:txBody>
          <a:bodyPr wrap="square">
            <a:spAutoFit/>
          </a:bodyPr>
          <a:lstStyle/>
          <a:p>
            <a:r>
              <a:rPr lang="zh-CN" altLang="en-US" sz="2000" b="1" dirty="0">
                <a:solidFill>
                  <a:srgbClr val="0070C0"/>
                </a:solidFill>
                <a:latin typeface="华文中宋" panose="02010600040101010101" pitchFamily="2" charset="-122"/>
                <a:ea typeface="华文中宋" panose="02010600040101010101" pitchFamily="2" charset="-122"/>
              </a:rPr>
              <a:t>雷诺数是用来表征流体流动情况的无量纲数。利用雷诺数可区分流体的流动是</a:t>
            </a:r>
            <a:r>
              <a:rPr lang="zh-CN" altLang="en-US" sz="2000" b="1" dirty="0">
                <a:solidFill>
                  <a:srgbClr val="FF3399"/>
                </a:solidFill>
                <a:latin typeface="华文中宋" panose="02010600040101010101" pitchFamily="2" charset="-122"/>
                <a:ea typeface="华文中宋" panose="02010600040101010101" pitchFamily="2" charset="-122"/>
              </a:rPr>
              <a:t>层流</a:t>
            </a:r>
            <a:r>
              <a:rPr lang="zh-CN" altLang="en-US" sz="2000" b="1" dirty="0">
                <a:solidFill>
                  <a:srgbClr val="0070C0"/>
                </a:solidFill>
                <a:latin typeface="华文中宋" panose="02010600040101010101" pitchFamily="2" charset="-122"/>
                <a:ea typeface="华文中宋" panose="02010600040101010101" pitchFamily="2" charset="-122"/>
              </a:rPr>
              <a:t>或</a:t>
            </a:r>
            <a:r>
              <a:rPr lang="zh-CN" altLang="en-US" sz="2000" b="1" dirty="0">
                <a:solidFill>
                  <a:srgbClr val="FF3399"/>
                </a:solidFill>
                <a:latin typeface="华文中宋" panose="02010600040101010101" pitchFamily="2" charset="-122"/>
                <a:ea typeface="华文中宋" panose="02010600040101010101" pitchFamily="2" charset="-122"/>
              </a:rPr>
              <a:t>湍流</a:t>
            </a:r>
            <a:r>
              <a:rPr lang="zh-CN" altLang="en-US" sz="2000" b="1" dirty="0">
                <a:solidFill>
                  <a:srgbClr val="0070C0"/>
                </a:solidFill>
                <a:latin typeface="华文中宋" panose="02010600040101010101" pitchFamily="2" charset="-122"/>
                <a:ea typeface="华文中宋" panose="02010600040101010101" pitchFamily="2" charset="-122"/>
              </a:rPr>
              <a:t>，也可用来确定物体在流体中流动所受到的阻力。</a:t>
            </a:r>
            <a:endParaRPr lang="zh-CN" altLang="en-US" sz="2000" b="1" dirty="0">
              <a:solidFill>
                <a:srgbClr val="0070C0"/>
              </a:solidFill>
              <a:latin typeface="华文中宋" panose="02010600040101010101" pitchFamily="2" charset="-122"/>
              <a:ea typeface="华文中宋" panose="02010600040101010101" pitchFamily="2" charset="-122"/>
            </a:endParaRPr>
          </a:p>
        </p:txBody>
      </p:sp>
      <p:sp>
        <p:nvSpPr>
          <p:cNvPr id="4" name="矩形 3"/>
          <p:cNvSpPr/>
          <p:nvPr/>
        </p:nvSpPr>
        <p:spPr>
          <a:xfrm>
            <a:off x="1824450" y="846164"/>
            <a:ext cx="7025618" cy="461665"/>
          </a:xfrm>
          <a:prstGeom prst="rect">
            <a:avLst/>
          </a:prstGeom>
        </p:spPr>
        <p:txBody>
          <a:bodyPr wrap="square">
            <a:spAutoFit/>
          </a:bodyPr>
          <a:lstStyle/>
          <a:p>
            <a:pPr algn="ctr"/>
            <a:r>
              <a:rPr lang="zh-CN" altLang="en-US" sz="2400" b="1" dirty="0">
                <a:solidFill>
                  <a:srgbClr val="0000FF"/>
                </a:solidFill>
                <a:latin typeface="华文中宋" panose="02010600040101010101" pitchFamily="2" charset="-122"/>
                <a:ea typeface="华文中宋" panose="02010600040101010101" pitchFamily="2" charset="-122"/>
              </a:rPr>
              <a:t>雷诺数：</a:t>
            </a:r>
            <a:r>
              <a:rPr lang="zh-CN" altLang="en-US" sz="2400" b="1" dirty="0">
                <a:solidFill>
                  <a:srgbClr val="222222"/>
                </a:solidFill>
                <a:latin typeface="华文中宋" panose="02010600040101010101" pitchFamily="2" charset="-122"/>
                <a:ea typeface="华文中宋" panose="02010600040101010101" pitchFamily="2" charset="-122"/>
              </a:rPr>
              <a:t>运动物体上的惯性力与黏性力之比</a:t>
            </a:r>
            <a:endParaRPr lang="zh-CN" altLang="en-US" sz="2400" b="1" dirty="0">
              <a:latin typeface="华文中宋" panose="02010600040101010101" pitchFamily="2" charset="-122"/>
              <a:ea typeface="华文中宋" panose="02010600040101010101" pitchFamily="2" charset="-122"/>
            </a:endParaRPr>
          </a:p>
        </p:txBody>
      </p:sp>
      <p:sp>
        <p:nvSpPr>
          <p:cNvPr id="20" name="矩形 19"/>
          <p:cNvSpPr/>
          <p:nvPr/>
        </p:nvSpPr>
        <p:spPr>
          <a:xfrm>
            <a:off x="2810680" y="2467985"/>
            <a:ext cx="877163" cy="369332"/>
          </a:xfrm>
          <a:prstGeom prst="rect">
            <a:avLst/>
          </a:prstGeom>
        </p:spPr>
        <p:txBody>
          <a:bodyPr wrap="none">
            <a:spAutoFit/>
          </a:bodyPr>
          <a:lstStyle/>
          <a:p>
            <a:r>
              <a:rPr lang="zh-CN" altLang="zh-CN" b="1" dirty="0">
                <a:solidFill>
                  <a:srgbClr val="FF0000"/>
                </a:solidFill>
                <a:latin typeface="华文中宋" panose="02010600040101010101" pitchFamily="2" charset="-122"/>
                <a:ea typeface="华文中宋" panose="02010600040101010101" pitchFamily="2" charset="-122"/>
              </a:rPr>
              <a:t>雷诺数</a:t>
            </a:r>
            <a:endParaRPr lang="zh-CN" altLang="en-US" b="1" dirty="0">
              <a:solidFill>
                <a:srgbClr val="FF0000"/>
              </a:solidFill>
              <a:latin typeface="华文中宋" panose="02010600040101010101" pitchFamily="2" charset="-122"/>
              <a:ea typeface="华文中宋" panose="02010600040101010101" pitchFamily="2" charset="-122"/>
            </a:endParaRPr>
          </a:p>
        </p:txBody>
      </p:sp>
      <p:grpSp>
        <p:nvGrpSpPr>
          <p:cNvPr id="11" name="组合 10"/>
          <p:cNvGrpSpPr/>
          <p:nvPr/>
        </p:nvGrpSpPr>
        <p:grpSpPr>
          <a:xfrm>
            <a:off x="151651" y="813004"/>
            <a:ext cx="2010972" cy="2915599"/>
            <a:chOff x="617309" y="842092"/>
            <a:chExt cx="2010972" cy="2915599"/>
          </a:xfrm>
        </p:grpSpPr>
        <p:pic>
          <p:nvPicPr>
            <p:cNvPr id="6" name="图片 5"/>
            <p:cNvPicPr>
              <a:picLocks noChangeAspect="1"/>
            </p:cNvPicPr>
            <p:nvPr/>
          </p:nvPicPr>
          <p:blipFill>
            <a:blip r:embed="rId4"/>
            <a:stretch>
              <a:fillRect/>
            </a:stretch>
          </p:blipFill>
          <p:spPr>
            <a:xfrm>
              <a:off x="617309" y="842092"/>
              <a:ext cx="2010972" cy="2546267"/>
            </a:xfrm>
            <a:prstGeom prst="rect">
              <a:avLst/>
            </a:prstGeom>
          </p:spPr>
        </p:pic>
        <p:sp>
          <p:nvSpPr>
            <p:cNvPr id="9" name="矩形 8"/>
            <p:cNvSpPr/>
            <p:nvPr/>
          </p:nvSpPr>
          <p:spPr>
            <a:xfrm>
              <a:off x="905529" y="3388359"/>
              <a:ext cx="1390124" cy="369332"/>
            </a:xfrm>
            <a:prstGeom prst="rect">
              <a:avLst/>
            </a:prstGeom>
          </p:spPr>
          <p:txBody>
            <a:bodyPr wrap="none">
              <a:spAutoFit/>
            </a:bodyPr>
            <a:lstStyle/>
            <a:p>
              <a:r>
                <a:rPr lang="en-US" altLang="zh-CN" dirty="0" err="1">
                  <a:solidFill>
                    <a:srgbClr val="222222"/>
                  </a:solidFill>
                  <a:latin typeface="Arial" panose="020B0604020202020204" pitchFamily="34" charset="0"/>
                </a:rPr>
                <a:t>O.Reynolds</a:t>
              </a:r>
              <a:endParaRPr lang="zh-CN" altLang="en-US" dirty="0"/>
            </a:p>
          </p:txBody>
        </p:sp>
      </p:grpSp>
      <p:sp>
        <p:nvSpPr>
          <p:cNvPr id="21" name="矩形 20"/>
          <p:cNvSpPr/>
          <p:nvPr/>
        </p:nvSpPr>
        <p:spPr>
          <a:xfrm>
            <a:off x="262609" y="4839782"/>
            <a:ext cx="1723549" cy="461665"/>
          </a:xfrm>
          <a:prstGeom prst="rect">
            <a:avLst/>
          </a:prstGeom>
        </p:spPr>
        <p:txBody>
          <a:bodyPr wrap="none">
            <a:spAutoFit/>
          </a:bodyPr>
          <a:lstStyle/>
          <a:p>
            <a:r>
              <a:rPr lang="zh-CN" altLang="en-US" sz="2400" b="1" dirty="0">
                <a:ln w="0"/>
                <a:solidFill>
                  <a:srgbClr val="FF0000"/>
                </a:solidFill>
                <a:effectLst>
                  <a:outerShdw blurRad="38100" dist="19050" dir="2700000" algn="tl" rotWithShape="0">
                    <a:schemeClr val="dk1">
                      <a:alpha val="40000"/>
                    </a:schemeClr>
                  </a:outerShdw>
                </a:effectLst>
                <a:latin typeface="华文中宋" panose="02010600040101010101" pitchFamily="2" charset="-122"/>
                <a:ea typeface="华文中宋" panose="02010600040101010101" pitchFamily="2" charset="-122"/>
                <a:cs typeface="Arial" panose="020B0604020202020204" pitchFamily="34" charset="0"/>
              </a:rPr>
              <a:t>涡振原理：</a:t>
            </a:r>
            <a:endParaRPr lang="zh-CN" altLang="en-US" sz="2400" b="1" dirty="0">
              <a:ln w="0"/>
              <a:solidFill>
                <a:srgbClr val="FF0000"/>
              </a:solidFill>
              <a:effectLst>
                <a:outerShdw blurRad="38100" dist="19050" dir="2700000" algn="tl" rotWithShape="0">
                  <a:schemeClr val="dk1">
                    <a:alpha val="40000"/>
                  </a:schemeClr>
                </a:outerShdw>
              </a:effectLst>
              <a:latin typeface="华文中宋" panose="02010600040101010101" pitchFamily="2" charset="-122"/>
              <a:ea typeface="华文中宋" panose="02010600040101010101" pitchFamily="2" charset="-122"/>
              <a:cs typeface="Arial" panose="020B0604020202020204" pitchFamily="34" charset="0"/>
            </a:endParaRPr>
          </a:p>
        </p:txBody>
      </p:sp>
      <p:sp>
        <p:nvSpPr>
          <p:cNvPr id="12" name="矩形 11"/>
          <p:cNvSpPr/>
          <p:nvPr/>
        </p:nvSpPr>
        <p:spPr>
          <a:xfrm>
            <a:off x="5179137" y="2444864"/>
            <a:ext cx="3569011" cy="1200329"/>
          </a:xfrm>
          <a:prstGeom prst="rect">
            <a:avLst/>
          </a:prstGeom>
        </p:spPr>
        <p:txBody>
          <a:bodyPr wrap="square">
            <a:spAutoFit/>
          </a:bodyPr>
          <a:lstStyle/>
          <a:p>
            <a:r>
              <a:rPr lang="zh-CN" altLang="en-US" b="1" dirty="0">
                <a:solidFill>
                  <a:srgbClr val="333333"/>
                </a:solidFill>
                <a:latin typeface="Helvetica Neue"/>
              </a:rPr>
              <a:t>其中</a:t>
            </a:r>
            <a:r>
              <a:rPr lang="en-US" altLang="zh-CN" b="1" i="1" dirty="0">
                <a:solidFill>
                  <a:srgbClr val="333333"/>
                </a:solidFill>
                <a:latin typeface="Times New Roman" panose="02020603050405020304" pitchFamily="18" charset="0"/>
                <a:cs typeface="Times New Roman" panose="02020603050405020304" pitchFamily="18" charset="0"/>
              </a:rPr>
              <a:t>v</a:t>
            </a:r>
            <a:r>
              <a:rPr lang="zh-CN" altLang="en-US" b="1" i="1" dirty="0">
                <a:solidFill>
                  <a:srgbClr val="333333"/>
                </a:solidFill>
                <a:latin typeface="Times New Roman" panose="02020603050405020304" pitchFamily="18" charset="0"/>
                <a:cs typeface="Times New Roman" panose="02020603050405020304" pitchFamily="18" charset="0"/>
              </a:rPr>
              <a:t>、</a:t>
            </a:r>
            <a:r>
              <a:rPr lang="en-US" altLang="zh-CN" b="1" i="1" dirty="0">
                <a:solidFill>
                  <a:srgbClr val="333333"/>
                </a:solidFill>
                <a:latin typeface="Times New Roman" panose="02020603050405020304" pitchFamily="18" charset="0"/>
                <a:cs typeface="Times New Roman" panose="02020603050405020304" pitchFamily="18" charset="0"/>
              </a:rPr>
              <a:t>ρ</a:t>
            </a:r>
            <a:r>
              <a:rPr lang="zh-CN" altLang="en-US" b="1" i="1" dirty="0">
                <a:solidFill>
                  <a:srgbClr val="333333"/>
                </a:solidFill>
                <a:latin typeface="Times New Roman" panose="02020603050405020304" pitchFamily="18" charset="0"/>
                <a:cs typeface="Times New Roman" panose="02020603050405020304" pitchFamily="18" charset="0"/>
              </a:rPr>
              <a:t>、</a:t>
            </a:r>
            <a:r>
              <a:rPr lang="en-US" altLang="zh-CN" b="1" i="1" dirty="0">
                <a:solidFill>
                  <a:srgbClr val="333333"/>
                </a:solidFill>
                <a:latin typeface="Times New Roman" panose="02020603050405020304" pitchFamily="18" charset="0"/>
                <a:cs typeface="Times New Roman" panose="02020603050405020304" pitchFamily="18" charset="0"/>
              </a:rPr>
              <a:t>μ</a:t>
            </a:r>
            <a:r>
              <a:rPr lang="zh-CN" altLang="en-US" b="1" dirty="0">
                <a:solidFill>
                  <a:srgbClr val="333333"/>
                </a:solidFill>
                <a:latin typeface="Helvetica Neue"/>
              </a:rPr>
              <a:t>分别为流体的流速、密度、黏性系数，</a:t>
            </a:r>
            <a:r>
              <a:rPr lang="en-US" altLang="zh-CN" b="1" i="1" dirty="0">
                <a:solidFill>
                  <a:srgbClr val="333333"/>
                </a:solidFill>
                <a:latin typeface="Times New Roman" panose="02020603050405020304" pitchFamily="18" charset="0"/>
                <a:cs typeface="Times New Roman" panose="02020603050405020304" pitchFamily="18" charset="0"/>
              </a:rPr>
              <a:t>L</a:t>
            </a:r>
            <a:r>
              <a:rPr lang="zh-CN" altLang="en-US" b="1" dirty="0">
                <a:solidFill>
                  <a:srgbClr val="333333"/>
                </a:solidFill>
                <a:latin typeface="Helvetica Neue"/>
              </a:rPr>
              <a:t>为特征长度。例如流体流过圆形管道，则</a:t>
            </a:r>
            <a:r>
              <a:rPr lang="en-US" altLang="zh-CN" b="1" i="1" dirty="0">
                <a:solidFill>
                  <a:srgbClr val="333333"/>
                </a:solidFill>
                <a:latin typeface="Helvetica Neue"/>
              </a:rPr>
              <a:t>L</a:t>
            </a:r>
            <a:r>
              <a:rPr lang="zh-CN" altLang="en-US" b="1" dirty="0">
                <a:solidFill>
                  <a:srgbClr val="333333"/>
                </a:solidFill>
                <a:latin typeface="Helvetica Neue"/>
              </a:rPr>
              <a:t>为管道的当量直径。</a:t>
            </a:r>
            <a:endParaRPr lang="zh-CN" altLang="en-US" b="1" dirty="0"/>
          </a:p>
        </p:txBody>
      </p:sp>
      <p:sp>
        <p:nvSpPr>
          <p:cNvPr id="15" name="矩形 14"/>
          <p:cNvSpPr/>
          <p:nvPr/>
        </p:nvSpPr>
        <p:spPr>
          <a:xfrm>
            <a:off x="2339752" y="855182"/>
            <a:ext cx="6624736" cy="2816954"/>
          </a:xfrm>
          <a:prstGeom prst="rect">
            <a:avLst/>
          </a:prstGeom>
          <a:noFill/>
          <a:ln>
            <a:solidFill>
              <a:srgbClr val="FF3399"/>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4884600" y="3930678"/>
            <a:ext cx="3967038" cy="1200329"/>
          </a:xfrm>
          <a:prstGeom prst="rect">
            <a:avLst/>
          </a:prstGeom>
          <a:ln>
            <a:solidFill>
              <a:srgbClr val="00CC00"/>
            </a:solidFill>
          </a:ln>
        </p:spPr>
        <p:txBody>
          <a:bodyPr wrap="square">
            <a:spAutoFit/>
          </a:bodyPr>
          <a:lstStyle/>
          <a:p>
            <a:r>
              <a:rPr lang="zh-CN" altLang="en-US" b="1" dirty="0">
                <a:solidFill>
                  <a:srgbClr val="990000"/>
                </a:solidFill>
                <a:latin typeface="楷体" panose="02010609060101010101" pitchFamily="49" charset="-122"/>
                <a:ea typeface="楷体" panose="02010609060101010101" pitchFamily="49" charset="-122"/>
              </a:rPr>
              <a:t>在流体中安置阻流体，在雷诺数在某一范围内。会出现不稳定的</a:t>
            </a:r>
            <a:r>
              <a:rPr lang="zh-CN" altLang="en-US" b="1" dirty="0">
                <a:ln w="0"/>
                <a:effectLst>
                  <a:outerShdw blurRad="38100" dist="19050" dir="2700000" algn="tl" rotWithShape="0">
                    <a:schemeClr val="dk1">
                      <a:alpha val="40000"/>
                    </a:schemeClr>
                  </a:outerShdw>
                </a:effectLst>
                <a:latin typeface="楷体" panose="02010609060101010101" pitchFamily="49" charset="-122"/>
                <a:ea typeface="楷体" panose="02010609060101010101" pitchFamily="49" charset="-122"/>
              </a:rPr>
              <a:t>边界层分离</a:t>
            </a:r>
            <a:r>
              <a:rPr lang="zh-CN" altLang="en-US" b="1" dirty="0">
                <a:solidFill>
                  <a:srgbClr val="990000"/>
                </a:solidFill>
                <a:latin typeface="楷体" panose="02010609060101010101" pitchFamily="49" charset="-122"/>
                <a:ea typeface="楷体" panose="02010609060101010101" pitchFamily="49" charset="-122"/>
              </a:rPr>
              <a:t>，阻流体下游的两侧</a:t>
            </a:r>
            <a:r>
              <a:rPr lang="zh-CN" altLang="en-US" b="1" dirty="0">
                <a:solidFill>
                  <a:srgbClr val="0000FF"/>
                </a:solidFill>
                <a:latin typeface="楷体" panose="02010609060101010101" pitchFamily="49" charset="-122"/>
                <a:ea typeface="楷体" panose="02010609060101010101" pitchFamily="49" charset="-122"/>
              </a:rPr>
              <a:t>搓出</a:t>
            </a:r>
            <a:r>
              <a:rPr lang="zh-CN" altLang="en-US" b="1" dirty="0">
                <a:solidFill>
                  <a:srgbClr val="990000"/>
                </a:solidFill>
                <a:latin typeface="楷体" panose="02010609060101010101" pitchFamily="49" charset="-122"/>
                <a:ea typeface="楷体" panose="02010609060101010101" pitchFamily="49" charset="-122"/>
              </a:rPr>
              <a:t>两道非对称交错排列的旋涡</a:t>
            </a:r>
            <a:endParaRPr lang="zh-CN" altLang="en-US" b="1" dirty="0">
              <a:solidFill>
                <a:srgbClr val="990000"/>
              </a:solidFill>
              <a:latin typeface="楷体" panose="02010609060101010101" pitchFamily="49" charset="-122"/>
              <a:ea typeface="楷体" panose="02010609060101010101" pitchFamily="49" charset="-122"/>
            </a:endParaRPr>
          </a:p>
        </p:txBody>
      </p:sp>
    </p:spTree>
  </p:cSld>
  <p:clrMapOvr>
    <a:masterClrMapping/>
  </p:clrMapOvr>
  <mc:AlternateContent xmlns:mc="http://schemas.openxmlformats.org/markup-compatibility/2006">
    <mc:Choice xmlns:p14="http://schemas.microsoft.com/office/powerpoint/2010/main" Requires="p14">
      <p:transition p14:dur="250" advClick="0" advTm="0">
        <p:wipe/>
      </p:transition>
    </mc:Choice>
    <mc:Fallback>
      <p:transition advClick="0" advTm="0">
        <p:wipe/>
      </p:transition>
    </mc:Fallback>
  </mc:AlternateContent>
</p:sld>
</file>

<file path=ppt/tags/tag1.xml><?xml version="1.0" encoding="utf-8"?>
<p:tagLst xmlns:p="http://schemas.openxmlformats.org/presentationml/2006/main">
  <p:tag name="commondata" val="eyJoZGlkIjoiMzkxYmM0MDczZGZkODY1YWQ1NWMxMDI1NGMyZDNmOWUifQ=="/>
</p:tagLst>
</file>

<file path=ppt/theme/theme1.xml><?xml version="1.0" encoding="utf-8"?>
<a:theme xmlns:a="http://schemas.openxmlformats.org/drawingml/2006/main" name="古瓶荷花">
  <a:themeElements>
    <a:clrScheme name="古瓶荷花 1">
      <a:dk1>
        <a:srgbClr val="0033CC"/>
      </a:dk1>
      <a:lt1>
        <a:srgbClr val="FFFFFF"/>
      </a:lt1>
      <a:dk2>
        <a:srgbClr val="007572"/>
      </a:dk2>
      <a:lt2>
        <a:srgbClr val="C0C0C0"/>
      </a:lt2>
      <a:accent1>
        <a:srgbClr val="CCECFF"/>
      </a:accent1>
      <a:accent2>
        <a:srgbClr val="3399FF"/>
      </a:accent2>
      <a:accent3>
        <a:srgbClr val="FFFFFF"/>
      </a:accent3>
      <a:accent4>
        <a:srgbClr val="002AAE"/>
      </a:accent4>
      <a:accent5>
        <a:srgbClr val="E2F4FF"/>
      </a:accent5>
      <a:accent6>
        <a:srgbClr val="2D8AE7"/>
      </a:accent6>
      <a:hlink>
        <a:srgbClr val="CC0066"/>
      </a:hlink>
      <a:folHlink>
        <a:srgbClr val="7D7DA9"/>
      </a:folHlink>
    </a:clrScheme>
    <a:fontScheme name="古瓶荷花">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古瓶荷花 1">
        <a:dk1>
          <a:srgbClr val="0033CC"/>
        </a:dk1>
        <a:lt1>
          <a:srgbClr val="FFFFFF"/>
        </a:lt1>
        <a:dk2>
          <a:srgbClr val="007572"/>
        </a:dk2>
        <a:lt2>
          <a:srgbClr val="C0C0C0"/>
        </a:lt2>
        <a:accent1>
          <a:srgbClr val="CCECFF"/>
        </a:accent1>
        <a:accent2>
          <a:srgbClr val="3399FF"/>
        </a:accent2>
        <a:accent3>
          <a:srgbClr val="FFFFFF"/>
        </a:accent3>
        <a:accent4>
          <a:srgbClr val="002AAE"/>
        </a:accent4>
        <a:accent5>
          <a:srgbClr val="E2F4FF"/>
        </a:accent5>
        <a:accent6>
          <a:srgbClr val="2D8AE7"/>
        </a:accent6>
        <a:hlink>
          <a:srgbClr val="CC0066"/>
        </a:hlink>
        <a:folHlink>
          <a:srgbClr val="7D7DA9"/>
        </a:folHlink>
      </a:clrScheme>
      <a:clrMap bg1="lt1" tx1="dk1" bg2="lt2" tx2="dk2" accent1="accent1" accent2="accent2" accent3="accent3" accent4="accent4" accent5="accent5" accent6="accent6" hlink="hlink" folHlink="folHlink"/>
    </a:extraClrScheme>
    <a:extraClrScheme>
      <a:clrScheme name="古瓶荷花 2">
        <a:dk1>
          <a:srgbClr val="007A77"/>
        </a:dk1>
        <a:lt1>
          <a:srgbClr val="EFF6EE"/>
        </a:lt1>
        <a:dk2>
          <a:srgbClr val="0066CC"/>
        </a:dk2>
        <a:lt2>
          <a:srgbClr val="C0C0C0"/>
        </a:lt2>
        <a:accent1>
          <a:srgbClr val="E7EEE6"/>
        </a:accent1>
        <a:accent2>
          <a:srgbClr val="FF9933"/>
        </a:accent2>
        <a:accent3>
          <a:srgbClr val="F6FAF5"/>
        </a:accent3>
        <a:accent4>
          <a:srgbClr val="006765"/>
        </a:accent4>
        <a:accent5>
          <a:srgbClr val="F1F5F0"/>
        </a:accent5>
        <a:accent6>
          <a:srgbClr val="E78A2D"/>
        </a:accent6>
        <a:hlink>
          <a:srgbClr val="636395"/>
        </a:hlink>
        <a:folHlink>
          <a:srgbClr val="CC3300"/>
        </a:folHlink>
      </a:clrScheme>
      <a:clrMap bg1="lt1" tx1="dk1" bg2="lt2" tx2="dk2" accent1="accent1" accent2="accent2" accent3="accent3" accent4="accent4" accent5="accent5" accent6="accent6" hlink="hlink" folHlink="folHlink"/>
    </a:extraClrScheme>
    <a:extraClrScheme>
      <a:clrScheme name="古瓶荷花 3">
        <a:dk1>
          <a:srgbClr val="000000"/>
        </a:dk1>
        <a:lt1>
          <a:srgbClr val="CCFFCC"/>
        </a:lt1>
        <a:dk2>
          <a:srgbClr val="E88A00"/>
        </a:dk2>
        <a:lt2>
          <a:srgbClr val="C0C0C0"/>
        </a:lt2>
        <a:accent1>
          <a:srgbClr val="CCECFF"/>
        </a:accent1>
        <a:accent2>
          <a:srgbClr val="336600"/>
        </a:accent2>
        <a:accent3>
          <a:srgbClr val="E2FFE2"/>
        </a:accent3>
        <a:accent4>
          <a:srgbClr val="000000"/>
        </a:accent4>
        <a:accent5>
          <a:srgbClr val="E2F4FF"/>
        </a:accent5>
        <a:accent6>
          <a:srgbClr val="2D5C00"/>
        </a:accent6>
        <a:hlink>
          <a:srgbClr val="3333CC"/>
        </a:hlink>
        <a:folHlink>
          <a:srgbClr val="3399FF"/>
        </a:folHlink>
      </a:clrScheme>
      <a:clrMap bg1="lt1" tx1="dk1" bg2="lt2" tx2="dk2" accent1="accent1" accent2="accent2" accent3="accent3" accent4="accent4" accent5="accent5" accent6="accent6" hlink="hlink" folHlink="folHlink"/>
    </a:extraClrScheme>
    <a:extraClrScheme>
      <a:clrScheme name="古瓶荷花 4">
        <a:dk1>
          <a:srgbClr val="000000"/>
        </a:dk1>
        <a:lt1>
          <a:srgbClr val="FFFFCC"/>
        </a:lt1>
        <a:dk2>
          <a:srgbClr val="CC3300"/>
        </a:dk2>
        <a:lt2>
          <a:srgbClr val="C0C0C0"/>
        </a:lt2>
        <a:accent1>
          <a:srgbClr val="FFFFCC"/>
        </a:accent1>
        <a:accent2>
          <a:srgbClr val="339933"/>
        </a:accent2>
        <a:accent3>
          <a:srgbClr val="FFFFE2"/>
        </a:accent3>
        <a:accent4>
          <a:srgbClr val="000000"/>
        </a:accent4>
        <a:accent5>
          <a:srgbClr val="FFFFE2"/>
        </a:accent5>
        <a:accent6>
          <a:srgbClr val="2D8A2D"/>
        </a:accent6>
        <a:hlink>
          <a:srgbClr val="0066FF"/>
        </a:hlink>
        <a:folHlink>
          <a:srgbClr val="6F6F9F"/>
        </a:folHlink>
      </a:clrScheme>
      <a:clrMap bg1="lt1" tx1="dk1" bg2="lt2" tx2="dk2" accent1="accent1" accent2="accent2" accent3="accent3" accent4="accent4" accent5="accent5" accent6="accent6" hlink="hlink" folHlink="folHlink"/>
    </a:extraClrScheme>
    <a:extraClrScheme>
      <a:clrScheme name="古瓶荷花 5">
        <a:dk1>
          <a:srgbClr val="636395"/>
        </a:dk1>
        <a:lt1>
          <a:srgbClr val="FFE2C5"/>
        </a:lt1>
        <a:dk2>
          <a:srgbClr val="000000"/>
        </a:dk2>
        <a:lt2>
          <a:srgbClr val="C0C0C0"/>
        </a:lt2>
        <a:accent1>
          <a:srgbClr val="FFE1E1"/>
        </a:accent1>
        <a:accent2>
          <a:srgbClr val="FF9933"/>
        </a:accent2>
        <a:accent3>
          <a:srgbClr val="FFEEDF"/>
        </a:accent3>
        <a:accent4>
          <a:srgbClr val="53537E"/>
        </a:accent4>
        <a:accent5>
          <a:srgbClr val="FFEEEE"/>
        </a:accent5>
        <a:accent6>
          <a:srgbClr val="E78A2D"/>
        </a:accent6>
        <a:hlink>
          <a:srgbClr val="008080"/>
        </a:hlink>
        <a:folHlink>
          <a:srgbClr val="3399FF"/>
        </a:folHlink>
      </a:clrScheme>
      <a:clrMap bg1="lt1" tx1="dk1" bg2="lt2" tx2="dk2" accent1="accent1" accent2="accent2" accent3="accent3" accent4="accent4" accent5="accent5" accent6="accent6" hlink="hlink" folHlink="folHlink"/>
    </a:extraClrScheme>
    <a:extraClrScheme>
      <a:clrScheme name="古瓶荷花 6">
        <a:dk1>
          <a:srgbClr val="626292"/>
        </a:dk1>
        <a:lt1>
          <a:srgbClr val="CCECFF"/>
        </a:lt1>
        <a:dk2>
          <a:srgbClr val="3333CC"/>
        </a:dk2>
        <a:lt2>
          <a:srgbClr val="C0C0C0"/>
        </a:lt2>
        <a:accent1>
          <a:srgbClr val="D9F1FF"/>
        </a:accent1>
        <a:accent2>
          <a:srgbClr val="FF9900"/>
        </a:accent2>
        <a:accent3>
          <a:srgbClr val="E2F4FF"/>
        </a:accent3>
        <a:accent4>
          <a:srgbClr val="53537C"/>
        </a:accent4>
        <a:accent5>
          <a:srgbClr val="E9F7FF"/>
        </a:accent5>
        <a:accent6>
          <a:srgbClr val="E78A00"/>
        </a:accent6>
        <a:hlink>
          <a:srgbClr val="CC0066"/>
        </a:hlink>
        <a:folHlink>
          <a:srgbClr val="009999"/>
        </a:folHlink>
      </a:clrScheme>
      <a:clrMap bg1="lt1" tx1="dk1" bg2="lt2" tx2="dk2" accent1="accent1" accent2="accent2" accent3="accent3" accent4="accent4" accent5="accent5" accent6="accent6" hlink="hlink" folHlink="folHlink"/>
    </a:extraClrScheme>
    <a:extraClrScheme>
      <a:clrScheme name="古瓶荷花 7">
        <a:dk1>
          <a:srgbClr val="0066CC"/>
        </a:dk1>
        <a:lt1>
          <a:srgbClr val="FFE1E1"/>
        </a:lt1>
        <a:dk2>
          <a:srgbClr val="006600"/>
        </a:dk2>
        <a:lt2>
          <a:srgbClr val="C0C0C0"/>
        </a:lt2>
        <a:accent1>
          <a:srgbClr val="FFFFCC"/>
        </a:accent1>
        <a:accent2>
          <a:srgbClr val="009999"/>
        </a:accent2>
        <a:accent3>
          <a:srgbClr val="FFEEEE"/>
        </a:accent3>
        <a:accent4>
          <a:srgbClr val="0056AE"/>
        </a:accent4>
        <a:accent5>
          <a:srgbClr val="FFFFE2"/>
        </a:accent5>
        <a:accent6>
          <a:srgbClr val="008A8A"/>
        </a:accent6>
        <a:hlink>
          <a:srgbClr val="EC0000"/>
        </a:hlink>
        <a:folHlink>
          <a:srgbClr val="0099FF"/>
        </a:folHlink>
      </a:clrScheme>
      <a:clrMap bg1="lt1" tx1="dk1" bg2="lt2" tx2="dk2" accent1="accent1" accent2="accent2" accent3="accent3" accent4="accent4" accent5="accent5" accent6="accent6" hlink="hlink" folHlink="folHlink"/>
    </a:extraClrScheme>
    <a:extraClrScheme>
      <a:clrScheme name="古瓶荷花 8">
        <a:dk1>
          <a:srgbClr val="292929"/>
        </a:dk1>
        <a:lt1>
          <a:srgbClr val="DDDDDD"/>
        </a:lt1>
        <a:dk2>
          <a:srgbClr val="0066CC"/>
        </a:dk2>
        <a:lt2>
          <a:srgbClr val="B2B2B2"/>
        </a:lt2>
        <a:accent1>
          <a:srgbClr val="CACADC"/>
        </a:accent1>
        <a:accent2>
          <a:srgbClr val="FFCC00"/>
        </a:accent2>
        <a:accent3>
          <a:srgbClr val="EBEBEB"/>
        </a:accent3>
        <a:accent4>
          <a:srgbClr val="212121"/>
        </a:accent4>
        <a:accent5>
          <a:srgbClr val="E1E1EB"/>
        </a:accent5>
        <a:accent6>
          <a:srgbClr val="E7B900"/>
        </a:accent6>
        <a:hlink>
          <a:srgbClr val="008080"/>
        </a:hlink>
        <a:folHlink>
          <a:srgbClr val="7D7DA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emplate>CDESIGNK</Template>
  <TotalTime>0</TotalTime>
  <Words>7977</Words>
  <Application>WPS 演示</Application>
  <PresentationFormat>全屏显示(4:3)</PresentationFormat>
  <Paragraphs>425</Paragraphs>
  <Slides>33</Slides>
  <Notes>2</Notes>
  <HiddenSlides>0</HiddenSlides>
  <MMClips>4</MMClips>
  <ScaleCrop>false</ScaleCrop>
  <HeadingPairs>
    <vt:vector size="8" baseType="variant">
      <vt:variant>
        <vt:lpstr>已用的字体</vt:lpstr>
      </vt:variant>
      <vt:variant>
        <vt:i4>17</vt:i4>
      </vt:variant>
      <vt:variant>
        <vt:lpstr>主题</vt:lpstr>
      </vt:variant>
      <vt:variant>
        <vt:i4>1</vt:i4>
      </vt:variant>
      <vt:variant>
        <vt:lpstr>嵌入 OLE 服务器</vt:lpstr>
      </vt:variant>
      <vt:variant>
        <vt:i4>1</vt:i4>
      </vt:variant>
      <vt:variant>
        <vt:lpstr>幻灯片标题</vt:lpstr>
      </vt:variant>
      <vt:variant>
        <vt:i4>33</vt:i4>
      </vt:variant>
    </vt:vector>
  </HeadingPairs>
  <TitlesOfParts>
    <vt:vector size="52" baseType="lpstr">
      <vt:lpstr>Arial</vt:lpstr>
      <vt:lpstr>宋体</vt:lpstr>
      <vt:lpstr>Wingdings</vt:lpstr>
      <vt:lpstr>Times New Roman</vt:lpstr>
      <vt:lpstr>华文中宋</vt:lpstr>
      <vt:lpstr>华文隶书</vt:lpstr>
      <vt:lpstr>微软雅黑</vt:lpstr>
      <vt:lpstr>Helvetica Neue</vt:lpstr>
      <vt:lpstr>Cambria Math</vt:lpstr>
      <vt:lpstr>楷体</vt:lpstr>
      <vt:lpstr>Arial Unicode MS</vt:lpstr>
      <vt:lpstr>等线</vt:lpstr>
      <vt:lpstr>PingFang SC</vt:lpstr>
      <vt:lpstr>Segoe Print</vt:lpstr>
      <vt:lpstr>华文新魏</vt:lpstr>
      <vt:lpstr>华文行楷</vt:lpstr>
      <vt:lpstr>Calibri</vt:lpstr>
      <vt:lpstr>古瓶荷花</vt:lpstr>
      <vt:lpstr>Equation.DSMT4</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Microsoft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大学物理实验</dc:title>
  <dc:creator>User</dc:creator>
  <cp:lastModifiedBy>爽YY</cp:lastModifiedBy>
  <cp:revision>448</cp:revision>
  <dcterms:created xsi:type="dcterms:W3CDTF">2007-03-01T02:00:00Z</dcterms:created>
  <dcterms:modified xsi:type="dcterms:W3CDTF">2023-10-08T11:18:35Z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AB9EBD69F31749838ABB892AD62FF165_12</vt:lpwstr>
  </property>
  <property fmtid="{D5CDD505-2E9C-101B-9397-08002B2CF9AE}" pid="3" name="KSOProductBuildVer">
    <vt:lpwstr>2052-12.1.0.15374</vt:lpwstr>
  </property>
</Properties>
</file>